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47"/>
  </p:notesMasterIdLst>
  <p:sldIdLst>
    <p:sldId id="256" r:id="rId2"/>
    <p:sldId id="349" r:id="rId3"/>
    <p:sldId id="262" r:id="rId4"/>
    <p:sldId id="350" r:id="rId5"/>
    <p:sldId id="361" r:id="rId6"/>
    <p:sldId id="261" r:id="rId7"/>
    <p:sldId id="273" r:id="rId8"/>
    <p:sldId id="335" r:id="rId9"/>
    <p:sldId id="339" r:id="rId10"/>
    <p:sldId id="302" r:id="rId11"/>
    <p:sldId id="274" r:id="rId12"/>
    <p:sldId id="357" r:id="rId13"/>
    <p:sldId id="353" r:id="rId14"/>
    <p:sldId id="267" r:id="rId15"/>
    <p:sldId id="268" r:id="rId16"/>
    <p:sldId id="269" r:id="rId17"/>
    <p:sldId id="270" r:id="rId18"/>
    <p:sldId id="271" r:id="rId19"/>
    <p:sldId id="272" r:id="rId20"/>
    <p:sldId id="333" r:id="rId21"/>
    <p:sldId id="334" r:id="rId22"/>
    <p:sldId id="359" r:id="rId23"/>
    <p:sldId id="329" r:id="rId24"/>
    <p:sldId id="296" r:id="rId25"/>
    <p:sldId id="360" r:id="rId26"/>
    <p:sldId id="338" r:id="rId27"/>
    <p:sldId id="337" r:id="rId28"/>
    <p:sldId id="298" r:id="rId29"/>
    <p:sldId id="326" r:id="rId30"/>
    <p:sldId id="358" r:id="rId31"/>
    <p:sldId id="327" r:id="rId32"/>
    <p:sldId id="347" r:id="rId33"/>
    <p:sldId id="340" r:id="rId34"/>
    <p:sldId id="341" r:id="rId35"/>
    <p:sldId id="342" r:id="rId36"/>
    <p:sldId id="348" r:id="rId37"/>
    <p:sldId id="362" r:id="rId38"/>
    <p:sldId id="368" r:id="rId39"/>
    <p:sldId id="363" r:id="rId40"/>
    <p:sldId id="364" r:id="rId41"/>
    <p:sldId id="365" r:id="rId42"/>
    <p:sldId id="366" r:id="rId43"/>
    <p:sldId id="367" r:id="rId44"/>
    <p:sldId id="259" r:id="rId45"/>
    <p:sldId id="257" r:id="rId4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4" userDrawn="1">
          <p15:clr>
            <a:srgbClr val="A4A3A4"/>
          </p15:clr>
        </p15:guide>
        <p15:guide id="2" pos="5715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6600"/>
    <a:srgbClr val="C00000"/>
    <a:srgbClr val="FF6600"/>
    <a:srgbClr val="0070C0"/>
    <a:srgbClr val="1E3C91"/>
    <a:srgbClr val="3C549F"/>
    <a:srgbClr val="000066"/>
    <a:srgbClr val="0000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304" autoAdjust="0"/>
  </p:normalViewPr>
  <p:slideViewPr>
    <p:cSldViewPr snapToGrid="0" snapToObjects="1">
      <p:cViewPr varScale="1">
        <p:scale>
          <a:sx n="100" d="100"/>
          <a:sy n="100" d="100"/>
        </p:scale>
        <p:origin x="-240" y="-104"/>
      </p:cViewPr>
      <p:guideLst>
        <p:guide orient="horz" pos="4224"/>
        <p:guide orient="horz" pos="3067"/>
        <p:guide pos="57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10/03/19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5808-E673-4E73-BCCE-7114ED4736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7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7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865439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0" y="445665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10/03/19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10/03/19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2296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1582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10/03/19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764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971673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60356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10/03/19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79" r:id="rId3"/>
    <p:sldLayoutId id="2147483682" r:id="rId4"/>
    <p:sldLayoutId id="2147483683" r:id="rId5"/>
    <p:sldLayoutId id="2147483691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6666" y="25132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1E3C91"/>
                </a:solidFill>
              </a:rPr>
              <a:t>Conference </a:t>
            </a:r>
            <a:r>
              <a:rPr lang="en-US" dirty="0">
                <a:solidFill>
                  <a:srgbClr val="1E3C91"/>
                </a:solidFill>
              </a:rPr>
              <a:t>on Retroviruses 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and Opportunistic Infections (CROI) 2019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="" xmlns:a16="http://schemas.microsoft.com/office/drawing/2014/main" id="{718BD84A-0520-4E3C-8771-80ACE3DEB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67371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March 4 to March 7, </a:t>
            </a:r>
            <a:r>
              <a:rPr lang="en-US" sz="3200" dirty="0" smtClean="0">
                <a:solidFill>
                  <a:srgbClr val="FF6600"/>
                </a:solidFill>
              </a:rPr>
              <a:t>2019, </a:t>
            </a:r>
            <a:r>
              <a:rPr lang="en-US" sz="3200" dirty="0">
                <a:solidFill>
                  <a:srgbClr val="FF6600"/>
                </a:solidFill>
              </a:rPr>
              <a:t>Seattle, </a:t>
            </a:r>
            <a:r>
              <a:rPr lang="en-US" sz="3200" dirty="0" smtClean="0">
                <a:solidFill>
                  <a:srgbClr val="FF6600"/>
                </a:solidFill>
              </a:rPr>
              <a:t>USA</a:t>
            </a:r>
            <a:endParaRPr lang="en-US" sz="3200" dirty="0">
              <a:solidFill>
                <a:srgbClr val="DF632F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fr-FR" sz="2900" dirty="0" err="1">
                <a:solidFill>
                  <a:schemeClr val="tx1"/>
                </a:solidFill>
              </a:rPr>
              <a:t>Faculty</a:t>
            </a:r>
            <a:endParaRPr lang="fr-FR" sz="2900" dirty="0">
              <a:solidFill>
                <a:schemeClr val="tx1"/>
              </a:solidFill>
            </a:endParaRPr>
          </a:p>
          <a:p>
            <a:pPr marL="0" lvl="1" algn="ctr">
              <a:buNone/>
            </a:pPr>
            <a:r>
              <a:rPr lang="fr-FR" sz="2900" b="1" dirty="0">
                <a:solidFill>
                  <a:schemeClr val="tx1"/>
                </a:solidFill>
              </a:rPr>
              <a:t>Pedro </a:t>
            </a:r>
            <a:r>
              <a:rPr lang="fr-FR" sz="2900" b="1" dirty="0" err="1">
                <a:solidFill>
                  <a:schemeClr val="tx1"/>
                </a:solidFill>
              </a:rPr>
              <a:t>Cahn</a:t>
            </a:r>
            <a:r>
              <a:rPr lang="fr-FR" sz="2500" dirty="0">
                <a:solidFill>
                  <a:schemeClr val="tx1"/>
                </a:solidFill>
              </a:rPr>
              <a:t>, Buenos-Aires, Argentina</a:t>
            </a:r>
          </a:p>
          <a:p>
            <a:pPr marL="0" lvl="1" algn="ctr">
              <a:buNone/>
            </a:pPr>
            <a:r>
              <a:rPr lang="fr-FR" sz="2900" b="1" dirty="0">
                <a:solidFill>
                  <a:schemeClr val="tx1"/>
                </a:solidFill>
              </a:rPr>
              <a:t>Anton </a:t>
            </a:r>
            <a:r>
              <a:rPr lang="fr-FR" sz="2900" b="1" dirty="0" err="1">
                <a:solidFill>
                  <a:schemeClr val="tx1"/>
                </a:solidFill>
              </a:rPr>
              <a:t>Pozniak</a:t>
            </a:r>
            <a:r>
              <a:rPr lang="fr-FR" sz="2500" dirty="0">
                <a:solidFill>
                  <a:schemeClr val="tx1"/>
                </a:solidFill>
              </a:rPr>
              <a:t>, London, UK</a:t>
            </a:r>
          </a:p>
          <a:p>
            <a:pPr marL="0" lvl="1" algn="ctr">
              <a:buNone/>
            </a:pPr>
            <a:r>
              <a:rPr lang="fr-FR" sz="2900" b="1" dirty="0">
                <a:solidFill>
                  <a:schemeClr val="tx1"/>
                </a:solidFill>
              </a:rPr>
              <a:t>François </a:t>
            </a:r>
            <a:r>
              <a:rPr lang="fr-FR" sz="2900" b="1" dirty="0" err="1">
                <a:solidFill>
                  <a:schemeClr val="tx1"/>
                </a:solidFill>
              </a:rPr>
              <a:t>Raffi</a:t>
            </a:r>
            <a:r>
              <a:rPr lang="fr-FR" sz="2500" dirty="0">
                <a:solidFill>
                  <a:schemeClr val="tx1"/>
                </a:solidFill>
              </a:rPr>
              <a:t>, Nantes, France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6015994B-AE75-4C90-9562-74C1A89EA66F}"/>
              </a:ext>
            </a:extLst>
          </p:cNvPr>
          <p:cNvGrpSpPr/>
          <p:nvPr/>
        </p:nvGrpSpPr>
        <p:grpSpPr>
          <a:xfrm>
            <a:off x="6662315" y="5733018"/>
            <a:ext cx="2292096" cy="807649"/>
            <a:chOff x="6787218" y="5733018"/>
            <a:chExt cx="2292096" cy="807649"/>
          </a:xfrm>
        </p:grpSpPr>
        <p:pic>
          <p:nvPicPr>
            <p:cNvPr id="3" name="Image 2">
              <a:extLst>
                <a:ext uri="{FF2B5EF4-FFF2-40B4-BE49-F238E27FC236}">
                  <a16:creationId xmlns="" xmlns:a16="http://schemas.microsoft.com/office/drawing/2014/main" id="{CD4D4077-C8F1-4478-B741-AA98D6A5E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810" t="14676" r="2142" b="17169"/>
            <a:stretch/>
          </p:blipFill>
          <p:spPr>
            <a:xfrm>
              <a:off x="6787218" y="6040795"/>
              <a:ext cx="2292096" cy="499872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="" xmlns:a16="http://schemas.microsoft.com/office/drawing/2014/main" id="{F3747310-B055-4B2D-9562-13B151BEF9DA}"/>
                </a:ext>
              </a:extLst>
            </p:cNvPr>
            <p:cNvSpPr txBox="1"/>
            <p:nvPr/>
          </p:nvSpPr>
          <p:spPr>
            <a:xfrm>
              <a:off x="6912121" y="5733018"/>
              <a:ext cx="17279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</a:t>
              </a:r>
              <a:r>
                <a:rPr lang="en-US" sz="1400" dirty="0" smtClean="0"/>
                <a:t>nstitutional </a:t>
              </a:r>
              <a:r>
                <a:rPr lang="en-US" sz="1400" dirty="0"/>
                <a:t>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87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12393591">
            <a:off x="1300730" y="1674847"/>
            <a:ext cx="3397779" cy="19816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386827" y="360911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622577">
            <a:off x="2894360" y="596844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0069644">
            <a:off x="1315177" y="3332742"/>
            <a:ext cx="3397777" cy="1644787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313866" y="1057085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775037" y="2844778"/>
            <a:ext cx="3287375" cy="2138409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065793" y="963962"/>
            <a:ext cx="1817976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TDF-TAF switch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Kidney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771864" y="2790408"/>
            <a:ext cx="1506943" cy="832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ART</a:t>
            </a:r>
          </a:p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Toxicity</a:t>
            </a:r>
          </a:p>
        </p:txBody>
      </p:sp>
      <p:sp>
        <p:nvSpPr>
          <p:cNvPr id="17" name="Rectangle 16"/>
          <p:cNvSpPr/>
          <p:nvPr/>
        </p:nvSpPr>
        <p:spPr>
          <a:xfrm rot="21294484">
            <a:off x="1867234" y="3815284"/>
            <a:ext cx="1464188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Weight gain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on </a:t>
            </a:r>
            <a:r>
              <a:rPr lang="en-US" sz="2000" b="1" dirty="0" smtClean="0">
                <a:solidFill>
                  <a:srgbClr val="002060"/>
                </a:solidFill>
              </a:rPr>
              <a:t>INSTI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 rot="20243850">
            <a:off x="5179708" y="1528632"/>
            <a:ext cx="1817976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TDF-TAF switch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Lipids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1658883" y="1867464"/>
            <a:ext cx="1714031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INSTI </a:t>
            </a:r>
            <a:r>
              <a:rPr lang="en-US" sz="2000" b="1" dirty="0">
                <a:solidFill>
                  <a:srgbClr val="002060"/>
                </a:solidFill>
              </a:rPr>
              <a:t>and NTD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More data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Jury still out !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 rot="648955">
            <a:off x="5502219" y="3490246"/>
            <a:ext cx="2299026" cy="1147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Immunosenescence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and CMV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and Inflammation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885951" y="4542579"/>
            <a:ext cx="1627369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JAK inhibitor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for residual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inflammation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199" y="179315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fr-FR" sz="3200" dirty="0" err="1"/>
              <a:t>Reversibility</a:t>
            </a:r>
            <a:r>
              <a:rPr lang="fr-FR" sz="3200" dirty="0"/>
              <a:t> of </a:t>
            </a:r>
            <a:r>
              <a:rPr lang="fr-FR" sz="3200" dirty="0" err="1"/>
              <a:t>renal</a:t>
            </a:r>
            <a:r>
              <a:rPr lang="fr-FR" sz="3200" dirty="0"/>
              <a:t> </a:t>
            </a:r>
            <a:r>
              <a:rPr lang="fr-FR" sz="3200" dirty="0" err="1"/>
              <a:t>function</a:t>
            </a:r>
            <a:r>
              <a:rPr lang="fr-FR" sz="3200" dirty="0"/>
              <a:t> </a:t>
            </a:r>
            <a:r>
              <a:rPr lang="fr-FR" sz="3200" dirty="0" err="1"/>
              <a:t>after</a:t>
            </a:r>
            <a:r>
              <a:rPr lang="fr-FR" sz="3200" dirty="0"/>
              <a:t> TDF-TAF switch 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190522" y="1086406"/>
            <a:ext cx="5719399" cy="2766179"/>
          </a:xfrm>
        </p:spPr>
        <p:txBody>
          <a:bodyPr>
            <a:noAutofit/>
          </a:bodyPr>
          <a:lstStyle/>
          <a:p>
            <a:r>
              <a:rPr lang="en-US" sz="2000" dirty="0"/>
              <a:t>Retrospective analysis, </a:t>
            </a:r>
            <a:r>
              <a:rPr lang="en-US" sz="2000" dirty="0" err="1"/>
              <a:t>Icona</a:t>
            </a:r>
            <a:r>
              <a:rPr lang="en-US" sz="2000" dirty="0"/>
              <a:t> Foundation Cohort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1726 switched F/TDF to F/TAF, maintaining the same third drug ± same booster</a:t>
            </a:r>
          </a:p>
          <a:p>
            <a:pPr lvl="1"/>
            <a:r>
              <a:rPr lang="en-US" sz="2000" dirty="0"/>
              <a:t>1009 without boost</a:t>
            </a:r>
          </a:p>
          <a:p>
            <a:pPr lvl="1"/>
            <a:r>
              <a:rPr lang="en-US" sz="2000" dirty="0"/>
              <a:t>717 with boost (EVG/c: </a:t>
            </a:r>
            <a:r>
              <a:rPr lang="en-US" sz="2000" dirty="0" smtClean="0"/>
              <a:t>559, </a:t>
            </a:r>
            <a:r>
              <a:rPr lang="en-US" sz="2000" dirty="0"/>
              <a:t>DRV/b: 158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Median follow-up 8 months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477685" y="6489977"/>
            <a:ext cx="2724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Gagliardini</a:t>
            </a:r>
            <a:r>
              <a:rPr lang="fr-FR" sz="1400" b="1" i="1" dirty="0">
                <a:solidFill>
                  <a:srgbClr val="0070C0"/>
                </a:solidFill>
              </a:rPr>
              <a:t> R. CROI 2019, Abs 693 </a:t>
            </a:r>
          </a:p>
        </p:txBody>
      </p:sp>
      <p:sp>
        <p:nvSpPr>
          <p:cNvPr id="2" name="Rectangle 1"/>
          <p:cNvSpPr/>
          <p:nvPr/>
        </p:nvSpPr>
        <p:spPr>
          <a:xfrm>
            <a:off x="5747588" y="822863"/>
            <a:ext cx="31708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Estimated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probabilities</a:t>
            </a:r>
            <a:r>
              <a:rPr lang="fr-FR" sz="1600" b="1" dirty="0">
                <a:solidFill>
                  <a:srgbClr val="0070C0"/>
                </a:solidFill>
              </a:rPr>
              <a:t> of </a:t>
            </a:r>
            <a:r>
              <a:rPr lang="fr-FR" sz="1600" b="1" dirty="0" err="1">
                <a:solidFill>
                  <a:srgbClr val="0070C0"/>
                </a:solidFill>
              </a:rPr>
              <a:t>recovery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of </a:t>
            </a:r>
            <a:r>
              <a:rPr lang="fr-FR" sz="1600" b="1" dirty="0" err="1">
                <a:solidFill>
                  <a:srgbClr val="0070C0"/>
                </a:solidFill>
              </a:rPr>
              <a:t>eGFR</a:t>
            </a:r>
            <a:r>
              <a:rPr lang="fr-FR" sz="1600" b="1" dirty="0">
                <a:solidFill>
                  <a:srgbClr val="0070C0"/>
                </a:solidFill>
              </a:rPr>
              <a:t> to </a:t>
            </a:r>
            <a:r>
              <a:rPr lang="fr-FR" sz="1600" b="1" dirty="0" err="1">
                <a:solidFill>
                  <a:srgbClr val="0070C0"/>
                </a:solidFill>
              </a:rPr>
              <a:t>pre</a:t>
            </a:r>
            <a:r>
              <a:rPr lang="fr-FR" sz="1600" b="1" dirty="0">
                <a:solidFill>
                  <a:srgbClr val="0070C0"/>
                </a:solidFill>
              </a:rPr>
              <a:t>-TDF values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76524"/>
              </p:ext>
            </p:extLst>
          </p:nvPr>
        </p:nvGraphicFramePr>
        <p:xfrm>
          <a:off x="72951" y="4346630"/>
          <a:ext cx="542602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5857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/>
                        <a:t>aIRR</a:t>
                      </a:r>
                      <a:r>
                        <a:rPr lang="fr-FR" sz="1600" dirty="0"/>
                        <a:t>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CDC Stage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0.83 (0.55 - 1.25)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Age (+ 10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0.96 (0.87 -1.06)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0.427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Years of TDF exposure (+ 1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0.90 (0.86 - 0.94)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Boosted vs </a:t>
                      </a:r>
                      <a:r>
                        <a:rPr lang="en-US" sz="1600" b="1" noProof="0" dirty="0" err="1"/>
                        <a:t>unboosted</a:t>
                      </a:r>
                      <a:r>
                        <a:rPr lang="en-US" sz="1600" b="1" noProof="0" dirty="0"/>
                        <a:t> regimen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0.74 (0.59 - 0.92)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03943" y="3935916"/>
            <a:ext cx="4550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Predictors of eGFR recovery to pre-TDF values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5641565" y="1407640"/>
            <a:ext cx="3276883" cy="4959574"/>
            <a:chOff x="106850" y="1241252"/>
            <a:chExt cx="3602614" cy="5576603"/>
          </a:xfrm>
        </p:grpSpPr>
        <p:grpSp>
          <p:nvGrpSpPr>
            <p:cNvPr id="11" name="Groupe 39">
              <a:extLst>
                <a:ext uri="{FF2B5EF4-FFF2-40B4-BE49-F238E27FC236}">
                  <a16:creationId xmlns="" xmlns:a16="http://schemas.microsoft.com/office/drawing/2014/main" id="{63BDDB0C-AFBD-45DE-B5CF-38B71550045A}"/>
                </a:ext>
              </a:extLst>
            </p:cNvPr>
            <p:cNvGrpSpPr/>
            <p:nvPr/>
          </p:nvGrpSpPr>
          <p:grpSpPr>
            <a:xfrm>
              <a:off x="729995" y="1474970"/>
              <a:ext cx="2871654" cy="1769505"/>
              <a:chOff x="501650" y="2435225"/>
              <a:chExt cx="4057650" cy="2500313"/>
            </a:xfrm>
          </p:grpSpPr>
          <p:sp>
            <p:nvSpPr>
              <p:cNvPr id="74" name="Freeform 5">
                <a:extLst>
                  <a:ext uri="{FF2B5EF4-FFF2-40B4-BE49-F238E27FC236}">
                    <a16:creationId xmlns="" xmlns:a16="http://schemas.microsoft.com/office/drawing/2014/main" id="{83D4AAA7-7345-4527-84CA-99C347FF0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550" y="2435225"/>
                <a:ext cx="3968750" cy="2401888"/>
              </a:xfrm>
              <a:custGeom>
                <a:avLst/>
                <a:gdLst>
                  <a:gd name="T0" fmla="*/ 2500 w 2500"/>
                  <a:gd name="T1" fmla="*/ 1513 h 1513"/>
                  <a:gd name="T2" fmla="*/ 0 w 2500"/>
                  <a:gd name="T3" fmla="*/ 1513 h 1513"/>
                  <a:gd name="T4" fmla="*/ 0 w 2500"/>
                  <a:gd name="T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00" h="1513">
                    <a:moveTo>
                      <a:pt x="2500" y="1513"/>
                    </a:moveTo>
                    <a:lnTo>
                      <a:pt x="0" y="151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0">
                <a:extLst>
                  <a:ext uri="{FF2B5EF4-FFF2-40B4-BE49-F238E27FC236}">
                    <a16:creationId xmlns="" xmlns:a16="http://schemas.microsoft.com/office/drawing/2014/main" id="{4090AA48-98FC-400F-94CB-513693DA3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9450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11">
                <a:extLst>
                  <a:ext uri="{FF2B5EF4-FFF2-40B4-BE49-F238E27FC236}">
                    <a16:creationId xmlns="" xmlns:a16="http://schemas.microsoft.com/office/drawing/2014/main" id="{4DE191E1-2959-42E9-9E3D-0D3E3B244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2625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12">
                <a:extLst>
                  <a:ext uri="{FF2B5EF4-FFF2-40B4-BE49-F238E27FC236}">
                    <a16:creationId xmlns="" xmlns:a16="http://schemas.microsoft.com/office/drawing/2014/main" id="{91A9081D-B6E2-4997-B286-3E05B56DE5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7863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13">
                <a:extLst>
                  <a:ext uri="{FF2B5EF4-FFF2-40B4-BE49-F238E27FC236}">
                    <a16:creationId xmlns="" xmlns:a16="http://schemas.microsoft.com/office/drawing/2014/main" id="{7521223A-055F-4F51-A8EE-F9BA129DE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038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20">
                <a:extLst>
                  <a:ext uri="{FF2B5EF4-FFF2-40B4-BE49-F238E27FC236}">
                    <a16:creationId xmlns="" xmlns:a16="http://schemas.microsoft.com/office/drawing/2014/main" id="{C4E71899-20DA-4FE1-B4E1-49170AEF9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252095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21">
                <a:extLst>
                  <a:ext uri="{FF2B5EF4-FFF2-40B4-BE49-F238E27FC236}">
                    <a16:creationId xmlns="" xmlns:a16="http://schemas.microsoft.com/office/drawing/2014/main" id="{F45CE59B-E264-45CF-8BFE-2686DA933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3076575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22">
                <a:extLst>
                  <a:ext uri="{FF2B5EF4-FFF2-40B4-BE49-F238E27FC236}">
                    <a16:creationId xmlns="" xmlns:a16="http://schemas.microsoft.com/office/drawing/2014/main" id="{5B8544D1-B998-43F4-BF1A-025A55130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363220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23">
                <a:extLst>
                  <a:ext uri="{FF2B5EF4-FFF2-40B4-BE49-F238E27FC236}">
                    <a16:creationId xmlns="" xmlns:a16="http://schemas.microsoft.com/office/drawing/2014/main" id="{8DC4547B-F750-4A2E-BF92-548AD3793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4191000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24">
                <a:extLst>
                  <a:ext uri="{FF2B5EF4-FFF2-40B4-BE49-F238E27FC236}">
                    <a16:creationId xmlns="" xmlns:a16="http://schemas.microsoft.com/office/drawing/2014/main" id="{1F5D82E2-43A0-4C0B-A239-4582F79CD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50" y="4746625"/>
                <a:ext cx="8890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26">
                <a:extLst>
                  <a:ext uri="{FF2B5EF4-FFF2-40B4-BE49-F238E27FC236}">
                    <a16:creationId xmlns="" xmlns:a16="http://schemas.microsoft.com/office/drawing/2014/main" id="{7E0AF9C9-60A7-4B72-8CF5-5C5914DFD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775" y="3954463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27">
                <a:extLst>
                  <a:ext uri="{FF2B5EF4-FFF2-40B4-BE49-F238E27FC236}">
                    <a16:creationId xmlns="" xmlns:a16="http://schemas.microsoft.com/office/drawing/2014/main" id="{2336A0FF-0934-434C-887F-ACAD865F3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9775" y="3629025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30">
                <a:extLst>
                  <a:ext uri="{FF2B5EF4-FFF2-40B4-BE49-F238E27FC236}">
                    <a16:creationId xmlns="" xmlns:a16="http://schemas.microsoft.com/office/drawing/2014/main" id="{54C138AE-62D9-458F-B516-804B5C51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3" y="4071938"/>
                <a:ext cx="3794125" cy="677863"/>
              </a:xfrm>
              <a:custGeom>
                <a:avLst/>
                <a:gdLst>
                  <a:gd name="T0" fmla="*/ 2390 w 2390"/>
                  <a:gd name="T1" fmla="*/ 17 h 427"/>
                  <a:gd name="T2" fmla="*/ 2285 w 2390"/>
                  <a:gd name="T3" fmla="*/ 31 h 427"/>
                  <a:gd name="T4" fmla="*/ 2256 w 2390"/>
                  <a:gd name="T5" fmla="*/ 46 h 427"/>
                  <a:gd name="T6" fmla="*/ 2227 w 2390"/>
                  <a:gd name="T7" fmla="*/ 58 h 427"/>
                  <a:gd name="T8" fmla="*/ 2158 w 2390"/>
                  <a:gd name="T9" fmla="*/ 64 h 427"/>
                  <a:gd name="T10" fmla="*/ 2067 w 2390"/>
                  <a:gd name="T11" fmla="*/ 79 h 427"/>
                  <a:gd name="T12" fmla="*/ 1928 w 2390"/>
                  <a:gd name="T13" fmla="*/ 87 h 427"/>
                  <a:gd name="T14" fmla="*/ 1860 w 2390"/>
                  <a:gd name="T15" fmla="*/ 95 h 427"/>
                  <a:gd name="T16" fmla="*/ 1825 w 2390"/>
                  <a:gd name="T17" fmla="*/ 110 h 427"/>
                  <a:gd name="T18" fmla="*/ 1749 w 2390"/>
                  <a:gd name="T19" fmla="*/ 120 h 427"/>
                  <a:gd name="T20" fmla="*/ 1720 w 2390"/>
                  <a:gd name="T21" fmla="*/ 126 h 427"/>
                  <a:gd name="T22" fmla="*/ 1659 w 2390"/>
                  <a:gd name="T23" fmla="*/ 132 h 427"/>
                  <a:gd name="T24" fmla="*/ 1591 w 2390"/>
                  <a:gd name="T25" fmla="*/ 138 h 427"/>
                  <a:gd name="T26" fmla="*/ 1536 w 2390"/>
                  <a:gd name="T27" fmla="*/ 149 h 427"/>
                  <a:gd name="T28" fmla="*/ 1456 w 2390"/>
                  <a:gd name="T29" fmla="*/ 161 h 427"/>
                  <a:gd name="T30" fmla="*/ 1435 w 2390"/>
                  <a:gd name="T31" fmla="*/ 169 h 427"/>
                  <a:gd name="T32" fmla="*/ 1310 w 2390"/>
                  <a:gd name="T33" fmla="*/ 173 h 427"/>
                  <a:gd name="T34" fmla="*/ 1289 w 2390"/>
                  <a:gd name="T35" fmla="*/ 186 h 427"/>
                  <a:gd name="T36" fmla="*/ 1238 w 2390"/>
                  <a:gd name="T37" fmla="*/ 190 h 427"/>
                  <a:gd name="T38" fmla="*/ 1195 w 2390"/>
                  <a:gd name="T39" fmla="*/ 198 h 427"/>
                  <a:gd name="T40" fmla="*/ 1168 w 2390"/>
                  <a:gd name="T41" fmla="*/ 204 h 427"/>
                  <a:gd name="T42" fmla="*/ 1121 w 2390"/>
                  <a:gd name="T43" fmla="*/ 215 h 427"/>
                  <a:gd name="T44" fmla="*/ 1024 w 2390"/>
                  <a:gd name="T45" fmla="*/ 221 h 427"/>
                  <a:gd name="T46" fmla="*/ 930 w 2390"/>
                  <a:gd name="T47" fmla="*/ 235 h 427"/>
                  <a:gd name="T48" fmla="*/ 899 w 2390"/>
                  <a:gd name="T49" fmla="*/ 252 h 427"/>
                  <a:gd name="T50" fmla="*/ 868 w 2390"/>
                  <a:gd name="T51" fmla="*/ 256 h 427"/>
                  <a:gd name="T52" fmla="*/ 831 w 2390"/>
                  <a:gd name="T53" fmla="*/ 264 h 427"/>
                  <a:gd name="T54" fmla="*/ 790 w 2390"/>
                  <a:gd name="T55" fmla="*/ 274 h 427"/>
                  <a:gd name="T56" fmla="*/ 776 w 2390"/>
                  <a:gd name="T57" fmla="*/ 280 h 427"/>
                  <a:gd name="T58" fmla="*/ 725 w 2390"/>
                  <a:gd name="T59" fmla="*/ 293 h 427"/>
                  <a:gd name="T60" fmla="*/ 704 w 2390"/>
                  <a:gd name="T61" fmla="*/ 303 h 427"/>
                  <a:gd name="T62" fmla="*/ 653 w 2390"/>
                  <a:gd name="T63" fmla="*/ 311 h 427"/>
                  <a:gd name="T64" fmla="*/ 638 w 2390"/>
                  <a:gd name="T65" fmla="*/ 322 h 427"/>
                  <a:gd name="T66" fmla="*/ 626 w 2390"/>
                  <a:gd name="T67" fmla="*/ 332 h 427"/>
                  <a:gd name="T68" fmla="*/ 608 w 2390"/>
                  <a:gd name="T69" fmla="*/ 336 h 427"/>
                  <a:gd name="T70" fmla="*/ 593 w 2390"/>
                  <a:gd name="T71" fmla="*/ 350 h 427"/>
                  <a:gd name="T72" fmla="*/ 579 w 2390"/>
                  <a:gd name="T73" fmla="*/ 359 h 427"/>
                  <a:gd name="T74" fmla="*/ 521 w 2390"/>
                  <a:gd name="T75" fmla="*/ 367 h 427"/>
                  <a:gd name="T76" fmla="*/ 511 w 2390"/>
                  <a:gd name="T77" fmla="*/ 375 h 427"/>
                  <a:gd name="T78" fmla="*/ 441 w 2390"/>
                  <a:gd name="T79" fmla="*/ 379 h 427"/>
                  <a:gd name="T80" fmla="*/ 388 w 2390"/>
                  <a:gd name="T81" fmla="*/ 394 h 427"/>
                  <a:gd name="T82" fmla="*/ 347 w 2390"/>
                  <a:gd name="T83" fmla="*/ 400 h 427"/>
                  <a:gd name="T84" fmla="*/ 283 w 2390"/>
                  <a:gd name="T85" fmla="*/ 408 h 427"/>
                  <a:gd name="T86" fmla="*/ 259 w 2390"/>
                  <a:gd name="T87" fmla="*/ 412 h 427"/>
                  <a:gd name="T88" fmla="*/ 170 w 2390"/>
                  <a:gd name="T89" fmla="*/ 418 h 427"/>
                  <a:gd name="T90" fmla="*/ 107 w 2390"/>
                  <a:gd name="T91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90" h="427">
                    <a:moveTo>
                      <a:pt x="2390" y="0"/>
                    </a:moveTo>
                    <a:lnTo>
                      <a:pt x="2390" y="17"/>
                    </a:lnTo>
                    <a:lnTo>
                      <a:pt x="2285" y="17"/>
                    </a:lnTo>
                    <a:lnTo>
                      <a:pt x="2285" y="31"/>
                    </a:lnTo>
                    <a:lnTo>
                      <a:pt x="2256" y="31"/>
                    </a:lnTo>
                    <a:lnTo>
                      <a:pt x="2256" y="46"/>
                    </a:lnTo>
                    <a:lnTo>
                      <a:pt x="2227" y="46"/>
                    </a:lnTo>
                    <a:lnTo>
                      <a:pt x="2227" y="58"/>
                    </a:lnTo>
                    <a:lnTo>
                      <a:pt x="2158" y="58"/>
                    </a:lnTo>
                    <a:lnTo>
                      <a:pt x="2158" y="64"/>
                    </a:lnTo>
                    <a:lnTo>
                      <a:pt x="2067" y="64"/>
                    </a:lnTo>
                    <a:lnTo>
                      <a:pt x="2067" y="79"/>
                    </a:lnTo>
                    <a:lnTo>
                      <a:pt x="1928" y="79"/>
                    </a:lnTo>
                    <a:lnTo>
                      <a:pt x="1928" y="87"/>
                    </a:lnTo>
                    <a:lnTo>
                      <a:pt x="1860" y="87"/>
                    </a:lnTo>
                    <a:lnTo>
                      <a:pt x="1860" y="95"/>
                    </a:lnTo>
                    <a:lnTo>
                      <a:pt x="1825" y="95"/>
                    </a:lnTo>
                    <a:lnTo>
                      <a:pt x="1825" y="110"/>
                    </a:lnTo>
                    <a:lnTo>
                      <a:pt x="1749" y="110"/>
                    </a:lnTo>
                    <a:lnTo>
                      <a:pt x="1749" y="120"/>
                    </a:lnTo>
                    <a:lnTo>
                      <a:pt x="1720" y="120"/>
                    </a:lnTo>
                    <a:lnTo>
                      <a:pt x="1720" y="126"/>
                    </a:lnTo>
                    <a:lnTo>
                      <a:pt x="1659" y="126"/>
                    </a:lnTo>
                    <a:lnTo>
                      <a:pt x="1659" y="132"/>
                    </a:lnTo>
                    <a:lnTo>
                      <a:pt x="1591" y="132"/>
                    </a:lnTo>
                    <a:lnTo>
                      <a:pt x="1591" y="138"/>
                    </a:lnTo>
                    <a:lnTo>
                      <a:pt x="1536" y="138"/>
                    </a:lnTo>
                    <a:lnTo>
                      <a:pt x="1536" y="149"/>
                    </a:lnTo>
                    <a:lnTo>
                      <a:pt x="1456" y="149"/>
                    </a:lnTo>
                    <a:lnTo>
                      <a:pt x="1456" y="161"/>
                    </a:lnTo>
                    <a:lnTo>
                      <a:pt x="1435" y="161"/>
                    </a:lnTo>
                    <a:lnTo>
                      <a:pt x="1435" y="169"/>
                    </a:lnTo>
                    <a:lnTo>
                      <a:pt x="1310" y="169"/>
                    </a:lnTo>
                    <a:lnTo>
                      <a:pt x="1310" y="173"/>
                    </a:lnTo>
                    <a:lnTo>
                      <a:pt x="1289" y="173"/>
                    </a:lnTo>
                    <a:lnTo>
                      <a:pt x="1289" y="186"/>
                    </a:lnTo>
                    <a:lnTo>
                      <a:pt x="1238" y="186"/>
                    </a:lnTo>
                    <a:lnTo>
                      <a:pt x="1238" y="190"/>
                    </a:lnTo>
                    <a:lnTo>
                      <a:pt x="1195" y="190"/>
                    </a:lnTo>
                    <a:lnTo>
                      <a:pt x="1195" y="198"/>
                    </a:lnTo>
                    <a:lnTo>
                      <a:pt x="1168" y="198"/>
                    </a:lnTo>
                    <a:lnTo>
                      <a:pt x="1168" y="204"/>
                    </a:lnTo>
                    <a:lnTo>
                      <a:pt x="1121" y="204"/>
                    </a:lnTo>
                    <a:lnTo>
                      <a:pt x="1121" y="215"/>
                    </a:lnTo>
                    <a:lnTo>
                      <a:pt x="1024" y="215"/>
                    </a:lnTo>
                    <a:lnTo>
                      <a:pt x="1024" y="221"/>
                    </a:lnTo>
                    <a:lnTo>
                      <a:pt x="930" y="221"/>
                    </a:lnTo>
                    <a:lnTo>
                      <a:pt x="930" y="235"/>
                    </a:lnTo>
                    <a:lnTo>
                      <a:pt x="899" y="235"/>
                    </a:lnTo>
                    <a:lnTo>
                      <a:pt x="899" y="252"/>
                    </a:lnTo>
                    <a:lnTo>
                      <a:pt x="868" y="252"/>
                    </a:lnTo>
                    <a:lnTo>
                      <a:pt x="868" y="256"/>
                    </a:lnTo>
                    <a:lnTo>
                      <a:pt x="831" y="256"/>
                    </a:lnTo>
                    <a:lnTo>
                      <a:pt x="831" y="264"/>
                    </a:lnTo>
                    <a:lnTo>
                      <a:pt x="790" y="264"/>
                    </a:lnTo>
                    <a:lnTo>
                      <a:pt x="790" y="274"/>
                    </a:lnTo>
                    <a:lnTo>
                      <a:pt x="776" y="274"/>
                    </a:lnTo>
                    <a:lnTo>
                      <a:pt x="776" y="280"/>
                    </a:lnTo>
                    <a:lnTo>
                      <a:pt x="725" y="280"/>
                    </a:lnTo>
                    <a:lnTo>
                      <a:pt x="725" y="293"/>
                    </a:lnTo>
                    <a:lnTo>
                      <a:pt x="704" y="293"/>
                    </a:lnTo>
                    <a:lnTo>
                      <a:pt x="704" y="303"/>
                    </a:lnTo>
                    <a:lnTo>
                      <a:pt x="653" y="303"/>
                    </a:lnTo>
                    <a:lnTo>
                      <a:pt x="653" y="311"/>
                    </a:lnTo>
                    <a:lnTo>
                      <a:pt x="638" y="311"/>
                    </a:lnTo>
                    <a:lnTo>
                      <a:pt x="638" y="322"/>
                    </a:lnTo>
                    <a:lnTo>
                      <a:pt x="626" y="322"/>
                    </a:lnTo>
                    <a:lnTo>
                      <a:pt x="626" y="332"/>
                    </a:lnTo>
                    <a:lnTo>
                      <a:pt x="608" y="332"/>
                    </a:lnTo>
                    <a:lnTo>
                      <a:pt x="608" y="336"/>
                    </a:lnTo>
                    <a:lnTo>
                      <a:pt x="593" y="336"/>
                    </a:lnTo>
                    <a:lnTo>
                      <a:pt x="593" y="350"/>
                    </a:lnTo>
                    <a:lnTo>
                      <a:pt x="579" y="350"/>
                    </a:lnTo>
                    <a:lnTo>
                      <a:pt x="579" y="359"/>
                    </a:lnTo>
                    <a:lnTo>
                      <a:pt x="521" y="359"/>
                    </a:lnTo>
                    <a:lnTo>
                      <a:pt x="521" y="367"/>
                    </a:lnTo>
                    <a:lnTo>
                      <a:pt x="511" y="367"/>
                    </a:lnTo>
                    <a:lnTo>
                      <a:pt x="511" y="375"/>
                    </a:lnTo>
                    <a:lnTo>
                      <a:pt x="441" y="375"/>
                    </a:lnTo>
                    <a:lnTo>
                      <a:pt x="441" y="379"/>
                    </a:lnTo>
                    <a:lnTo>
                      <a:pt x="388" y="379"/>
                    </a:lnTo>
                    <a:lnTo>
                      <a:pt x="388" y="394"/>
                    </a:lnTo>
                    <a:lnTo>
                      <a:pt x="347" y="394"/>
                    </a:lnTo>
                    <a:lnTo>
                      <a:pt x="347" y="400"/>
                    </a:lnTo>
                    <a:lnTo>
                      <a:pt x="283" y="400"/>
                    </a:lnTo>
                    <a:lnTo>
                      <a:pt x="283" y="408"/>
                    </a:lnTo>
                    <a:lnTo>
                      <a:pt x="259" y="408"/>
                    </a:lnTo>
                    <a:lnTo>
                      <a:pt x="259" y="412"/>
                    </a:lnTo>
                    <a:lnTo>
                      <a:pt x="170" y="412"/>
                    </a:lnTo>
                    <a:lnTo>
                      <a:pt x="170" y="418"/>
                    </a:lnTo>
                    <a:lnTo>
                      <a:pt x="107" y="418"/>
                    </a:lnTo>
                    <a:lnTo>
                      <a:pt x="107" y="427"/>
                    </a:lnTo>
                    <a:lnTo>
                      <a:pt x="0" y="427"/>
                    </a:lnTo>
                  </a:path>
                </a:pathLst>
              </a:custGeom>
              <a:noFill/>
              <a:ln w="254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="" xmlns:a16="http://schemas.microsoft.com/office/drawing/2014/main" id="{83D15D52-2BA9-442B-B8A7-3B3F1904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3" y="3965575"/>
                <a:ext cx="3822700" cy="784225"/>
              </a:xfrm>
              <a:custGeom>
                <a:avLst/>
                <a:gdLst>
                  <a:gd name="T0" fmla="*/ 2310 w 2408"/>
                  <a:gd name="T1" fmla="*/ 0 h 494"/>
                  <a:gd name="T2" fmla="*/ 2234 w 2408"/>
                  <a:gd name="T3" fmla="*/ 20 h 494"/>
                  <a:gd name="T4" fmla="*/ 2215 w 2408"/>
                  <a:gd name="T5" fmla="*/ 43 h 494"/>
                  <a:gd name="T6" fmla="*/ 2199 w 2408"/>
                  <a:gd name="T7" fmla="*/ 55 h 494"/>
                  <a:gd name="T8" fmla="*/ 2000 w 2408"/>
                  <a:gd name="T9" fmla="*/ 70 h 494"/>
                  <a:gd name="T10" fmla="*/ 1928 w 2408"/>
                  <a:gd name="T11" fmla="*/ 82 h 494"/>
                  <a:gd name="T12" fmla="*/ 1817 w 2408"/>
                  <a:gd name="T13" fmla="*/ 90 h 494"/>
                  <a:gd name="T14" fmla="*/ 1720 w 2408"/>
                  <a:gd name="T15" fmla="*/ 98 h 494"/>
                  <a:gd name="T16" fmla="*/ 1673 w 2408"/>
                  <a:gd name="T17" fmla="*/ 111 h 494"/>
                  <a:gd name="T18" fmla="*/ 1663 w 2408"/>
                  <a:gd name="T19" fmla="*/ 125 h 494"/>
                  <a:gd name="T20" fmla="*/ 1636 w 2408"/>
                  <a:gd name="T21" fmla="*/ 133 h 494"/>
                  <a:gd name="T22" fmla="*/ 1523 w 2408"/>
                  <a:gd name="T23" fmla="*/ 140 h 494"/>
                  <a:gd name="T24" fmla="*/ 1497 w 2408"/>
                  <a:gd name="T25" fmla="*/ 148 h 494"/>
                  <a:gd name="T26" fmla="*/ 1472 w 2408"/>
                  <a:gd name="T27" fmla="*/ 158 h 494"/>
                  <a:gd name="T28" fmla="*/ 1435 w 2408"/>
                  <a:gd name="T29" fmla="*/ 166 h 494"/>
                  <a:gd name="T30" fmla="*/ 1414 w 2408"/>
                  <a:gd name="T31" fmla="*/ 177 h 494"/>
                  <a:gd name="T32" fmla="*/ 1384 w 2408"/>
                  <a:gd name="T33" fmla="*/ 189 h 494"/>
                  <a:gd name="T34" fmla="*/ 1318 w 2408"/>
                  <a:gd name="T35" fmla="*/ 197 h 494"/>
                  <a:gd name="T36" fmla="*/ 1293 w 2408"/>
                  <a:gd name="T37" fmla="*/ 201 h 494"/>
                  <a:gd name="T38" fmla="*/ 1228 w 2408"/>
                  <a:gd name="T39" fmla="*/ 212 h 494"/>
                  <a:gd name="T40" fmla="*/ 1213 w 2408"/>
                  <a:gd name="T41" fmla="*/ 222 h 494"/>
                  <a:gd name="T42" fmla="*/ 1148 w 2408"/>
                  <a:gd name="T43" fmla="*/ 228 h 494"/>
                  <a:gd name="T44" fmla="*/ 1076 w 2408"/>
                  <a:gd name="T45" fmla="*/ 236 h 494"/>
                  <a:gd name="T46" fmla="*/ 992 w 2408"/>
                  <a:gd name="T47" fmla="*/ 249 h 494"/>
                  <a:gd name="T48" fmla="*/ 950 w 2408"/>
                  <a:gd name="T49" fmla="*/ 263 h 494"/>
                  <a:gd name="T50" fmla="*/ 911 w 2408"/>
                  <a:gd name="T51" fmla="*/ 273 h 494"/>
                  <a:gd name="T52" fmla="*/ 887 w 2408"/>
                  <a:gd name="T53" fmla="*/ 284 h 494"/>
                  <a:gd name="T54" fmla="*/ 850 w 2408"/>
                  <a:gd name="T55" fmla="*/ 294 h 494"/>
                  <a:gd name="T56" fmla="*/ 833 w 2408"/>
                  <a:gd name="T57" fmla="*/ 298 h 494"/>
                  <a:gd name="T58" fmla="*/ 811 w 2408"/>
                  <a:gd name="T59" fmla="*/ 306 h 494"/>
                  <a:gd name="T60" fmla="*/ 778 w 2408"/>
                  <a:gd name="T61" fmla="*/ 315 h 494"/>
                  <a:gd name="T62" fmla="*/ 753 w 2408"/>
                  <a:gd name="T63" fmla="*/ 321 h 494"/>
                  <a:gd name="T64" fmla="*/ 725 w 2408"/>
                  <a:gd name="T65" fmla="*/ 329 h 494"/>
                  <a:gd name="T66" fmla="*/ 690 w 2408"/>
                  <a:gd name="T67" fmla="*/ 335 h 494"/>
                  <a:gd name="T68" fmla="*/ 669 w 2408"/>
                  <a:gd name="T69" fmla="*/ 341 h 494"/>
                  <a:gd name="T70" fmla="*/ 643 w 2408"/>
                  <a:gd name="T71" fmla="*/ 352 h 494"/>
                  <a:gd name="T72" fmla="*/ 634 w 2408"/>
                  <a:gd name="T73" fmla="*/ 362 h 494"/>
                  <a:gd name="T74" fmla="*/ 562 w 2408"/>
                  <a:gd name="T75" fmla="*/ 366 h 494"/>
                  <a:gd name="T76" fmla="*/ 528 w 2408"/>
                  <a:gd name="T77" fmla="*/ 378 h 494"/>
                  <a:gd name="T78" fmla="*/ 468 w 2408"/>
                  <a:gd name="T79" fmla="*/ 391 h 494"/>
                  <a:gd name="T80" fmla="*/ 435 w 2408"/>
                  <a:gd name="T81" fmla="*/ 399 h 494"/>
                  <a:gd name="T82" fmla="*/ 417 w 2408"/>
                  <a:gd name="T83" fmla="*/ 405 h 494"/>
                  <a:gd name="T84" fmla="*/ 374 w 2408"/>
                  <a:gd name="T85" fmla="*/ 411 h 494"/>
                  <a:gd name="T86" fmla="*/ 347 w 2408"/>
                  <a:gd name="T87" fmla="*/ 424 h 494"/>
                  <a:gd name="T88" fmla="*/ 328 w 2408"/>
                  <a:gd name="T89" fmla="*/ 432 h 494"/>
                  <a:gd name="T90" fmla="*/ 287 w 2408"/>
                  <a:gd name="T91" fmla="*/ 442 h 494"/>
                  <a:gd name="T92" fmla="*/ 226 w 2408"/>
                  <a:gd name="T93" fmla="*/ 446 h 494"/>
                  <a:gd name="T94" fmla="*/ 187 w 2408"/>
                  <a:gd name="T95" fmla="*/ 455 h 494"/>
                  <a:gd name="T96" fmla="*/ 144 w 2408"/>
                  <a:gd name="T97" fmla="*/ 461 h 494"/>
                  <a:gd name="T98" fmla="*/ 123 w 2408"/>
                  <a:gd name="T99" fmla="*/ 467 h 494"/>
                  <a:gd name="T100" fmla="*/ 101 w 2408"/>
                  <a:gd name="T101" fmla="*/ 475 h 494"/>
                  <a:gd name="T102" fmla="*/ 70 w 2408"/>
                  <a:gd name="T103" fmla="*/ 481 h 494"/>
                  <a:gd name="T104" fmla="*/ 39 w 2408"/>
                  <a:gd name="T105" fmla="*/ 490 h 494"/>
                  <a:gd name="T106" fmla="*/ 0 w 2408"/>
                  <a:gd name="T107" fmla="*/ 49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08" h="494">
                    <a:moveTo>
                      <a:pt x="2408" y="0"/>
                    </a:moveTo>
                    <a:lnTo>
                      <a:pt x="2310" y="0"/>
                    </a:lnTo>
                    <a:lnTo>
                      <a:pt x="2310" y="20"/>
                    </a:lnTo>
                    <a:lnTo>
                      <a:pt x="2234" y="20"/>
                    </a:lnTo>
                    <a:lnTo>
                      <a:pt x="2234" y="43"/>
                    </a:lnTo>
                    <a:lnTo>
                      <a:pt x="2215" y="43"/>
                    </a:lnTo>
                    <a:lnTo>
                      <a:pt x="2215" y="55"/>
                    </a:lnTo>
                    <a:lnTo>
                      <a:pt x="2199" y="55"/>
                    </a:lnTo>
                    <a:lnTo>
                      <a:pt x="2199" y="70"/>
                    </a:lnTo>
                    <a:lnTo>
                      <a:pt x="2000" y="70"/>
                    </a:lnTo>
                    <a:lnTo>
                      <a:pt x="2000" y="82"/>
                    </a:lnTo>
                    <a:lnTo>
                      <a:pt x="1928" y="82"/>
                    </a:lnTo>
                    <a:lnTo>
                      <a:pt x="1928" y="90"/>
                    </a:lnTo>
                    <a:lnTo>
                      <a:pt x="1817" y="90"/>
                    </a:lnTo>
                    <a:lnTo>
                      <a:pt x="1817" y="98"/>
                    </a:lnTo>
                    <a:lnTo>
                      <a:pt x="1720" y="98"/>
                    </a:lnTo>
                    <a:lnTo>
                      <a:pt x="1720" y="111"/>
                    </a:lnTo>
                    <a:lnTo>
                      <a:pt x="1673" y="111"/>
                    </a:lnTo>
                    <a:lnTo>
                      <a:pt x="1673" y="125"/>
                    </a:lnTo>
                    <a:lnTo>
                      <a:pt x="1663" y="125"/>
                    </a:lnTo>
                    <a:lnTo>
                      <a:pt x="1663" y="133"/>
                    </a:lnTo>
                    <a:lnTo>
                      <a:pt x="1636" y="133"/>
                    </a:lnTo>
                    <a:lnTo>
                      <a:pt x="1636" y="140"/>
                    </a:lnTo>
                    <a:lnTo>
                      <a:pt x="1523" y="140"/>
                    </a:lnTo>
                    <a:lnTo>
                      <a:pt x="1523" y="148"/>
                    </a:lnTo>
                    <a:lnTo>
                      <a:pt x="1497" y="148"/>
                    </a:lnTo>
                    <a:lnTo>
                      <a:pt x="1497" y="158"/>
                    </a:lnTo>
                    <a:lnTo>
                      <a:pt x="1472" y="158"/>
                    </a:lnTo>
                    <a:lnTo>
                      <a:pt x="1472" y="166"/>
                    </a:lnTo>
                    <a:lnTo>
                      <a:pt x="1435" y="166"/>
                    </a:lnTo>
                    <a:lnTo>
                      <a:pt x="1435" y="177"/>
                    </a:lnTo>
                    <a:lnTo>
                      <a:pt x="1414" y="177"/>
                    </a:lnTo>
                    <a:lnTo>
                      <a:pt x="1414" y="189"/>
                    </a:lnTo>
                    <a:lnTo>
                      <a:pt x="1384" y="189"/>
                    </a:lnTo>
                    <a:lnTo>
                      <a:pt x="1384" y="197"/>
                    </a:lnTo>
                    <a:lnTo>
                      <a:pt x="1318" y="197"/>
                    </a:lnTo>
                    <a:lnTo>
                      <a:pt x="1318" y="201"/>
                    </a:lnTo>
                    <a:lnTo>
                      <a:pt x="1293" y="201"/>
                    </a:lnTo>
                    <a:lnTo>
                      <a:pt x="1293" y="212"/>
                    </a:lnTo>
                    <a:lnTo>
                      <a:pt x="1228" y="212"/>
                    </a:lnTo>
                    <a:lnTo>
                      <a:pt x="1228" y="222"/>
                    </a:lnTo>
                    <a:lnTo>
                      <a:pt x="1213" y="222"/>
                    </a:lnTo>
                    <a:lnTo>
                      <a:pt x="1213" y="228"/>
                    </a:lnTo>
                    <a:lnTo>
                      <a:pt x="1148" y="228"/>
                    </a:lnTo>
                    <a:lnTo>
                      <a:pt x="1148" y="236"/>
                    </a:lnTo>
                    <a:lnTo>
                      <a:pt x="1076" y="236"/>
                    </a:lnTo>
                    <a:lnTo>
                      <a:pt x="1076" y="249"/>
                    </a:lnTo>
                    <a:lnTo>
                      <a:pt x="992" y="249"/>
                    </a:lnTo>
                    <a:lnTo>
                      <a:pt x="992" y="263"/>
                    </a:lnTo>
                    <a:lnTo>
                      <a:pt x="950" y="263"/>
                    </a:lnTo>
                    <a:lnTo>
                      <a:pt x="950" y="273"/>
                    </a:lnTo>
                    <a:lnTo>
                      <a:pt x="911" y="273"/>
                    </a:lnTo>
                    <a:lnTo>
                      <a:pt x="911" y="284"/>
                    </a:lnTo>
                    <a:lnTo>
                      <a:pt x="887" y="284"/>
                    </a:lnTo>
                    <a:lnTo>
                      <a:pt x="887" y="294"/>
                    </a:lnTo>
                    <a:lnTo>
                      <a:pt x="850" y="294"/>
                    </a:lnTo>
                    <a:lnTo>
                      <a:pt x="850" y="298"/>
                    </a:lnTo>
                    <a:lnTo>
                      <a:pt x="833" y="298"/>
                    </a:lnTo>
                    <a:lnTo>
                      <a:pt x="833" y="306"/>
                    </a:lnTo>
                    <a:lnTo>
                      <a:pt x="811" y="306"/>
                    </a:lnTo>
                    <a:lnTo>
                      <a:pt x="811" y="315"/>
                    </a:lnTo>
                    <a:lnTo>
                      <a:pt x="778" y="315"/>
                    </a:lnTo>
                    <a:lnTo>
                      <a:pt x="778" y="321"/>
                    </a:lnTo>
                    <a:lnTo>
                      <a:pt x="753" y="321"/>
                    </a:lnTo>
                    <a:lnTo>
                      <a:pt x="753" y="329"/>
                    </a:lnTo>
                    <a:lnTo>
                      <a:pt x="725" y="329"/>
                    </a:lnTo>
                    <a:lnTo>
                      <a:pt x="725" y="335"/>
                    </a:lnTo>
                    <a:lnTo>
                      <a:pt x="690" y="335"/>
                    </a:lnTo>
                    <a:lnTo>
                      <a:pt x="690" y="341"/>
                    </a:lnTo>
                    <a:lnTo>
                      <a:pt x="669" y="341"/>
                    </a:lnTo>
                    <a:lnTo>
                      <a:pt x="669" y="352"/>
                    </a:lnTo>
                    <a:lnTo>
                      <a:pt x="643" y="352"/>
                    </a:lnTo>
                    <a:lnTo>
                      <a:pt x="643" y="362"/>
                    </a:lnTo>
                    <a:lnTo>
                      <a:pt x="634" y="362"/>
                    </a:lnTo>
                    <a:lnTo>
                      <a:pt x="634" y="366"/>
                    </a:lnTo>
                    <a:lnTo>
                      <a:pt x="562" y="366"/>
                    </a:lnTo>
                    <a:lnTo>
                      <a:pt x="562" y="378"/>
                    </a:lnTo>
                    <a:lnTo>
                      <a:pt x="528" y="378"/>
                    </a:lnTo>
                    <a:lnTo>
                      <a:pt x="528" y="391"/>
                    </a:lnTo>
                    <a:lnTo>
                      <a:pt x="468" y="391"/>
                    </a:lnTo>
                    <a:lnTo>
                      <a:pt x="468" y="399"/>
                    </a:lnTo>
                    <a:lnTo>
                      <a:pt x="435" y="399"/>
                    </a:lnTo>
                    <a:lnTo>
                      <a:pt x="435" y="405"/>
                    </a:lnTo>
                    <a:lnTo>
                      <a:pt x="417" y="405"/>
                    </a:lnTo>
                    <a:lnTo>
                      <a:pt x="417" y="411"/>
                    </a:lnTo>
                    <a:lnTo>
                      <a:pt x="374" y="411"/>
                    </a:lnTo>
                    <a:lnTo>
                      <a:pt x="374" y="424"/>
                    </a:lnTo>
                    <a:lnTo>
                      <a:pt x="347" y="424"/>
                    </a:lnTo>
                    <a:lnTo>
                      <a:pt x="347" y="432"/>
                    </a:lnTo>
                    <a:lnTo>
                      <a:pt x="328" y="432"/>
                    </a:lnTo>
                    <a:lnTo>
                      <a:pt x="328" y="442"/>
                    </a:lnTo>
                    <a:lnTo>
                      <a:pt x="287" y="442"/>
                    </a:lnTo>
                    <a:lnTo>
                      <a:pt x="287" y="446"/>
                    </a:lnTo>
                    <a:lnTo>
                      <a:pt x="226" y="446"/>
                    </a:lnTo>
                    <a:lnTo>
                      <a:pt x="226" y="455"/>
                    </a:lnTo>
                    <a:lnTo>
                      <a:pt x="187" y="455"/>
                    </a:lnTo>
                    <a:lnTo>
                      <a:pt x="187" y="461"/>
                    </a:lnTo>
                    <a:lnTo>
                      <a:pt x="144" y="461"/>
                    </a:lnTo>
                    <a:lnTo>
                      <a:pt x="144" y="467"/>
                    </a:lnTo>
                    <a:lnTo>
                      <a:pt x="123" y="467"/>
                    </a:lnTo>
                    <a:lnTo>
                      <a:pt x="123" y="475"/>
                    </a:lnTo>
                    <a:lnTo>
                      <a:pt x="101" y="475"/>
                    </a:lnTo>
                    <a:lnTo>
                      <a:pt x="101" y="481"/>
                    </a:lnTo>
                    <a:lnTo>
                      <a:pt x="70" y="481"/>
                    </a:lnTo>
                    <a:lnTo>
                      <a:pt x="70" y="490"/>
                    </a:lnTo>
                    <a:lnTo>
                      <a:pt x="39" y="490"/>
                    </a:lnTo>
                    <a:lnTo>
                      <a:pt x="39" y="494"/>
                    </a:lnTo>
                    <a:lnTo>
                      <a:pt x="0" y="494"/>
                    </a:lnTo>
                  </a:path>
                </a:pathLst>
              </a:custGeom>
              <a:noFill/>
              <a:ln w="254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" name="Groupe 38">
              <a:extLst>
                <a:ext uri="{FF2B5EF4-FFF2-40B4-BE49-F238E27FC236}">
                  <a16:creationId xmlns="" xmlns:a16="http://schemas.microsoft.com/office/drawing/2014/main" id="{67E1AFAB-D84E-4722-87AC-DF7AC7168CFE}"/>
                </a:ext>
              </a:extLst>
            </p:cNvPr>
            <p:cNvGrpSpPr/>
            <p:nvPr/>
          </p:nvGrpSpPr>
          <p:grpSpPr>
            <a:xfrm>
              <a:off x="729995" y="4288685"/>
              <a:ext cx="2871654" cy="1769505"/>
              <a:chOff x="6827838" y="2435225"/>
              <a:chExt cx="4057650" cy="2500313"/>
            </a:xfrm>
          </p:grpSpPr>
          <p:sp>
            <p:nvSpPr>
              <p:cNvPr id="59" name="Freeform 6">
                <a:extLst>
                  <a:ext uri="{FF2B5EF4-FFF2-40B4-BE49-F238E27FC236}">
                    <a16:creationId xmlns="" xmlns:a16="http://schemas.microsoft.com/office/drawing/2014/main" id="{165F0369-D8F0-4C72-81B1-4B0A3FAC2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2435225"/>
                <a:ext cx="3967163" cy="2401888"/>
              </a:xfrm>
              <a:custGeom>
                <a:avLst/>
                <a:gdLst>
                  <a:gd name="T0" fmla="*/ 2499 w 2499"/>
                  <a:gd name="T1" fmla="*/ 1513 h 1513"/>
                  <a:gd name="T2" fmla="*/ 0 w 2499"/>
                  <a:gd name="T3" fmla="*/ 1513 h 1513"/>
                  <a:gd name="T4" fmla="*/ 0 w 2499"/>
                  <a:gd name="T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99" h="1513">
                    <a:moveTo>
                      <a:pt x="2499" y="1513"/>
                    </a:moveTo>
                    <a:lnTo>
                      <a:pt x="0" y="151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7">
                <a:extLst>
                  <a:ext uri="{FF2B5EF4-FFF2-40B4-BE49-F238E27FC236}">
                    <a16:creationId xmlns="" xmlns:a16="http://schemas.microsoft.com/office/drawing/2014/main" id="{7B3F3D03-8D72-49AF-A737-0CC61F4AF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0400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8">
                <a:extLst>
                  <a:ext uri="{FF2B5EF4-FFF2-40B4-BE49-F238E27FC236}">
                    <a16:creationId xmlns="" xmlns:a16="http://schemas.microsoft.com/office/drawing/2014/main" id="{1767A3E3-F939-466C-8A35-D20ED7082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45638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9">
                <a:extLst>
                  <a:ext uri="{FF2B5EF4-FFF2-40B4-BE49-F238E27FC236}">
                    <a16:creationId xmlns="" xmlns:a16="http://schemas.microsoft.com/office/drawing/2014/main" id="{BE82297D-9837-4FC0-9A03-5E5EA2E71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77225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14">
                <a:extLst>
                  <a:ext uri="{FF2B5EF4-FFF2-40B4-BE49-F238E27FC236}">
                    <a16:creationId xmlns="" xmlns:a16="http://schemas.microsoft.com/office/drawing/2014/main" id="{45E5F4B7-6356-4A38-8363-2C51437A5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14050" y="4837113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15">
                <a:extLst>
                  <a:ext uri="{FF2B5EF4-FFF2-40B4-BE49-F238E27FC236}">
                    <a16:creationId xmlns="" xmlns:a16="http://schemas.microsoft.com/office/drawing/2014/main" id="{2B9B97EE-E203-4974-BD46-052104C0F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2520950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="" xmlns:a16="http://schemas.microsoft.com/office/drawing/2014/main" id="{06089E7C-F98D-4DA2-80BB-9C0B98A60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3076575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="" xmlns:a16="http://schemas.microsoft.com/office/drawing/2014/main" id="{F693ED64-3A8B-47C9-8779-20D7FB66A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3632200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="" xmlns:a16="http://schemas.microsoft.com/office/drawing/2014/main" id="{FE4C7DCF-F457-44E9-B10B-6AC4AA5AD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4191000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="" xmlns:a16="http://schemas.microsoft.com/office/drawing/2014/main" id="{CDA4C089-E052-4D84-AD38-E0C6C0774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7838" y="4746625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25">
                <a:extLst>
                  <a:ext uri="{FF2B5EF4-FFF2-40B4-BE49-F238E27FC236}">
                    <a16:creationId xmlns="" xmlns:a16="http://schemas.microsoft.com/office/drawing/2014/main" id="{D8BCEEC1-CA44-4A2E-9A33-4746E052F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5488" y="3954463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28">
                <a:extLst>
                  <a:ext uri="{FF2B5EF4-FFF2-40B4-BE49-F238E27FC236}">
                    <a16:creationId xmlns="" xmlns:a16="http://schemas.microsoft.com/office/drawing/2014/main" id="{1DEB3ABF-BB1F-42E6-B4CB-99A4B8FA1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75488" y="3629025"/>
                <a:ext cx="300038" cy="0"/>
              </a:xfrm>
              <a:prstGeom prst="line">
                <a:avLst/>
              </a:prstGeom>
              <a:noFill/>
              <a:ln w="381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="" xmlns:a16="http://schemas.microsoft.com/office/drawing/2014/main" id="{B774FAE1-334E-4DF9-8D96-7B425AF08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0400" y="4648200"/>
                <a:ext cx="1039813" cy="104775"/>
              </a:xfrm>
              <a:custGeom>
                <a:avLst/>
                <a:gdLst>
                  <a:gd name="T0" fmla="*/ 655 w 655"/>
                  <a:gd name="T1" fmla="*/ 0 h 66"/>
                  <a:gd name="T2" fmla="*/ 612 w 655"/>
                  <a:gd name="T3" fmla="*/ 0 h 66"/>
                  <a:gd name="T4" fmla="*/ 612 w 655"/>
                  <a:gd name="T5" fmla="*/ 16 h 66"/>
                  <a:gd name="T6" fmla="*/ 548 w 655"/>
                  <a:gd name="T7" fmla="*/ 16 h 66"/>
                  <a:gd name="T8" fmla="*/ 548 w 655"/>
                  <a:gd name="T9" fmla="*/ 29 h 66"/>
                  <a:gd name="T10" fmla="*/ 441 w 655"/>
                  <a:gd name="T11" fmla="*/ 29 h 66"/>
                  <a:gd name="T12" fmla="*/ 441 w 655"/>
                  <a:gd name="T13" fmla="*/ 41 h 66"/>
                  <a:gd name="T14" fmla="*/ 228 w 655"/>
                  <a:gd name="T15" fmla="*/ 41 h 66"/>
                  <a:gd name="T16" fmla="*/ 228 w 655"/>
                  <a:gd name="T17" fmla="*/ 53 h 66"/>
                  <a:gd name="T18" fmla="*/ 123 w 655"/>
                  <a:gd name="T19" fmla="*/ 53 h 66"/>
                  <a:gd name="T20" fmla="*/ 123 w 655"/>
                  <a:gd name="T21" fmla="*/ 66 h 66"/>
                  <a:gd name="T22" fmla="*/ 0 w 655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5" h="66">
                    <a:moveTo>
                      <a:pt x="655" y="0"/>
                    </a:moveTo>
                    <a:lnTo>
                      <a:pt x="612" y="0"/>
                    </a:lnTo>
                    <a:lnTo>
                      <a:pt x="612" y="16"/>
                    </a:lnTo>
                    <a:lnTo>
                      <a:pt x="548" y="16"/>
                    </a:lnTo>
                    <a:lnTo>
                      <a:pt x="548" y="29"/>
                    </a:lnTo>
                    <a:lnTo>
                      <a:pt x="441" y="29"/>
                    </a:lnTo>
                    <a:lnTo>
                      <a:pt x="441" y="41"/>
                    </a:lnTo>
                    <a:lnTo>
                      <a:pt x="228" y="41"/>
                    </a:lnTo>
                    <a:lnTo>
                      <a:pt x="228" y="53"/>
                    </a:lnTo>
                    <a:lnTo>
                      <a:pt x="123" y="53"/>
                    </a:lnTo>
                    <a:lnTo>
                      <a:pt x="123" y="66"/>
                    </a:lnTo>
                    <a:lnTo>
                      <a:pt x="0" y="66"/>
                    </a:lnTo>
                  </a:path>
                </a:pathLst>
              </a:custGeom>
              <a:noFill/>
              <a:ln w="254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="" xmlns:a16="http://schemas.microsoft.com/office/drawing/2014/main" id="{B94ABD33-72D1-45E0-A920-F76560D8B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7513" y="4049713"/>
                <a:ext cx="2755900" cy="592138"/>
              </a:xfrm>
              <a:custGeom>
                <a:avLst/>
                <a:gdLst>
                  <a:gd name="T0" fmla="*/ 1736 w 1736"/>
                  <a:gd name="T1" fmla="*/ 0 h 373"/>
                  <a:gd name="T2" fmla="*/ 1174 w 1736"/>
                  <a:gd name="T3" fmla="*/ 0 h 373"/>
                  <a:gd name="T4" fmla="*/ 1174 w 1736"/>
                  <a:gd name="T5" fmla="*/ 31 h 373"/>
                  <a:gd name="T6" fmla="*/ 1077 w 1736"/>
                  <a:gd name="T7" fmla="*/ 31 h 373"/>
                  <a:gd name="T8" fmla="*/ 1077 w 1736"/>
                  <a:gd name="T9" fmla="*/ 39 h 373"/>
                  <a:gd name="T10" fmla="*/ 1069 w 1736"/>
                  <a:gd name="T11" fmla="*/ 39 h 373"/>
                  <a:gd name="T12" fmla="*/ 1069 w 1736"/>
                  <a:gd name="T13" fmla="*/ 60 h 373"/>
                  <a:gd name="T14" fmla="*/ 999 w 1736"/>
                  <a:gd name="T15" fmla="*/ 60 h 373"/>
                  <a:gd name="T16" fmla="*/ 999 w 1736"/>
                  <a:gd name="T17" fmla="*/ 82 h 373"/>
                  <a:gd name="T18" fmla="*/ 921 w 1736"/>
                  <a:gd name="T19" fmla="*/ 82 h 373"/>
                  <a:gd name="T20" fmla="*/ 921 w 1736"/>
                  <a:gd name="T21" fmla="*/ 109 h 373"/>
                  <a:gd name="T22" fmla="*/ 907 w 1736"/>
                  <a:gd name="T23" fmla="*/ 109 h 373"/>
                  <a:gd name="T24" fmla="*/ 907 w 1736"/>
                  <a:gd name="T25" fmla="*/ 130 h 373"/>
                  <a:gd name="T26" fmla="*/ 891 w 1736"/>
                  <a:gd name="T27" fmla="*/ 130 h 373"/>
                  <a:gd name="T28" fmla="*/ 891 w 1736"/>
                  <a:gd name="T29" fmla="*/ 150 h 373"/>
                  <a:gd name="T30" fmla="*/ 876 w 1736"/>
                  <a:gd name="T31" fmla="*/ 150 h 373"/>
                  <a:gd name="T32" fmla="*/ 876 w 1736"/>
                  <a:gd name="T33" fmla="*/ 169 h 373"/>
                  <a:gd name="T34" fmla="*/ 693 w 1736"/>
                  <a:gd name="T35" fmla="*/ 169 h 373"/>
                  <a:gd name="T36" fmla="*/ 693 w 1736"/>
                  <a:gd name="T37" fmla="*/ 189 h 373"/>
                  <a:gd name="T38" fmla="*/ 671 w 1736"/>
                  <a:gd name="T39" fmla="*/ 189 h 373"/>
                  <a:gd name="T40" fmla="*/ 671 w 1736"/>
                  <a:gd name="T41" fmla="*/ 210 h 373"/>
                  <a:gd name="T42" fmla="*/ 654 w 1736"/>
                  <a:gd name="T43" fmla="*/ 210 h 373"/>
                  <a:gd name="T44" fmla="*/ 654 w 1736"/>
                  <a:gd name="T45" fmla="*/ 224 h 373"/>
                  <a:gd name="T46" fmla="*/ 636 w 1736"/>
                  <a:gd name="T47" fmla="*/ 224 h 373"/>
                  <a:gd name="T48" fmla="*/ 636 w 1736"/>
                  <a:gd name="T49" fmla="*/ 241 h 373"/>
                  <a:gd name="T50" fmla="*/ 466 w 1736"/>
                  <a:gd name="T51" fmla="*/ 241 h 373"/>
                  <a:gd name="T52" fmla="*/ 466 w 1736"/>
                  <a:gd name="T53" fmla="*/ 259 h 373"/>
                  <a:gd name="T54" fmla="*/ 320 w 1736"/>
                  <a:gd name="T55" fmla="*/ 259 h 373"/>
                  <a:gd name="T56" fmla="*/ 320 w 1736"/>
                  <a:gd name="T57" fmla="*/ 272 h 373"/>
                  <a:gd name="T58" fmla="*/ 273 w 1736"/>
                  <a:gd name="T59" fmla="*/ 272 h 373"/>
                  <a:gd name="T60" fmla="*/ 273 w 1736"/>
                  <a:gd name="T61" fmla="*/ 305 h 373"/>
                  <a:gd name="T62" fmla="*/ 262 w 1736"/>
                  <a:gd name="T63" fmla="*/ 305 h 373"/>
                  <a:gd name="T64" fmla="*/ 262 w 1736"/>
                  <a:gd name="T65" fmla="*/ 319 h 373"/>
                  <a:gd name="T66" fmla="*/ 191 w 1736"/>
                  <a:gd name="T67" fmla="*/ 319 h 373"/>
                  <a:gd name="T68" fmla="*/ 191 w 1736"/>
                  <a:gd name="T69" fmla="*/ 342 h 373"/>
                  <a:gd name="T70" fmla="*/ 147 w 1736"/>
                  <a:gd name="T71" fmla="*/ 342 h 373"/>
                  <a:gd name="T72" fmla="*/ 147 w 1736"/>
                  <a:gd name="T73" fmla="*/ 356 h 373"/>
                  <a:gd name="T74" fmla="*/ 98 w 1736"/>
                  <a:gd name="T75" fmla="*/ 356 h 373"/>
                  <a:gd name="T76" fmla="*/ 98 w 1736"/>
                  <a:gd name="T77" fmla="*/ 362 h 373"/>
                  <a:gd name="T78" fmla="*/ 65 w 1736"/>
                  <a:gd name="T79" fmla="*/ 362 h 373"/>
                  <a:gd name="T80" fmla="*/ 65 w 1736"/>
                  <a:gd name="T81" fmla="*/ 373 h 373"/>
                  <a:gd name="T82" fmla="*/ 0 w 1736"/>
                  <a:gd name="T83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36" h="373">
                    <a:moveTo>
                      <a:pt x="1736" y="0"/>
                    </a:moveTo>
                    <a:lnTo>
                      <a:pt x="1174" y="0"/>
                    </a:lnTo>
                    <a:lnTo>
                      <a:pt x="1174" y="31"/>
                    </a:lnTo>
                    <a:lnTo>
                      <a:pt x="1077" y="31"/>
                    </a:lnTo>
                    <a:lnTo>
                      <a:pt x="1077" y="39"/>
                    </a:lnTo>
                    <a:lnTo>
                      <a:pt x="1069" y="39"/>
                    </a:lnTo>
                    <a:lnTo>
                      <a:pt x="1069" y="60"/>
                    </a:lnTo>
                    <a:lnTo>
                      <a:pt x="999" y="60"/>
                    </a:lnTo>
                    <a:lnTo>
                      <a:pt x="999" y="82"/>
                    </a:lnTo>
                    <a:lnTo>
                      <a:pt x="921" y="82"/>
                    </a:lnTo>
                    <a:lnTo>
                      <a:pt x="921" y="109"/>
                    </a:lnTo>
                    <a:lnTo>
                      <a:pt x="907" y="109"/>
                    </a:lnTo>
                    <a:lnTo>
                      <a:pt x="907" y="130"/>
                    </a:lnTo>
                    <a:lnTo>
                      <a:pt x="891" y="130"/>
                    </a:lnTo>
                    <a:lnTo>
                      <a:pt x="891" y="150"/>
                    </a:lnTo>
                    <a:lnTo>
                      <a:pt x="876" y="150"/>
                    </a:lnTo>
                    <a:lnTo>
                      <a:pt x="876" y="169"/>
                    </a:lnTo>
                    <a:lnTo>
                      <a:pt x="693" y="169"/>
                    </a:lnTo>
                    <a:lnTo>
                      <a:pt x="693" y="189"/>
                    </a:lnTo>
                    <a:lnTo>
                      <a:pt x="671" y="189"/>
                    </a:lnTo>
                    <a:lnTo>
                      <a:pt x="671" y="210"/>
                    </a:lnTo>
                    <a:lnTo>
                      <a:pt x="654" y="210"/>
                    </a:lnTo>
                    <a:lnTo>
                      <a:pt x="654" y="224"/>
                    </a:lnTo>
                    <a:lnTo>
                      <a:pt x="636" y="224"/>
                    </a:lnTo>
                    <a:lnTo>
                      <a:pt x="636" y="241"/>
                    </a:lnTo>
                    <a:lnTo>
                      <a:pt x="466" y="241"/>
                    </a:lnTo>
                    <a:lnTo>
                      <a:pt x="466" y="259"/>
                    </a:lnTo>
                    <a:lnTo>
                      <a:pt x="320" y="259"/>
                    </a:lnTo>
                    <a:lnTo>
                      <a:pt x="320" y="272"/>
                    </a:lnTo>
                    <a:lnTo>
                      <a:pt x="273" y="272"/>
                    </a:lnTo>
                    <a:lnTo>
                      <a:pt x="273" y="305"/>
                    </a:lnTo>
                    <a:lnTo>
                      <a:pt x="262" y="305"/>
                    </a:lnTo>
                    <a:lnTo>
                      <a:pt x="262" y="319"/>
                    </a:lnTo>
                    <a:lnTo>
                      <a:pt x="191" y="319"/>
                    </a:lnTo>
                    <a:lnTo>
                      <a:pt x="191" y="342"/>
                    </a:lnTo>
                    <a:lnTo>
                      <a:pt x="147" y="342"/>
                    </a:lnTo>
                    <a:lnTo>
                      <a:pt x="147" y="356"/>
                    </a:lnTo>
                    <a:lnTo>
                      <a:pt x="98" y="356"/>
                    </a:lnTo>
                    <a:lnTo>
                      <a:pt x="98" y="362"/>
                    </a:lnTo>
                    <a:lnTo>
                      <a:pt x="65" y="362"/>
                    </a:lnTo>
                    <a:lnTo>
                      <a:pt x="65" y="373"/>
                    </a:lnTo>
                    <a:lnTo>
                      <a:pt x="0" y="373"/>
                    </a:lnTo>
                  </a:path>
                </a:pathLst>
              </a:custGeom>
              <a:noFill/>
              <a:ln w="25400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="" xmlns:a16="http://schemas.microsoft.com/office/drawing/2014/main" id="{DD966752-6EA8-40A6-9B4F-B2B381BBF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3575" y="3965575"/>
                <a:ext cx="3794125" cy="781050"/>
              </a:xfrm>
              <a:custGeom>
                <a:avLst/>
                <a:gdLst>
                  <a:gd name="T0" fmla="*/ 2305 w 2390"/>
                  <a:gd name="T1" fmla="*/ 0 h 492"/>
                  <a:gd name="T2" fmla="*/ 2229 w 2390"/>
                  <a:gd name="T3" fmla="*/ 14 h 492"/>
                  <a:gd name="T4" fmla="*/ 2201 w 2390"/>
                  <a:gd name="T5" fmla="*/ 39 h 492"/>
                  <a:gd name="T6" fmla="*/ 1991 w 2390"/>
                  <a:gd name="T7" fmla="*/ 63 h 492"/>
                  <a:gd name="T8" fmla="*/ 1928 w 2390"/>
                  <a:gd name="T9" fmla="*/ 76 h 492"/>
                  <a:gd name="T10" fmla="*/ 1802 w 2390"/>
                  <a:gd name="T11" fmla="*/ 84 h 492"/>
                  <a:gd name="T12" fmla="*/ 1675 w 2390"/>
                  <a:gd name="T13" fmla="*/ 102 h 492"/>
                  <a:gd name="T14" fmla="*/ 1620 w 2390"/>
                  <a:gd name="T15" fmla="*/ 125 h 492"/>
                  <a:gd name="T16" fmla="*/ 1486 w 2390"/>
                  <a:gd name="T17" fmla="*/ 142 h 492"/>
                  <a:gd name="T18" fmla="*/ 1468 w 2390"/>
                  <a:gd name="T19" fmla="*/ 154 h 492"/>
                  <a:gd name="T20" fmla="*/ 1419 w 2390"/>
                  <a:gd name="T21" fmla="*/ 166 h 492"/>
                  <a:gd name="T22" fmla="*/ 1396 w 2390"/>
                  <a:gd name="T23" fmla="*/ 177 h 492"/>
                  <a:gd name="T24" fmla="*/ 1365 w 2390"/>
                  <a:gd name="T25" fmla="*/ 185 h 492"/>
                  <a:gd name="T26" fmla="*/ 1304 w 2390"/>
                  <a:gd name="T27" fmla="*/ 195 h 492"/>
                  <a:gd name="T28" fmla="*/ 1271 w 2390"/>
                  <a:gd name="T29" fmla="*/ 203 h 492"/>
                  <a:gd name="T30" fmla="*/ 1199 w 2390"/>
                  <a:gd name="T31" fmla="*/ 212 h 492"/>
                  <a:gd name="T32" fmla="*/ 1150 w 2390"/>
                  <a:gd name="T33" fmla="*/ 224 h 492"/>
                  <a:gd name="T34" fmla="*/ 1102 w 2390"/>
                  <a:gd name="T35" fmla="*/ 230 h 492"/>
                  <a:gd name="T36" fmla="*/ 998 w 2390"/>
                  <a:gd name="T37" fmla="*/ 240 h 492"/>
                  <a:gd name="T38" fmla="*/ 950 w 2390"/>
                  <a:gd name="T39" fmla="*/ 257 h 492"/>
                  <a:gd name="T40" fmla="*/ 928 w 2390"/>
                  <a:gd name="T41" fmla="*/ 265 h 492"/>
                  <a:gd name="T42" fmla="*/ 893 w 2390"/>
                  <a:gd name="T43" fmla="*/ 275 h 492"/>
                  <a:gd name="T44" fmla="*/ 883 w 2390"/>
                  <a:gd name="T45" fmla="*/ 284 h 492"/>
                  <a:gd name="T46" fmla="*/ 838 w 2390"/>
                  <a:gd name="T47" fmla="*/ 290 h 492"/>
                  <a:gd name="T48" fmla="*/ 811 w 2390"/>
                  <a:gd name="T49" fmla="*/ 300 h 492"/>
                  <a:gd name="T50" fmla="*/ 784 w 2390"/>
                  <a:gd name="T51" fmla="*/ 308 h 492"/>
                  <a:gd name="T52" fmla="*/ 749 w 2390"/>
                  <a:gd name="T53" fmla="*/ 315 h 492"/>
                  <a:gd name="T54" fmla="*/ 698 w 2390"/>
                  <a:gd name="T55" fmla="*/ 325 h 492"/>
                  <a:gd name="T56" fmla="*/ 665 w 2390"/>
                  <a:gd name="T57" fmla="*/ 339 h 492"/>
                  <a:gd name="T58" fmla="*/ 632 w 2390"/>
                  <a:gd name="T59" fmla="*/ 347 h 492"/>
                  <a:gd name="T60" fmla="*/ 558 w 2390"/>
                  <a:gd name="T61" fmla="*/ 362 h 492"/>
                  <a:gd name="T62" fmla="*/ 509 w 2390"/>
                  <a:gd name="T63" fmla="*/ 378 h 492"/>
                  <a:gd name="T64" fmla="*/ 460 w 2390"/>
                  <a:gd name="T65" fmla="*/ 389 h 492"/>
                  <a:gd name="T66" fmla="*/ 411 w 2390"/>
                  <a:gd name="T67" fmla="*/ 399 h 492"/>
                  <a:gd name="T68" fmla="*/ 376 w 2390"/>
                  <a:gd name="T69" fmla="*/ 405 h 492"/>
                  <a:gd name="T70" fmla="*/ 349 w 2390"/>
                  <a:gd name="T71" fmla="*/ 415 h 492"/>
                  <a:gd name="T72" fmla="*/ 318 w 2390"/>
                  <a:gd name="T73" fmla="*/ 428 h 492"/>
                  <a:gd name="T74" fmla="*/ 289 w 2390"/>
                  <a:gd name="T75" fmla="*/ 436 h 492"/>
                  <a:gd name="T76" fmla="*/ 224 w 2390"/>
                  <a:gd name="T77" fmla="*/ 440 h 492"/>
                  <a:gd name="T78" fmla="*/ 131 w 2390"/>
                  <a:gd name="T79" fmla="*/ 455 h 492"/>
                  <a:gd name="T80" fmla="*/ 88 w 2390"/>
                  <a:gd name="T81" fmla="*/ 469 h 492"/>
                  <a:gd name="T82" fmla="*/ 23 w 2390"/>
                  <a:gd name="T83" fmla="*/ 481 h 492"/>
                  <a:gd name="T84" fmla="*/ 0 w 2390"/>
                  <a:gd name="T8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0" h="492">
                    <a:moveTo>
                      <a:pt x="2390" y="0"/>
                    </a:moveTo>
                    <a:lnTo>
                      <a:pt x="2305" y="0"/>
                    </a:lnTo>
                    <a:lnTo>
                      <a:pt x="2305" y="14"/>
                    </a:lnTo>
                    <a:lnTo>
                      <a:pt x="2229" y="14"/>
                    </a:lnTo>
                    <a:lnTo>
                      <a:pt x="2229" y="39"/>
                    </a:lnTo>
                    <a:lnTo>
                      <a:pt x="2201" y="39"/>
                    </a:lnTo>
                    <a:lnTo>
                      <a:pt x="2201" y="63"/>
                    </a:lnTo>
                    <a:lnTo>
                      <a:pt x="1991" y="63"/>
                    </a:lnTo>
                    <a:lnTo>
                      <a:pt x="1991" y="76"/>
                    </a:lnTo>
                    <a:lnTo>
                      <a:pt x="1928" y="76"/>
                    </a:lnTo>
                    <a:lnTo>
                      <a:pt x="1928" y="84"/>
                    </a:lnTo>
                    <a:lnTo>
                      <a:pt x="1802" y="84"/>
                    </a:lnTo>
                    <a:lnTo>
                      <a:pt x="1802" y="102"/>
                    </a:lnTo>
                    <a:lnTo>
                      <a:pt x="1675" y="102"/>
                    </a:lnTo>
                    <a:lnTo>
                      <a:pt x="1675" y="125"/>
                    </a:lnTo>
                    <a:lnTo>
                      <a:pt x="1620" y="125"/>
                    </a:lnTo>
                    <a:lnTo>
                      <a:pt x="1620" y="142"/>
                    </a:lnTo>
                    <a:lnTo>
                      <a:pt x="1486" y="142"/>
                    </a:lnTo>
                    <a:lnTo>
                      <a:pt x="1486" y="154"/>
                    </a:lnTo>
                    <a:lnTo>
                      <a:pt x="1468" y="154"/>
                    </a:lnTo>
                    <a:lnTo>
                      <a:pt x="1468" y="166"/>
                    </a:lnTo>
                    <a:lnTo>
                      <a:pt x="1419" y="166"/>
                    </a:lnTo>
                    <a:lnTo>
                      <a:pt x="1419" y="177"/>
                    </a:lnTo>
                    <a:lnTo>
                      <a:pt x="1396" y="177"/>
                    </a:lnTo>
                    <a:lnTo>
                      <a:pt x="1396" y="185"/>
                    </a:lnTo>
                    <a:lnTo>
                      <a:pt x="1365" y="185"/>
                    </a:lnTo>
                    <a:lnTo>
                      <a:pt x="1365" y="195"/>
                    </a:lnTo>
                    <a:lnTo>
                      <a:pt x="1304" y="195"/>
                    </a:lnTo>
                    <a:lnTo>
                      <a:pt x="1304" y="203"/>
                    </a:lnTo>
                    <a:lnTo>
                      <a:pt x="1271" y="203"/>
                    </a:lnTo>
                    <a:lnTo>
                      <a:pt x="1271" y="212"/>
                    </a:lnTo>
                    <a:lnTo>
                      <a:pt x="1199" y="212"/>
                    </a:lnTo>
                    <a:lnTo>
                      <a:pt x="1199" y="224"/>
                    </a:lnTo>
                    <a:lnTo>
                      <a:pt x="1150" y="224"/>
                    </a:lnTo>
                    <a:lnTo>
                      <a:pt x="1150" y="230"/>
                    </a:lnTo>
                    <a:lnTo>
                      <a:pt x="1102" y="230"/>
                    </a:lnTo>
                    <a:lnTo>
                      <a:pt x="1102" y="240"/>
                    </a:lnTo>
                    <a:lnTo>
                      <a:pt x="998" y="240"/>
                    </a:lnTo>
                    <a:lnTo>
                      <a:pt x="998" y="257"/>
                    </a:lnTo>
                    <a:lnTo>
                      <a:pt x="950" y="257"/>
                    </a:lnTo>
                    <a:lnTo>
                      <a:pt x="950" y="265"/>
                    </a:lnTo>
                    <a:lnTo>
                      <a:pt x="928" y="265"/>
                    </a:lnTo>
                    <a:lnTo>
                      <a:pt x="928" y="275"/>
                    </a:lnTo>
                    <a:lnTo>
                      <a:pt x="893" y="275"/>
                    </a:lnTo>
                    <a:lnTo>
                      <a:pt x="893" y="284"/>
                    </a:lnTo>
                    <a:lnTo>
                      <a:pt x="883" y="284"/>
                    </a:lnTo>
                    <a:lnTo>
                      <a:pt x="883" y="290"/>
                    </a:lnTo>
                    <a:lnTo>
                      <a:pt x="838" y="290"/>
                    </a:lnTo>
                    <a:lnTo>
                      <a:pt x="838" y="300"/>
                    </a:lnTo>
                    <a:lnTo>
                      <a:pt x="811" y="300"/>
                    </a:lnTo>
                    <a:lnTo>
                      <a:pt x="811" y="308"/>
                    </a:lnTo>
                    <a:lnTo>
                      <a:pt x="784" y="308"/>
                    </a:lnTo>
                    <a:lnTo>
                      <a:pt x="784" y="315"/>
                    </a:lnTo>
                    <a:lnTo>
                      <a:pt x="749" y="315"/>
                    </a:lnTo>
                    <a:lnTo>
                      <a:pt x="749" y="325"/>
                    </a:lnTo>
                    <a:lnTo>
                      <a:pt x="698" y="325"/>
                    </a:lnTo>
                    <a:lnTo>
                      <a:pt x="698" y="339"/>
                    </a:lnTo>
                    <a:lnTo>
                      <a:pt x="665" y="339"/>
                    </a:lnTo>
                    <a:lnTo>
                      <a:pt x="665" y="347"/>
                    </a:lnTo>
                    <a:lnTo>
                      <a:pt x="632" y="347"/>
                    </a:lnTo>
                    <a:lnTo>
                      <a:pt x="632" y="362"/>
                    </a:lnTo>
                    <a:lnTo>
                      <a:pt x="558" y="362"/>
                    </a:lnTo>
                    <a:lnTo>
                      <a:pt x="558" y="378"/>
                    </a:lnTo>
                    <a:lnTo>
                      <a:pt x="509" y="378"/>
                    </a:lnTo>
                    <a:lnTo>
                      <a:pt x="509" y="389"/>
                    </a:lnTo>
                    <a:lnTo>
                      <a:pt x="460" y="389"/>
                    </a:lnTo>
                    <a:lnTo>
                      <a:pt x="460" y="399"/>
                    </a:lnTo>
                    <a:lnTo>
                      <a:pt x="411" y="399"/>
                    </a:lnTo>
                    <a:lnTo>
                      <a:pt x="411" y="405"/>
                    </a:lnTo>
                    <a:lnTo>
                      <a:pt x="376" y="405"/>
                    </a:lnTo>
                    <a:lnTo>
                      <a:pt x="376" y="415"/>
                    </a:lnTo>
                    <a:lnTo>
                      <a:pt x="349" y="415"/>
                    </a:lnTo>
                    <a:lnTo>
                      <a:pt x="349" y="428"/>
                    </a:lnTo>
                    <a:lnTo>
                      <a:pt x="318" y="428"/>
                    </a:lnTo>
                    <a:lnTo>
                      <a:pt x="318" y="436"/>
                    </a:lnTo>
                    <a:lnTo>
                      <a:pt x="289" y="436"/>
                    </a:lnTo>
                    <a:lnTo>
                      <a:pt x="289" y="440"/>
                    </a:lnTo>
                    <a:lnTo>
                      <a:pt x="224" y="440"/>
                    </a:lnTo>
                    <a:lnTo>
                      <a:pt x="224" y="455"/>
                    </a:lnTo>
                    <a:lnTo>
                      <a:pt x="131" y="455"/>
                    </a:lnTo>
                    <a:lnTo>
                      <a:pt x="131" y="469"/>
                    </a:lnTo>
                    <a:lnTo>
                      <a:pt x="88" y="469"/>
                    </a:lnTo>
                    <a:lnTo>
                      <a:pt x="88" y="481"/>
                    </a:lnTo>
                    <a:lnTo>
                      <a:pt x="23" y="481"/>
                    </a:lnTo>
                    <a:lnTo>
                      <a:pt x="23" y="492"/>
                    </a:lnTo>
                    <a:lnTo>
                      <a:pt x="0" y="492"/>
                    </a:lnTo>
                  </a:path>
                </a:pathLst>
              </a:custGeom>
              <a:noFill/>
              <a:ln w="2540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07904146-76B2-4D10-AC2B-887142D2D0FD}"/>
                </a:ext>
              </a:extLst>
            </p:cNvPr>
            <p:cNvSpPr txBox="1"/>
            <p:nvPr/>
          </p:nvSpPr>
          <p:spPr>
            <a:xfrm>
              <a:off x="741903" y="320706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1538E207-59EC-49ED-973D-9818D8EC121B}"/>
                </a:ext>
              </a:extLst>
            </p:cNvPr>
            <p:cNvSpPr txBox="1"/>
            <p:nvPr/>
          </p:nvSpPr>
          <p:spPr>
            <a:xfrm>
              <a:off x="1625900" y="3207066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3E14B12B-728E-4658-B956-20C41A4F4541}"/>
                </a:ext>
              </a:extLst>
            </p:cNvPr>
            <p:cNvSpPr txBox="1"/>
            <p:nvPr/>
          </p:nvSpPr>
          <p:spPr>
            <a:xfrm>
              <a:off x="2492723" y="320706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AFCF3EB2-9AC3-4047-ACF0-D7BA0D6C61F6}"/>
                </a:ext>
              </a:extLst>
            </p:cNvPr>
            <p:cNvSpPr txBox="1"/>
            <p:nvPr/>
          </p:nvSpPr>
          <p:spPr>
            <a:xfrm>
              <a:off x="3383733" y="3207066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15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8800D042-043F-44B8-9E19-7EA54B3F9322}"/>
                </a:ext>
              </a:extLst>
            </p:cNvPr>
            <p:cNvSpPr txBox="1"/>
            <p:nvPr/>
          </p:nvSpPr>
          <p:spPr>
            <a:xfrm>
              <a:off x="528330" y="300039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B79AEEDF-3053-4DB4-8FBF-79B014A7E394}"/>
                </a:ext>
              </a:extLst>
            </p:cNvPr>
            <p:cNvSpPr txBox="1"/>
            <p:nvPr/>
          </p:nvSpPr>
          <p:spPr>
            <a:xfrm>
              <a:off x="352000" y="2603426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0,25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A91237BA-2358-4754-AAF8-3EE3FA32918D}"/>
                </a:ext>
              </a:extLst>
            </p:cNvPr>
            <p:cNvSpPr txBox="1"/>
            <p:nvPr/>
          </p:nvSpPr>
          <p:spPr>
            <a:xfrm>
              <a:off x="352000" y="2206460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0,50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5A315C6B-2E6C-4398-B154-8FF876BAFDBD}"/>
                </a:ext>
              </a:extLst>
            </p:cNvPr>
            <p:cNvSpPr txBox="1"/>
            <p:nvPr/>
          </p:nvSpPr>
          <p:spPr>
            <a:xfrm>
              <a:off x="352000" y="1809494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0,75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01519044-70DD-4BF9-9F57-9D285F261BAF}"/>
                </a:ext>
              </a:extLst>
            </p:cNvPr>
            <p:cNvSpPr txBox="1"/>
            <p:nvPr/>
          </p:nvSpPr>
          <p:spPr>
            <a:xfrm>
              <a:off x="352000" y="1412528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1,00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76C4E9A0-276E-49E0-83F0-6D3063073B39}"/>
                </a:ext>
              </a:extLst>
            </p:cNvPr>
            <p:cNvSpPr txBox="1"/>
            <p:nvPr/>
          </p:nvSpPr>
          <p:spPr>
            <a:xfrm>
              <a:off x="1117601" y="2198974"/>
              <a:ext cx="881526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Unboosted</a:t>
              </a:r>
              <a:endParaRPr lang="fr-FR" sz="1050" b="1" dirty="0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EACB9922-8201-4848-83D5-8B68ADC80E6D}"/>
                </a:ext>
              </a:extLst>
            </p:cNvPr>
            <p:cNvSpPr txBox="1"/>
            <p:nvPr/>
          </p:nvSpPr>
          <p:spPr>
            <a:xfrm>
              <a:off x="1117601" y="2427044"/>
              <a:ext cx="583689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EVG/c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="" xmlns:a16="http://schemas.microsoft.com/office/drawing/2014/main" id="{097628F1-A231-4231-97FC-AB1695345A8C}"/>
                </a:ext>
              </a:extLst>
            </p:cNvPr>
            <p:cNvSpPr txBox="1"/>
            <p:nvPr/>
          </p:nvSpPr>
          <p:spPr>
            <a:xfrm>
              <a:off x="671371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824</a:t>
              </a:r>
            </a:p>
            <a:p>
              <a:pPr algn="ctr"/>
              <a:r>
                <a:rPr lang="fr-FR" sz="1000" dirty="0"/>
                <a:t>447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E053E533-1EA6-46ED-B86F-08DB5807740E}"/>
                </a:ext>
              </a:extLst>
            </p:cNvPr>
            <p:cNvSpPr txBox="1"/>
            <p:nvPr/>
          </p:nvSpPr>
          <p:spPr>
            <a:xfrm>
              <a:off x="1206790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716</a:t>
              </a:r>
            </a:p>
            <a:p>
              <a:pPr algn="ctr"/>
              <a:r>
                <a:rPr lang="fr-FR" sz="1000" dirty="0"/>
                <a:t>406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925FD5B5-A0BD-4F24-AF0B-A189F21F92EE}"/>
                </a:ext>
              </a:extLst>
            </p:cNvPr>
            <p:cNvSpPr txBox="1"/>
            <p:nvPr/>
          </p:nvSpPr>
          <p:spPr>
            <a:xfrm>
              <a:off x="2813047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131</a:t>
              </a:r>
            </a:p>
            <a:p>
              <a:pPr algn="ctr"/>
              <a:r>
                <a:rPr lang="fr-FR" sz="1000" dirty="0"/>
                <a:t>141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17D77C91-09A8-4821-843D-6C830579958A}"/>
                </a:ext>
              </a:extLst>
            </p:cNvPr>
            <p:cNvSpPr txBox="1"/>
            <p:nvPr/>
          </p:nvSpPr>
          <p:spPr>
            <a:xfrm>
              <a:off x="3383733" y="3601078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36</a:t>
              </a:r>
            </a:p>
            <a:p>
              <a:pPr algn="ctr"/>
              <a:r>
                <a:rPr lang="fr-FR" sz="1000" dirty="0"/>
                <a:t>63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="" xmlns:a16="http://schemas.microsoft.com/office/drawing/2014/main" id="{F14F467F-E3DE-4E33-B8BE-2B155BFB45F1}"/>
                </a:ext>
              </a:extLst>
            </p:cNvPr>
            <p:cNvSpPr txBox="1"/>
            <p:nvPr/>
          </p:nvSpPr>
          <p:spPr>
            <a:xfrm>
              <a:off x="1742209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507</a:t>
              </a:r>
            </a:p>
            <a:p>
              <a:pPr algn="ctr"/>
              <a:r>
                <a:rPr lang="fr-FR" sz="1000" dirty="0"/>
                <a:t>313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95A6C4EB-D0BD-4382-BDBE-44C0D526414B}"/>
                </a:ext>
              </a:extLst>
            </p:cNvPr>
            <p:cNvSpPr txBox="1"/>
            <p:nvPr/>
          </p:nvSpPr>
          <p:spPr>
            <a:xfrm>
              <a:off x="2277628" y="3601078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304</a:t>
              </a:r>
            </a:p>
            <a:p>
              <a:pPr algn="ctr"/>
              <a:r>
                <a:rPr lang="fr-FR" sz="1000" dirty="0"/>
                <a:t>239</a:t>
              </a:r>
            </a:p>
          </p:txBody>
        </p:sp>
        <p:sp>
          <p:nvSpPr>
            <p:cNvPr id="30" name="Line 26">
              <a:extLst>
                <a:ext uri="{FF2B5EF4-FFF2-40B4-BE49-F238E27FC236}">
                  <a16:creationId xmlns="" xmlns:a16="http://schemas.microsoft.com/office/drawing/2014/main" id="{DB7F60E0-27ED-462C-AB65-9CD830089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3867301"/>
              <a:ext cx="212341" cy="0"/>
            </a:xfrm>
            <a:prstGeom prst="line">
              <a:avLst/>
            </a:prstGeom>
            <a:noFill/>
            <a:ln w="3810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7">
              <a:extLst>
                <a:ext uri="{FF2B5EF4-FFF2-40B4-BE49-F238E27FC236}">
                  <a16:creationId xmlns="" xmlns:a16="http://schemas.microsoft.com/office/drawing/2014/main" id="{A8D9CE6D-039D-4A07-AB8E-9E9CCE410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3722048"/>
              <a:ext cx="212341" cy="0"/>
            </a:xfrm>
            <a:prstGeom prst="line">
              <a:avLst/>
            </a:prstGeom>
            <a:noFill/>
            <a:ln w="3810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="" xmlns:a16="http://schemas.microsoft.com/office/drawing/2014/main" id="{750A3CAC-A928-4C80-9874-CFA3F1B40523}"/>
                </a:ext>
              </a:extLst>
            </p:cNvPr>
            <p:cNvSpPr txBox="1"/>
            <p:nvPr/>
          </p:nvSpPr>
          <p:spPr>
            <a:xfrm>
              <a:off x="1502486" y="3396280"/>
              <a:ext cx="1394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Months</a:t>
              </a:r>
              <a:r>
                <a:rPr lang="fr-FR" sz="1000" b="1" dirty="0"/>
                <a:t> </a:t>
              </a:r>
              <a:r>
                <a:rPr lang="fr-FR" sz="1000" b="1" dirty="0" err="1"/>
                <a:t>from</a:t>
              </a:r>
              <a:r>
                <a:rPr lang="fr-FR" sz="1000" b="1" dirty="0"/>
                <a:t> switch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="" xmlns:a16="http://schemas.microsoft.com/office/drawing/2014/main" id="{72E3DE70-EE35-433C-8FAC-116F9C3E5BD7}"/>
                </a:ext>
              </a:extLst>
            </p:cNvPr>
            <p:cNvSpPr txBox="1"/>
            <p:nvPr/>
          </p:nvSpPr>
          <p:spPr>
            <a:xfrm>
              <a:off x="106850" y="3428919"/>
              <a:ext cx="1079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Number</a:t>
              </a:r>
              <a:r>
                <a:rPr lang="fr-FR" sz="1000" b="1" dirty="0"/>
                <a:t> at </a:t>
              </a:r>
              <a:r>
                <a:rPr lang="fr-FR" sz="1000" b="1" dirty="0" err="1"/>
                <a:t>risk</a:t>
              </a:r>
              <a:endParaRPr lang="fr-FR" sz="1000" b="1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="" xmlns:a16="http://schemas.microsoft.com/office/drawing/2014/main" id="{63A43C9C-6E82-46FC-B4B3-7805F3925685}"/>
                </a:ext>
              </a:extLst>
            </p:cNvPr>
            <p:cNvSpPr txBox="1"/>
            <p:nvPr/>
          </p:nvSpPr>
          <p:spPr>
            <a:xfrm>
              <a:off x="2314657" y="1887912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Log </a:t>
              </a:r>
              <a:r>
                <a:rPr lang="fr-FR" sz="1000" dirty="0" err="1"/>
                <a:t>rank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p = 0,033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="" xmlns:a16="http://schemas.microsoft.com/office/drawing/2014/main" id="{D4B4C250-E46C-4B99-999A-B9BA53A33C75}"/>
                </a:ext>
              </a:extLst>
            </p:cNvPr>
            <p:cNvSpPr txBox="1"/>
            <p:nvPr/>
          </p:nvSpPr>
          <p:spPr>
            <a:xfrm>
              <a:off x="1131114" y="1241252"/>
              <a:ext cx="2128633" cy="5191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INSTI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versus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regimens</a:t>
              </a:r>
              <a:endPara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="" xmlns:a16="http://schemas.microsoft.com/office/drawing/2014/main" id="{63C5547B-3086-48F4-A69D-0395A766A80E}"/>
                </a:ext>
              </a:extLst>
            </p:cNvPr>
            <p:cNvSpPr txBox="1"/>
            <p:nvPr/>
          </p:nvSpPr>
          <p:spPr>
            <a:xfrm>
              <a:off x="741903" y="6023733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="" xmlns:a16="http://schemas.microsoft.com/office/drawing/2014/main" id="{096B13ED-49F6-4387-A1D9-8E031962F5BA}"/>
                </a:ext>
              </a:extLst>
            </p:cNvPr>
            <p:cNvSpPr txBox="1"/>
            <p:nvPr/>
          </p:nvSpPr>
          <p:spPr>
            <a:xfrm>
              <a:off x="1625900" y="6023733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="" xmlns:a16="http://schemas.microsoft.com/office/drawing/2014/main" id="{8524719A-DFAA-4C93-905D-D002EDA496B0}"/>
                </a:ext>
              </a:extLst>
            </p:cNvPr>
            <p:cNvSpPr txBox="1"/>
            <p:nvPr/>
          </p:nvSpPr>
          <p:spPr>
            <a:xfrm>
              <a:off x="2492723" y="6023733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="" xmlns:a16="http://schemas.microsoft.com/office/drawing/2014/main" id="{B5A7223C-62C1-43F3-9B23-3B67276BD9A7}"/>
                </a:ext>
              </a:extLst>
            </p:cNvPr>
            <p:cNvSpPr txBox="1"/>
            <p:nvPr/>
          </p:nvSpPr>
          <p:spPr>
            <a:xfrm>
              <a:off x="3383733" y="6023733"/>
              <a:ext cx="32573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15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="" xmlns:a16="http://schemas.microsoft.com/office/drawing/2014/main" id="{3AB0E50E-CC3E-4F6F-B46F-7B7682B58A35}"/>
                </a:ext>
              </a:extLst>
            </p:cNvPr>
            <p:cNvSpPr txBox="1"/>
            <p:nvPr/>
          </p:nvSpPr>
          <p:spPr>
            <a:xfrm>
              <a:off x="528330" y="5817059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="" xmlns:a16="http://schemas.microsoft.com/office/drawing/2014/main" id="{EF6F1D03-2CB3-49C8-812E-080C162003D9}"/>
                </a:ext>
              </a:extLst>
            </p:cNvPr>
            <p:cNvSpPr txBox="1"/>
            <p:nvPr/>
          </p:nvSpPr>
          <p:spPr>
            <a:xfrm>
              <a:off x="352000" y="5420093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0,25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="" xmlns:a16="http://schemas.microsoft.com/office/drawing/2014/main" id="{31400435-5ED5-4524-9524-9075CE4A476D}"/>
                </a:ext>
              </a:extLst>
            </p:cNvPr>
            <p:cNvSpPr txBox="1"/>
            <p:nvPr/>
          </p:nvSpPr>
          <p:spPr>
            <a:xfrm>
              <a:off x="352000" y="5023127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0,50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="" xmlns:a16="http://schemas.microsoft.com/office/drawing/2014/main" id="{08F21F87-B8ED-4BD0-B5D4-E9C0D867EAEA}"/>
                </a:ext>
              </a:extLst>
            </p:cNvPr>
            <p:cNvSpPr txBox="1"/>
            <p:nvPr/>
          </p:nvSpPr>
          <p:spPr>
            <a:xfrm>
              <a:off x="352000" y="4626161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0,75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14718D0E-6D9F-4081-8228-BCA01801B85B}"/>
                </a:ext>
              </a:extLst>
            </p:cNvPr>
            <p:cNvSpPr txBox="1"/>
            <p:nvPr/>
          </p:nvSpPr>
          <p:spPr>
            <a:xfrm>
              <a:off x="352000" y="4229195"/>
              <a:ext cx="4315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1,00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="" xmlns:a16="http://schemas.microsoft.com/office/drawing/2014/main" id="{5D31DEC7-7E84-4E90-BA78-002178A244BB}"/>
                </a:ext>
              </a:extLst>
            </p:cNvPr>
            <p:cNvSpPr txBox="1"/>
            <p:nvPr/>
          </p:nvSpPr>
          <p:spPr>
            <a:xfrm>
              <a:off x="1117601" y="5015641"/>
              <a:ext cx="881526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 err="1"/>
                <a:t>Unboosted</a:t>
              </a:r>
              <a:endParaRPr lang="fr-FR" sz="1050" b="1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="" xmlns:a16="http://schemas.microsoft.com/office/drawing/2014/main" id="{634D6DEF-95D3-4E7C-AB71-D4B61EFECA65}"/>
                </a:ext>
              </a:extLst>
            </p:cNvPr>
            <p:cNvSpPr txBox="1"/>
            <p:nvPr/>
          </p:nvSpPr>
          <p:spPr>
            <a:xfrm>
              <a:off x="1117601" y="5243711"/>
              <a:ext cx="583689" cy="285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/>
                <a:t>EVG/c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="" xmlns:a16="http://schemas.microsoft.com/office/drawing/2014/main" id="{9D178AF4-9888-4788-9383-453410F4C29B}"/>
                </a:ext>
              </a:extLst>
            </p:cNvPr>
            <p:cNvSpPr txBox="1"/>
            <p:nvPr/>
          </p:nvSpPr>
          <p:spPr>
            <a:xfrm>
              <a:off x="671371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824</a:t>
              </a:r>
            </a:p>
            <a:p>
              <a:pPr algn="ctr"/>
              <a:r>
                <a:rPr lang="fr-FR" sz="1000" dirty="0"/>
                <a:t>121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="" xmlns:a16="http://schemas.microsoft.com/office/drawing/2014/main" id="{3A7AE3CD-A3BF-40B9-81DD-495EF27BEBA0}"/>
                </a:ext>
              </a:extLst>
            </p:cNvPr>
            <p:cNvSpPr txBox="1"/>
            <p:nvPr/>
          </p:nvSpPr>
          <p:spPr>
            <a:xfrm>
              <a:off x="1206790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716</a:t>
              </a:r>
            </a:p>
            <a:p>
              <a:pPr algn="ctr"/>
              <a:r>
                <a:rPr lang="fr-FR" sz="1000" dirty="0"/>
                <a:t>109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6133252D-E2C2-4B22-AF5C-FB9D46F36D91}"/>
                </a:ext>
              </a:extLst>
            </p:cNvPr>
            <p:cNvSpPr txBox="1"/>
            <p:nvPr/>
          </p:nvSpPr>
          <p:spPr>
            <a:xfrm>
              <a:off x="2813047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131</a:t>
              </a:r>
            </a:p>
            <a:p>
              <a:pPr algn="ctr"/>
              <a:r>
                <a:rPr lang="fr-FR" sz="1000" dirty="0"/>
                <a:t>27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4B89A7F1-AF53-4782-85A1-6B13EFB7EB43}"/>
                </a:ext>
              </a:extLst>
            </p:cNvPr>
            <p:cNvSpPr txBox="1"/>
            <p:nvPr/>
          </p:nvSpPr>
          <p:spPr>
            <a:xfrm>
              <a:off x="3383733" y="6417745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36</a:t>
              </a:r>
            </a:p>
            <a:p>
              <a:pPr algn="ctr"/>
              <a:r>
                <a:rPr lang="fr-FR" sz="1000" dirty="0"/>
                <a:t>9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0A6E3B6D-F8EA-4B2C-89E7-DD1AAB8CF151}"/>
                </a:ext>
              </a:extLst>
            </p:cNvPr>
            <p:cNvSpPr txBox="1"/>
            <p:nvPr/>
          </p:nvSpPr>
          <p:spPr>
            <a:xfrm>
              <a:off x="1742209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507</a:t>
              </a:r>
            </a:p>
            <a:p>
              <a:pPr algn="ctr"/>
              <a:r>
                <a:rPr lang="fr-FR" sz="1000" dirty="0"/>
                <a:t>84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="" xmlns:a16="http://schemas.microsoft.com/office/drawing/2014/main" id="{C14E28F7-08F1-4F02-BC2D-EAB5119A23FE}"/>
                </a:ext>
              </a:extLst>
            </p:cNvPr>
            <p:cNvSpPr txBox="1"/>
            <p:nvPr/>
          </p:nvSpPr>
          <p:spPr>
            <a:xfrm>
              <a:off x="2277628" y="6417745"/>
              <a:ext cx="396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304</a:t>
              </a:r>
            </a:p>
            <a:p>
              <a:pPr algn="ctr"/>
              <a:r>
                <a:rPr lang="fr-FR" sz="1000" dirty="0"/>
                <a:t>61</a:t>
              </a:r>
            </a:p>
          </p:txBody>
        </p:sp>
        <p:sp>
          <p:nvSpPr>
            <p:cNvPr id="53" name="Line 26">
              <a:extLst>
                <a:ext uri="{FF2B5EF4-FFF2-40B4-BE49-F238E27FC236}">
                  <a16:creationId xmlns="" xmlns:a16="http://schemas.microsoft.com/office/drawing/2014/main" id="{75F09F43-2426-4E47-A2D9-667928B23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6683968"/>
              <a:ext cx="212341" cy="0"/>
            </a:xfrm>
            <a:prstGeom prst="line">
              <a:avLst/>
            </a:prstGeom>
            <a:noFill/>
            <a:ln w="38100" cap="rnd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27">
              <a:extLst>
                <a:ext uri="{FF2B5EF4-FFF2-40B4-BE49-F238E27FC236}">
                  <a16:creationId xmlns="" xmlns:a16="http://schemas.microsoft.com/office/drawing/2014/main" id="{102D6044-39BE-4819-986D-3206F5C415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836" y="6538715"/>
              <a:ext cx="212341" cy="0"/>
            </a:xfrm>
            <a:prstGeom prst="line">
              <a:avLst/>
            </a:prstGeom>
            <a:noFill/>
            <a:ln w="38100" cap="rnd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="" xmlns:a16="http://schemas.microsoft.com/office/drawing/2014/main" id="{1F02DCDD-5606-41B8-A56F-953E9FE50156}"/>
                </a:ext>
              </a:extLst>
            </p:cNvPr>
            <p:cNvSpPr txBox="1"/>
            <p:nvPr/>
          </p:nvSpPr>
          <p:spPr>
            <a:xfrm>
              <a:off x="1502486" y="6212947"/>
              <a:ext cx="1394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Months</a:t>
              </a:r>
              <a:r>
                <a:rPr lang="fr-FR" sz="1000" b="1" dirty="0"/>
                <a:t> </a:t>
              </a:r>
              <a:r>
                <a:rPr lang="fr-FR" sz="1000" b="1" dirty="0" err="1"/>
                <a:t>from</a:t>
              </a:r>
              <a:r>
                <a:rPr lang="fr-FR" sz="1000" b="1" dirty="0"/>
                <a:t> switch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="" xmlns:a16="http://schemas.microsoft.com/office/drawing/2014/main" id="{3B200656-B29D-4CAE-93A5-69528EBF5B78}"/>
                </a:ext>
              </a:extLst>
            </p:cNvPr>
            <p:cNvSpPr txBox="1"/>
            <p:nvPr/>
          </p:nvSpPr>
          <p:spPr>
            <a:xfrm>
              <a:off x="106850" y="6245586"/>
              <a:ext cx="1079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err="1"/>
                <a:t>Number</a:t>
              </a:r>
              <a:r>
                <a:rPr lang="fr-FR" sz="1000" b="1" dirty="0"/>
                <a:t> at </a:t>
              </a:r>
              <a:r>
                <a:rPr lang="fr-FR" sz="1000" b="1" dirty="0" err="1"/>
                <a:t>risk</a:t>
              </a:r>
              <a:endParaRPr lang="fr-FR" sz="1000" b="1" dirty="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="" xmlns:a16="http://schemas.microsoft.com/office/drawing/2014/main" id="{F7135BEF-6538-42AA-A88F-6EA89D1795CE}"/>
                </a:ext>
              </a:extLst>
            </p:cNvPr>
            <p:cNvSpPr txBox="1"/>
            <p:nvPr/>
          </p:nvSpPr>
          <p:spPr>
            <a:xfrm>
              <a:off x="2241386" y="4782410"/>
              <a:ext cx="718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Log </a:t>
              </a:r>
              <a:r>
                <a:rPr lang="fr-FR" sz="1000" dirty="0" err="1"/>
                <a:t>rank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p = 0,227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="" xmlns:a16="http://schemas.microsoft.com/office/drawing/2014/main" id="{F075A6CE-7F8C-4296-999F-8B9BA863AE49}"/>
                </a:ext>
              </a:extLst>
            </p:cNvPr>
            <p:cNvSpPr txBox="1"/>
            <p:nvPr/>
          </p:nvSpPr>
          <p:spPr>
            <a:xfrm>
              <a:off x="1227344" y="4057919"/>
              <a:ext cx="1936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PI</a:t>
              </a:r>
              <a:b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versus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unboosted</a:t>
              </a:r>
              <a:r>
                <a:rPr lang="fr-FR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regimens</a:t>
              </a:r>
              <a:endParaRPr lang="fr-F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2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/>
              <a:t>TDF-TAF switch : lipids worsening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57200" y="928025"/>
            <a:ext cx="8417504" cy="4572000"/>
          </a:xfrm>
        </p:spPr>
        <p:txBody>
          <a:bodyPr>
            <a:normAutofit/>
          </a:bodyPr>
          <a:lstStyle/>
          <a:p>
            <a:r>
              <a:rPr lang="en-US" sz="1800" dirty="0"/>
              <a:t>OPERA database, US, 93 170 PLWHIV</a:t>
            </a:r>
          </a:p>
          <a:p>
            <a:r>
              <a:rPr lang="en-US" sz="1800" dirty="0"/>
              <a:t> Switching from TDF to TAF was associated with less favorable lipid profiles </a:t>
            </a:r>
          </a:p>
          <a:p>
            <a:r>
              <a:rPr lang="en-US" sz="1800" dirty="0"/>
              <a:t>Lipid changes were not driven by boosting agent use : less favorable  profiles after switch regardless of boosting agent use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97422" y="6499682"/>
            <a:ext cx="2401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Mallon</a:t>
            </a:r>
            <a:r>
              <a:rPr lang="fr-FR" sz="1400" b="1" i="1" dirty="0">
                <a:solidFill>
                  <a:srgbClr val="0070C0"/>
                </a:solidFill>
              </a:rPr>
              <a:t> P. CROI 2019, Abs 652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0755D3C-92B2-44D3-9E7C-456CCC925D9A}"/>
              </a:ext>
            </a:extLst>
          </p:cNvPr>
          <p:cNvSpPr txBox="1"/>
          <p:nvPr/>
        </p:nvSpPr>
        <p:spPr>
          <a:xfrm>
            <a:off x="1585374" y="224639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FCEAEAAA-198B-4517-8F68-BA8D87307F04}"/>
              </a:ext>
            </a:extLst>
          </p:cNvPr>
          <p:cNvSpPr txBox="1"/>
          <p:nvPr/>
        </p:nvSpPr>
        <p:spPr>
          <a:xfrm>
            <a:off x="1663921" y="273206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80%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2828CCEB-FF45-45FF-B527-3A0837FA2D30}"/>
              </a:ext>
            </a:extLst>
          </p:cNvPr>
          <p:cNvSpPr txBox="1"/>
          <p:nvPr/>
        </p:nvSpPr>
        <p:spPr>
          <a:xfrm>
            <a:off x="1663921" y="321772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60%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20C564B-F5C5-4110-AFD9-33AF72EA0B88}"/>
              </a:ext>
            </a:extLst>
          </p:cNvPr>
          <p:cNvSpPr txBox="1"/>
          <p:nvPr/>
        </p:nvSpPr>
        <p:spPr>
          <a:xfrm>
            <a:off x="1663921" y="368905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07518D64-CECA-446E-9340-49DF7F8CA164}"/>
              </a:ext>
            </a:extLst>
          </p:cNvPr>
          <p:cNvSpPr txBox="1"/>
          <p:nvPr/>
        </p:nvSpPr>
        <p:spPr>
          <a:xfrm>
            <a:off x="1663921" y="417471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1270D645-3340-4398-AFEE-BD98DF19254F}"/>
              </a:ext>
            </a:extLst>
          </p:cNvPr>
          <p:cNvSpPr txBox="1"/>
          <p:nvPr/>
        </p:nvSpPr>
        <p:spPr>
          <a:xfrm>
            <a:off x="1742469" y="461016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0%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D6948B56-E583-480A-9814-C17A044DA0A8}"/>
              </a:ext>
            </a:extLst>
          </p:cNvPr>
          <p:cNvCxnSpPr>
            <a:cxnSpLocks/>
          </p:cNvCxnSpPr>
          <p:nvPr/>
        </p:nvCxnSpPr>
        <p:spPr>
          <a:xfrm flipV="1">
            <a:off x="2072640" y="2400006"/>
            <a:ext cx="6187440" cy="21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AD0875FC-EB89-4D91-88F0-D83C457B981D}"/>
              </a:ext>
            </a:extLst>
          </p:cNvPr>
          <p:cNvCxnSpPr>
            <a:cxnSpLocks/>
          </p:cNvCxnSpPr>
          <p:nvPr/>
        </p:nvCxnSpPr>
        <p:spPr>
          <a:xfrm>
            <a:off x="2072640" y="2877396"/>
            <a:ext cx="6187440" cy="142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7E78075F-C9F8-42C0-852A-F0298952A21D}"/>
              </a:ext>
            </a:extLst>
          </p:cNvPr>
          <p:cNvCxnSpPr>
            <a:cxnSpLocks/>
          </p:cNvCxnSpPr>
          <p:nvPr/>
        </p:nvCxnSpPr>
        <p:spPr>
          <a:xfrm>
            <a:off x="2072640" y="3331019"/>
            <a:ext cx="6187440" cy="29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1595566B-C3A4-4376-8B55-9C5FAFAFA79A}"/>
              </a:ext>
            </a:extLst>
          </p:cNvPr>
          <p:cNvCxnSpPr>
            <a:cxnSpLocks/>
          </p:cNvCxnSpPr>
          <p:nvPr/>
        </p:nvCxnSpPr>
        <p:spPr>
          <a:xfrm>
            <a:off x="2072640" y="3832695"/>
            <a:ext cx="618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92888665-2E6F-4AC9-96B9-65C7C754EE72}"/>
              </a:ext>
            </a:extLst>
          </p:cNvPr>
          <p:cNvCxnSpPr>
            <a:cxnSpLocks/>
          </p:cNvCxnSpPr>
          <p:nvPr/>
        </p:nvCxnSpPr>
        <p:spPr>
          <a:xfrm>
            <a:off x="2072640" y="4308945"/>
            <a:ext cx="618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26855B8C-50DB-4DC9-8168-AD8B962ED90F}"/>
              </a:ext>
            </a:extLst>
          </p:cNvPr>
          <p:cNvCxnSpPr>
            <a:cxnSpLocks/>
          </p:cNvCxnSpPr>
          <p:nvPr/>
        </p:nvCxnSpPr>
        <p:spPr>
          <a:xfrm>
            <a:off x="2116289" y="4777575"/>
            <a:ext cx="61437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="" xmlns:a16="http://schemas.microsoft.com/office/drawing/2014/main" id="{D4C5C5F5-166D-4D49-9C55-118BF2B9699F}"/>
              </a:ext>
            </a:extLst>
          </p:cNvPr>
          <p:cNvCxnSpPr>
            <a:cxnSpLocks/>
          </p:cNvCxnSpPr>
          <p:nvPr/>
        </p:nvCxnSpPr>
        <p:spPr>
          <a:xfrm>
            <a:off x="2802089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26011537-4AC1-4A06-805F-857C17E4E6D3}"/>
              </a:ext>
            </a:extLst>
          </p:cNvPr>
          <p:cNvSpPr txBox="1"/>
          <p:nvPr/>
        </p:nvSpPr>
        <p:spPr>
          <a:xfrm>
            <a:off x="3087884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12377C55-5504-4AB9-84D1-2F14713B19F7}"/>
              </a:ext>
            </a:extLst>
          </p:cNvPr>
          <p:cNvSpPr txBox="1"/>
          <p:nvPr/>
        </p:nvSpPr>
        <p:spPr>
          <a:xfrm>
            <a:off x="4521968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8A134FA2-1121-4181-90E8-3AE272CEB2FD}"/>
              </a:ext>
            </a:extLst>
          </p:cNvPr>
          <p:cNvSpPr txBox="1"/>
          <p:nvPr/>
        </p:nvSpPr>
        <p:spPr>
          <a:xfrm>
            <a:off x="6054604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62E6BA7C-2C17-43E8-96F3-0CF32334C5B9}"/>
              </a:ext>
            </a:extLst>
          </p:cNvPr>
          <p:cNvSpPr txBox="1"/>
          <p:nvPr/>
        </p:nvSpPr>
        <p:spPr>
          <a:xfrm>
            <a:off x="7504686" y="213837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B26ECE4A-24FD-430E-8E07-5144077D8F86}"/>
              </a:ext>
            </a:extLst>
          </p:cNvPr>
          <p:cNvCxnSpPr>
            <a:cxnSpLocks/>
          </p:cNvCxnSpPr>
          <p:nvPr/>
        </p:nvCxnSpPr>
        <p:spPr>
          <a:xfrm>
            <a:off x="4246734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11609E92-D7C9-4F74-9ECE-2C7B3B9F4E99}"/>
              </a:ext>
            </a:extLst>
          </p:cNvPr>
          <p:cNvCxnSpPr>
            <a:cxnSpLocks/>
          </p:cNvCxnSpPr>
          <p:nvPr/>
        </p:nvCxnSpPr>
        <p:spPr>
          <a:xfrm>
            <a:off x="5779370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="" xmlns:a16="http://schemas.microsoft.com/office/drawing/2014/main" id="{68ACD8BC-BC0D-4744-9CE1-791ABE268FBE}"/>
              </a:ext>
            </a:extLst>
          </p:cNvPr>
          <p:cNvCxnSpPr>
            <a:cxnSpLocks/>
          </p:cNvCxnSpPr>
          <p:nvPr/>
        </p:nvCxnSpPr>
        <p:spPr>
          <a:xfrm>
            <a:off x="7229452" y="2339175"/>
            <a:ext cx="8120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6C4DD95-0064-47E8-BC22-1168EFA9FFB4}"/>
              </a:ext>
            </a:extLst>
          </p:cNvPr>
          <p:cNvSpPr/>
          <p:nvPr/>
        </p:nvSpPr>
        <p:spPr>
          <a:xfrm>
            <a:off x="2684264" y="2981960"/>
            <a:ext cx="452368" cy="1795615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DD6C517-CC01-4B80-8C2A-9EBFD1AC8E15}"/>
              </a:ext>
            </a:extLst>
          </p:cNvPr>
          <p:cNvSpPr/>
          <p:nvPr/>
        </p:nvSpPr>
        <p:spPr>
          <a:xfrm>
            <a:off x="3284957" y="3217728"/>
            <a:ext cx="452368" cy="1559847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B79D418-3ECB-4547-B115-8B1671FE9233}"/>
              </a:ext>
            </a:extLst>
          </p:cNvPr>
          <p:cNvSpPr/>
          <p:nvPr/>
        </p:nvSpPr>
        <p:spPr>
          <a:xfrm>
            <a:off x="4132960" y="3502783"/>
            <a:ext cx="452368" cy="1274792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7325BCC-C4AC-41BC-89F5-54E96E774396}"/>
              </a:ext>
            </a:extLst>
          </p:cNvPr>
          <p:cNvSpPr/>
          <p:nvPr/>
        </p:nvSpPr>
        <p:spPr>
          <a:xfrm>
            <a:off x="4726583" y="3711450"/>
            <a:ext cx="452368" cy="1066125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CA94C58-60DB-4D97-80C4-BEC0508BB233}"/>
              </a:ext>
            </a:extLst>
          </p:cNvPr>
          <p:cNvSpPr/>
          <p:nvPr/>
        </p:nvSpPr>
        <p:spPr>
          <a:xfrm>
            <a:off x="5656503" y="4361184"/>
            <a:ext cx="452368" cy="416391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0969988-DD2F-4FEC-96F7-622990D70665}"/>
              </a:ext>
            </a:extLst>
          </p:cNvPr>
          <p:cNvSpPr/>
          <p:nvPr/>
        </p:nvSpPr>
        <p:spPr>
          <a:xfrm>
            <a:off x="6253739" y="4278531"/>
            <a:ext cx="452368" cy="499044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564AE845-CDE2-4C5F-BE8F-E5017CCBA140}"/>
              </a:ext>
            </a:extLst>
          </p:cNvPr>
          <p:cNvSpPr/>
          <p:nvPr/>
        </p:nvSpPr>
        <p:spPr>
          <a:xfrm>
            <a:off x="7099566" y="3310723"/>
            <a:ext cx="452368" cy="1466852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FC2FA7E-82F0-4DCD-BC2B-1B5B5BA1A7B2}"/>
              </a:ext>
            </a:extLst>
          </p:cNvPr>
          <p:cNvSpPr/>
          <p:nvPr/>
        </p:nvSpPr>
        <p:spPr>
          <a:xfrm>
            <a:off x="7699570" y="3470769"/>
            <a:ext cx="452368" cy="1306806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046D619-6877-4276-B35C-EBE11C6967AB}"/>
              </a:ext>
            </a:extLst>
          </p:cNvPr>
          <p:cNvSpPr/>
          <p:nvPr/>
        </p:nvSpPr>
        <p:spPr>
          <a:xfrm>
            <a:off x="2684264" y="2509304"/>
            <a:ext cx="452368" cy="472655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51DB4EE8-FA1E-48CD-921B-C82ACDFBF8B5}"/>
              </a:ext>
            </a:extLst>
          </p:cNvPr>
          <p:cNvSpPr/>
          <p:nvPr/>
        </p:nvSpPr>
        <p:spPr>
          <a:xfrm>
            <a:off x="3284957" y="2626360"/>
            <a:ext cx="452368" cy="591367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DA81ADF3-6ACE-40E3-A6F0-D4981FE4C3EC}"/>
              </a:ext>
            </a:extLst>
          </p:cNvPr>
          <p:cNvSpPr/>
          <p:nvPr/>
        </p:nvSpPr>
        <p:spPr>
          <a:xfrm>
            <a:off x="4132960" y="2777302"/>
            <a:ext cx="452368" cy="72548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A263345-E33F-4488-83C5-D5E025F36B62}"/>
              </a:ext>
            </a:extLst>
          </p:cNvPr>
          <p:cNvSpPr/>
          <p:nvPr/>
        </p:nvSpPr>
        <p:spPr>
          <a:xfrm>
            <a:off x="4726583" y="2941322"/>
            <a:ext cx="452368" cy="770124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F8FEDD3-8F75-4AA5-974F-BCB15AFE3153}"/>
              </a:ext>
            </a:extLst>
          </p:cNvPr>
          <p:cNvSpPr/>
          <p:nvPr/>
        </p:nvSpPr>
        <p:spPr>
          <a:xfrm>
            <a:off x="5656503" y="3217728"/>
            <a:ext cx="452368" cy="114345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B8B7554-3DF7-4E61-B226-97EFE1E457D2}"/>
              </a:ext>
            </a:extLst>
          </p:cNvPr>
          <p:cNvSpPr/>
          <p:nvPr/>
        </p:nvSpPr>
        <p:spPr>
          <a:xfrm>
            <a:off x="6253739" y="3116582"/>
            <a:ext cx="452368" cy="1161948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EBA913A-275C-4FEB-9309-F2478FA9064B}"/>
              </a:ext>
            </a:extLst>
          </p:cNvPr>
          <p:cNvSpPr/>
          <p:nvPr/>
        </p:nvSpPr>
        <p:spPr>
          <a:xfrm>
            <a:off x="7099566" y="2919950"/>
            <a:ext cx="452368" cy="390773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882939A-163F-4ECE-8AF9-38AFAA722833}"/>
              </a:ext>
            </a:extLst>
          </p:cNvPr>
          <p:cNvSpPr/>
          <p:nvPr/>
        </p:nvSpPr>
        <p:spPr>
          <a:xfrm>
            <a:off x="7699570" y="3051189"/>
            <a:ext cx="452368" cy="41958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24EF916-7C96-4EC7-9535-9AC166DCD008}"/>
              </a:ext>
            </a:extLst>
          </p:cNvPr>
          <p:cNvSpPr/>
          <p:nvPr/>
        </p:nvSpPr>
        <p:spPr>
          <a:xfrm>
            <a:off x="2684264" y="2415377"/>
            <a:ext cx="452368" cy="97954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04D6CE5-F034-46ED-8E0B-D0DA76B8F6D3}"/>
              </a:ext>
            </a:extLst>
          </p:cNvPr>
          <p:cNvSpPr/>
          <p:nvPr/>
        </p:nvSpPr>
        <p:spPr>
          <a:xfrm>
            <a:off x="3284957" y="2452373"/>
            <a:ext cx="452368" cy="173987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1B9A4CA-6490-45E5-86F8-1A1551BDA35B}"/>
              </a:ext>
            </a:extLst>
          </p:cNvPr>
          <p:cNvSpPr/>
          <p:nvPr/>
        </p:nvSpPr>
        <p:spPr>
          <a:xfrm>
            <a:off x="4132960" y="2498739"/>
            <a:ext cx="452368" cy="278563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82CF6547-674D-4D4E-893B-15AE8928C66B}"/>
              </a:ext>
            </a:extLst>
          </p:cNvPr>
          <p:cNvSpPr/>
          <p:nvPr/>
        </p:nvSpPr>
        <p:spPr>
          <a:xfrm>
            <a:off x="4726583" y="2566621"/>
            <a:ext cx="452368" cy="378293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3EB121F4-D8F2-4685-8181-0FB6D1DC44F3}"/>
              </a:ext>
            </a:extLst>
          </p:cNvPr>
          <p:cNvSpPr/>
          <p:nvPr/>
        </p:nvSpPr>
        <p:spPr>
          <a:xfrm>
            <a:off x="5660894" y="2805838"/>
            <a:ext cx="452368" cy="373454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1DBF053C-E997-476A-A569-7B8D6C045487}"/>
              </a:ext>
            </a:extLst>
          </p:cNvPr>
          <p:cNvSpPr/>
          <p:nvPr/>
        </p:nvSpPr>
        <p:spPr>
          <a:xfrm>
            <a:off x="5659925" y="2395345"/>
            <a:ext cx="452368" cy="824557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EFE88CE-69B5-4D81-AD39-B231AD865EBD}"/>
              </a:ext>
            </a:extLst>
          </p:cNvPr>
          <p:cNvSpPr/>
          <p:nvPr/>
        </p:nvSpPr>
        <p:spPr>
          <a:xfrm>
            <a:off x="6253739" y="2415378"/>
            <a:ext cx="452368" cy="699958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AD52A4C-DACB-4BA3-815E-D4A14D80F1F8}"/>
              </a:ext>
            </a:extLst>
          </p:cNvPr>
          <p:cNvSpPr/>
          <p:nvPr/>
        </p:nvSpPr>
        <p:spPr>
          <a:xfrm>
            <a:off x="7099566" y="2438571"/>
            <a:ext cx="452368" cy="483471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5BBDEF7-4400-43F1-B9E7-4C90B55D66D3}"/>
              </a:ext>
            </a:extLst>
          </p:cNvPr>
          <p:cNvSpPr/>
          <p:nvPr/>
        </p:nvSpPr>
        <p:spPr>
          <a:xfrm>
            <a:off x="7699570" y="2467614"/>
            <a:ext cx="452368" cy="586282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5F3872E-D370-4FA7-A371-8C20340AAABC}"/>
              </a:ext>
            </a:extLst>
          </p:cNvPr>
          <p:cNvSpPr/>
          <p:nvPr/>
        </p:nvSpPr>
        <p:spPr>
          <a:xfrm>
            <a:off x="7699570" y="2395346"/>
            <a:ext cx="452368" cy="72268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FBF9E4E6-502C-43DB-871D-8D133EC1D15A}"/>
              </a:ext>
            </a:extLst>
          </p:cNvPr>
          <p:cNvSpPr/>
          <p:nvPr/>
        </p:nvSpPr>
        <p:spPr>
          <a:xfrm>
            <a:off x="7099566" y="2403467"/>
            <a:ext cx="452368" cy="45719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2EF6FE86-6DFE-4445-9A14-2B9E2C7A6439}"/>
              </a:ext>
            </a:extLst>
          </p:cNvPr>
          <p:cNvSpPr/>
          <p:nvPr/>
        </p:nvSpPr>
        <p:spPr>
          <a:xfrm>
            <a:off x="4726583" y="2391516"/>
            <a:ext cx="452368" cy="175106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BBADE6E1-90D4-4FFE-9C50-EF0709598C6F}"/>
              </a:ext>
            </a:extLst>
          </p:cNvPr>
          <p:cNvSpPr/>
          <p:nvPr/>
        </p:nvSpPr>
        <p:spPr>
          <a:xfrm>
            <a:off x="4132960" y="2395345"/>
            <a:ext cx="452368" cy="111243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024F1807-9A5C-46D6-B862-19F3DAF5BAB4}"/>
              </a:ext>
            </a:extLst>
          </p:cNvPr>
          <p:cNvSpPr/>
          <p:nvPr/>
        </p:nvSpPr>
        <p:spPr>
          <a:xfrm>
            <a:off x="3284957" y="2391515"/>
            <a:ext cx="452368" cy="60858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6FA6F0EC-C43F-4FC5-B620-20EB27B2985D}"/>
              </a:ext>
            </a:extLst>
          </p:cNvPr>
          <p:cNvSpPr/>
          <p:nvPr/>
        </p:nvSpPr>
        <p:spPr>
          <a:xfrm>
            <a:off x="2684264" y="2383992"/>
            <a:ext cx="452368" cy="36000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9" name="Tableau 58">
            <a:extLst>
              <a:ext uri="{FF2B5EF4-FFF2-40B4-BE49-F238E27FC236}">
                <a16:creationId xmlns="" xmlns:a16="http://schemas.microsoft.com/office/drawing/2014/main" id="{206E56D8-0972-49BA-8BFE-4D2D4360E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56572"/>
              </p:ext>
            </p:extLst>
          </p:nvPr>
        </p:nvGraphicFramePr>
        <p:xfrm>
          <a:off x="1770849" y="4863898"/>
          <a:ext cx="2062480" cy="1596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43202198"/>
                    </a:ext>
                  </a:extLst>
                </a:gridCol>
                <a:gridCol w="578996">
                  <a:extLst>
                    <a:ext uri="{9D8B030D-6E8A-4147-A177-3AD203B41FA5}">
                      <a16:colId xmlns=""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="" xmlns:a16="http://schemas.microsoft.com/office/drawing/2014/main" val="3656603437"/>
                    </a:ext>
                  </a:extLst>
                </a:gridCol>
              </a:tblGrid>
              <a:tr h="266155">
                <a:tc rowSpan="2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448507"/>
                  </a:ext>
                </a:extLst>
              </a:tr>
              <a:tr h="266155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CHOL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 err="1"/>
                        <a:t>Severe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0.7%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 err="1"/>
                        <a:t>Dylipidemia</a:t>
                      </a:r>
                      <a:endParaRPr lang="fr-F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4.4 %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/>
                        <a:t>Borderline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r>
                        <a:rPr lang="fr-FR" sz="1000" dirty="0"/>
                        <a:t>Normal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75.9%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64.9%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5491937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E60295AF-5CBF-45BB-BA92-86EDA7A2B242}"/>
              </a:ext>
            </a:extLst>
          </p:cNvPr>
          <p:cNvSpPr/>
          <p:nvPr/>
        </p:nvSpPr>
        <p:spPr>
          <a:xfrm>
            <a:off x="2539542" y="6254972"/>
            <a:ext cx="108000" cy="108000"/>
          </a:xfrm>
          <a:prstGeom prst="rect">
            <a:avLst/>
          </a:prstGeom>
          <a:solidFill>
            <a:srgbClr val="44B4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0151998-28FB-41A8-9164-A37AA4080024}"/>
              </a:ext>
            </a:extLst>
          </p:cNvPr>
          <p:cNvSpPr/>
          <p:nvPr/>
        </p:nvSpPr>
        <p:spPr>
          <a:xfrm>
            <a:off x="2543009" y="5998880"/>
            <a:ext cx="108000" cy="108000"/>
          </a:xfrm>
          <a:prstGeom prst="rect">
            <a:avLst/>
          </a:prstGeom>
          <a:solidFill>
            <a:srgbClr val="11A1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7C5983F7-0750-4413-A2D1-63EAF608D03F}"/>
              </a:ext>
            </a:extLst>
          </p:cNvPr>
          <p:cNvSpPr/>
          <p:nvPr/>
        </p:nvSpPr>
        <p:spPr>
          <a:xfrm>
            <a:off x="2543009" y="5734789"/>
            <a:ext cx="108000" cy="108000"/>
          </a:xfrm>
          <a:prstGeom prst="rect">
            <a:avLst/>
          </a:prstGeom>
          <a:solidFill>
            <a:srgbClr val="FEC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3BA2C023-6B8F-4BA7-B4B7-303420F5DB71}"/>
              </a:ext>
            </a:extLst>
          </p:cNvPr>
          <p:cNvSpPr/>
          <p:nvPr/>
        </p:nvSpPr>
        <p:spPr>
          <a:xfrm>
            <a:off x="2543009" y="5483517"/>
            <a:ext cx="108000" cy="108000"/>
          </a:xfrm>
          <a:prstGeom prst="rect">
            <a:avLst/>
          </a:prstGeom>
          <a:solidFill>
            <a:srgbClr val="F473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4" name="Tableau 63">
            <a:extLst>
              <a:ext uri="{FF2B5EF4-FFF2-40B4-BE49-F238E27FC236}">
                <a16:creationId xmlns="" xmlns:a16="http://schemas.microsoft.com/office/drawing/2014/main" id="{0FA52299-EE58-4944-962F-6330E22BE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60522"/>
              </p:ext>
            </p:extLst>
          </p:nvPr>
        </p:nvGraphicFramePr>
        <p:xfrm>
          <a:off x="4084320" y="4863898"/>
          <a:ext cx="1142492" cy="161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8">
                  <a:extLst>
                    <a:ext uri="{9D8B030D-6E8A-4147-A177-3AD203B41FA5}">
                      <a16:colId xmlns=""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="" xmlns:a16="http://schemas.microsoft.com/office/drawing/2014/main" val="3656603437"/>
                    </a:ext>
                  </a:extLst>
                </a:gridCol>
              </a:tblGrid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448507"/>
                  </a:ext>
                </a:extLst>
              </a:tr>
              <a:tr h="26615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3.4%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6.5%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12.1%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16.0%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31.1%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32.2%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53.4%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45.4%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5491937"/>
                  </a:ext>
                </a:extLst>
              </a:tr>
            </a:tbl>
          </a:graphicData>
        </a:graphic>
      </p:graphicFrame>
      <p:graphicFrame>
        <p:nvGraphicFramePr>
          <p:cNvPr id="65" name="Tableau 64">
            <a:extLst>
              <a:ext uri="{FF2B5EF4-FFF2-40B4-BE49-F238E27FC236}">
                <a16:creationId xmlns="" xmlns:a16="http://schemas.microsoft.com/office/drawing/2014/main" id="{BA787DEE-AD49-4D0F-A6D3-97DDB717D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01814"/>
              </p:ext>
            </p:extLst>
          </p:nvPr>
        </p:nvGraphicFramePr>
        <p:xfrm>
          <a:off x="5611368" y="4863898"/>
          <a:ext cx="1148080" cy="1596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996">
                  <a:extLst>
                    <a:ext uri="{9D8B030D-6E8A-4147-A177-3AD203B41FA5}">
                      <a16:colId xmlns=""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="" xmlns:a16="http://schemas.microsoft.com/office/drawing/2014/main" val="3656603437"/>
                    </a:ext>
                  </a:extLst>
                </a:gridCol>
              </a:tblGrid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448507"/>
                  </a:ext>
                </a:extLst>
              </a:tr>
              <a:tr h="26615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HDL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34.8%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48.2%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5491937"/>
                  </a:ext>
                </a:extLst>
              </a:tr>
            </a:tbl>
          </a:graphicData>
        </a:graphic>
      </p:graphicFrame>
      <p:graphicFrame>
        <p:nvGraphicFramePr>
          <p:cNvPr id="66" name="Tableau 65">
            <a:extLst>
              <a:ext uri="{FF2B5EF4-FFF2-40B4-BE49-F238E27FC236}">
                <a16:creationId xmlns="" xmlns:a16="http://schemas.microsoft.com/office/drawing/2014/main" id="{E983E75A-FE0E-4822-8092-149C0E922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51659"/>
              </p:ext>
            </p:extLst>
          </p:nvPr>
        </p:nvGraphicFramePr>
        <p:xfrm>
          <a:off x="7070852" y="4863898"/>
          <a:ext cx="1148080" cy="1613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996">
                  <a:extLst>
                    <a:ext uri="{9D8B030D-6E8A-4147-A177-3AD203B41FA5}">
                      <a16:colId xmlns="" xmlns:a16="http://schemas.microsoft.com/office/drawing/2014/main" val="1566289341"/>
                    </a:ext>
                  </a:extLst>
                </a:gridCol>
                <a:gridCol w="569084">
                  <a:extLst>
                    <a:ext uri="{9D8B030D-6E8A-4147-A177-3AD203B41FA5}">
                      <a16:colId xmlns="" xmlns:a16="http://schemas.microsoft.com/office/drawing/2014/main" val="3656603437"/>
                    </a:ext>
                  </a:extLst>
                </a:gridCol>
              </a:tblGrid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TAF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448507"/>
                  </a:ext>
                </a:extLst>
              </a:tr>
              <a:tr h="266155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TG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573307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999162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24.5%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7886526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8368348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61.6%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55.3%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5491937"/>
                  </a:ext>
                </a:extLst>
              </a:tr>
            </a:tbl>
          </a:graphicData>
        </a:graphic>
      </p:graphicFrame>
      <p:sp>
        <p:nvSpPr>
          <p:cNvPr id="67" name="ZoneTexte 66">
            <a:extLst>
              <a:ext uri="{FF2B5EF4-FFF2-40B4-BE49-F238E27FC236}">
                <a16:creationId xmlns="" xmlns:a16="http://schemas.microsoft.com/office/drawing/2014/main" id="{42470615-3334-468C-A20F-CBA103954370}"/>
              </a:ext>
            </a:extLst>
          </p:cNvPr>
          <p:cNvSpPr txBox="1"/>
          <p:nvPr/>
        </p:nvSpPr>
        <p:spPr>
          <a:xfrm>
            <a:off x="1169447" y="6477358"/>
            <a:ext cx="30027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* p-value for the pre-post switch comparison &lt; 0.0001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D288BCE-C359-4723-99A1-937ED8A37354}"/>
              </a:ext>
            </a:extLst>
          </p:cNvPr>
          <p:cNvSpPr txBox="1"/>
          <p:nvPr/>
        </p:nvSpPr>
        <p:spPr>
          <a:xfrm>
            <a:off x="436623" y="5637587"/>
            <a:ext cx="134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% patient in </a:t>
            </a:r>
            <a:br>
              <a:rPr lang="en-US" sz="1600" dirty="0"/>
            </a:br>
            <a:r>
              <a:rPr lang="en-US" sz="1600" dirty="0"/>
              <a:t>each category</a:t>
            </a:r>
          </a:p>
        </p:txBody>
      </p:sp>
    </p:spTree>
    <p:extLst>
      <p:ext uri="{BB962C8B-B14F-4D97-AF65-F5344CB8AC3E}">
        <p14:creationId xmlns:p14="http://schemas.microsoft.com/office/powerpoint/2010/main" val="174328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e 131"/>
          <p:cNvGrpSpPr/>
          <p:nvPr/>
        </p:nvGrpSpPr>
        <p:grpSpPr>
          <a:xfrm>
            <a:off x="967790" y="3083594"/>
            <a:ext cx="7575551" cy="2710273"/>
            <a:chOff x="1065213" y="3048000"/>
            <a:chExt cx="7645401" cy="2735263"/>
          </a:xfrm>
        </p:grpSpPr>
        <p:grpSp>
          <p:nvGrpSpPr>
            <p:cNvPr id="131" name="Groupe 130"/>
            <p:cNvGrpSpPr/>
            <p:nvPr/>
          </p:nvGrpSpPr>
          <p:grpSpPr>
            <a:xfrm>
              <a:off x="1065213" y="3048000"/>
              <a:ext cx="7645401" cy="2735263"/>
              <a:chOff x="1065213" y="3048000"/>
              <a:chExt cx="7645401" cy="2735263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2973388" y="3708400"/>
                <a:ext cx="1300163" cy="1174750"/>
              </a:xfrm>
              <a:custGeom>
                <a:avLst/>
                <a:gdLst>
                  <a:gd name="T0" fmla="*/ 800 w 819"/>
                  <a:gd name="T1" fmla="*/ 621 h 740"/>
                  <a:gd name="T2" fmla="*/ 382 w 819"/>
                  <a:gd name="T3" fmla="*/ 272 h 740"/>
                  <a:gd name="T4" fmla="*/ 12 w 819"/>
                  <a:gd name="T5" fmla="*/ 724 h 740"/>
                  <a:gd name="T6" fmla="*/ 0 w 819"/>
                  <a:gd name="T7" fmla="*/ 740 h 740"/>
                  <a:gd name="T8" fmla="*/ 366 w 819"/>
                  <a:gd name="T9" fmla="*/ 179 h 740"/>
                  <a:gd name="T10" fmla="*/ 819 w 819"/>
                  <a:gd name="T11" fmla="*/ 0 h 740"/>
                  <a:gd name="T12" fmla="*/ 356 w 819"/>
                  <a:gd name="T13" fmla="*/ 425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9" h="740">
                    <a:moveTo>
                      <a:pt x="800" y="621"/>
                    </a:moveTo>
                    <a:lnTo>
                      <a:pt x="382" y="272"/>
                    </a:lnTo>
                    <a:lnTo>
                      <a:pt x="12" y="724"/>
                    </a:lnTo>
                    <a:lnTo>
                      <a:pt x="0" y="740"/>
                    </a:lnTo>
                    <a:lnTo>
                      <a:pt x="366" y="179"/>
                    </a:lnTo>
                    <a:lnTo>
                      <a:pt x="819" y="0"/>
                    </a:lnTo>
                    <a:lnTo>
                      <a:pt x="356" y="42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>
                <a:off x="2973388" y="4383088"/>
                <a:ext cx="1270000" cy="500063"/>
              </a:xfrm>
              <a:custGeom>
                <a:avLst/>
                <a:gdLst>
                  <a:gd name="T0" fmla="*/ 800 w 800"/>
                  <a:gd name="T1" fmla="*/ 73 h 315"/>
                  <a:gd name="T2" fmla="*/ 356 w 800"/>
                  <a:gd name="T3" fmla="*/ 0 h 315"/>
                  <a:gd name="T4" fmla="*/ 0 w 800"/>
                  <a:gd name="T5" fmla="*/ 315 h 315"/>
                  <a:gd name="T6" fmla="*/ 378 w 800"/>
                  <a:gd name="T7" fmla="*/ 53 h 315"/>
                  <a:gd name="T8" fmla="*/ 758 w 800"/>
                  <a:gd name="T9" fmla="*/ 29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315">
                    <a:moveTo>
                      <a:pt x="800" y="73"/>
                    </a:moveTo>
                    <a:lnTo>
                      <a:pt x="356" y="0"/>
                    </a:lnTo>
                    <a:lnTo>
                      <a:pt x="0" y="315"/>
                    </a:lnTo>
                    <a:lnTo>
                      <a:pt x="378" y="53"/>
                    </a:lnTo>
                    <a:lnTo>
                      <a:pt x="758" y="293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/>
              </p:cNvSpPr>
              <p:nvPr/>
            </p:nvSpPr>
            <p:spPr bwMode="auto">
              <a:xfrm>
                <a:off x="2973388" y="4611688"/>
                <a:ext cx="1270000" cy="495300"/>
              </a:xfrm>
              <a:custGeom>
                <a:avLst/>
                <a:gdLst>
                  <a:gd name="T0" fmla="*/ 800 w 800"/>
                  <a:gd name="T1" fmla="*/ 0 h 312"/>
                  <a:gd name="T2" fmla="*/ 0 w 800"/>
                  <a:gd name="T3" fmla="*/ 171 h 312"/>
                  <a:gd name="T4" fmla="*/ 378 w 800"/>
                  <a:gd name="T5" fmla="*/ 312 h 312"/>
                  <a:gd name="T6" fmla="*/ 792 w 800"/>
                  <a:gd name="T7" fmla="*/ 2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0" h="312">
                    <a:moveTo>
                      <a:pt x="800" y="0"/>
                    </a:moveTo>
                    <a:lnTo>
                      <a:pt x="0" y="171"/>
                    </a:lnTo>
                    <a:lnTo>
                      <a:pt x="378" y="312"/>
                    </a:lnTo>
                    <a:lnTo>
                      <a:pt x="792" y="22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2973388" y="4905375"/>
                <a:ext cx="1270000" cy="173038"/>
              </a:xfrm>
              <a:custGeom>
                <a:avLst/>
                <a:gdLst>
                  <a:gd name="T0" fmla="*/ 790 w 800"/>
                  <a:gd name="T1" fmla="*/ 109 h 109"/>
                  <a:gd name="T2" fmla="*/ 366 w 800"/>
                  <a:gd name="T3" fmla="*/ 81 h 109"/>
                  <a:gd name="T4" fmla="*/ 0 w 800"/>
                  <a:gd name="T5" fmla="*/ 0 h 109"/>
                  <a:gd name="T6" fmla="*/ 366 w 800"/>
                  <a:gd name="T7" fmla="*/ 49 h 109"/>
                  <a:gd name="T8" fmla="*/ 800 w 800"/>
                  <a:gd name="T9" fmla="*/ 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109">
                    <a:moveTo>
                      <a:pt x="790" y="109"/>
                    </a:moveTo>
                    <a:lnTo>
                      <a:pt x="366" y="81"/>
                    </a:lnTo>
                    <a:lnTo>
                      <a:pt x="0" y="0"/>
                    </a:lnTo>
                    <a:lnTo>
                      <a:pt x="366" y="49"/>
                    </a:lnTo>
                    <a:lnTo>
                      <a:pt x="800" y="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2973388" y="4883150"/>
                <a:ext cx="1270000" cy="176213"/>
              </a:xfrm>
              <a:custGeom>
                <a:avLst/>
                <a:gdLst>
                  <a:gd name="T0" fmla="*/ 800 w 800"/>
                  <a:gd name="T1" fmla="*/ 111 h 111"/>
                  <a:gd name="T2" fmla="*/ 378 w 800"/>
                  <a:gd name="T3" fmla="*/ 40 h 111"/>
                  <a:gd name="T4" fmla="*/ 0 w 800"/>
                  <a:gd name="T5" fmla="*/ 0 h 111"/>
                  <a:gd name="T6" fmla="*/ 382 w 800"/>
                  <a:gd name="T7" fmla="*/ 0 h 111"/>
                  <a:gd name="T8" fmla="*/ 800 w 800"/>
                  <a:gd name="T9" fmla="*/ 7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111">
                    <a:moveTo>
                      <a:pt x="800" y="111"/>
                    </a:moveTo>
                    <a:lnTo>
                      <a:pt x="378" y="40"/>
                    </a:lnTo>
                    <a:lnTo>
                      <a:pt x="0" y="0"/>
                    </a:lnTo>
                    <a:lnTo>
                      <a:pt x="382" y="0"/>
                    </a:lnTo>
                    <a:lnTo>
                      <a:pt x="800" y="77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3554413" y="4729163"/>
                <a:ext cx="719138" cy="28575"/>
              </a:xfrm>
              <a:custGeom>
                <a:avLst/>
                <a:gdLst>
                  <a:gd name="T0" fmla="*/ 225 w 225"/>
                  <a:gd name="T1" fmla="*/ 0 h 9"/>
                  <a:gd name="T2" fmla="*/ 0 w 225"/>
                  <a:gd name="T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5" h="9">
                    <a:moveTo>
                      <a:pt x="225" y="0"/>
                    </a:moveTo>
                    <a:cubicBezTo>
                      <a:pt x="215" y="0"/>
                      <a:pt x="0" y="9"/>
                      <a:pt x="0" y="9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3573463" y="4741863"/>
                <a:ext cx="676275" cy="112713"/>
              </a:xfrm>
              <a:custGeom>
                <a:avLst/>
                <a:gdLst>
                  <a:gd name="T0" fmla="*/ 212 w 212"/>
                  <a:gd name="T1" fmla="*/ 29 h 35"/>
                  <a:gd name="T2" fmla="*/ 0 w 212"/>
                  <a:gd name="T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2" h="35">
                    <a:moveTo>
                      <a:pt x="212" y="29"/>
                    </a:moveTo>
                    <a:cubicBezTo>
                      <a:pt x="205" y="35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1270001" y="4057650"/>
                <a:ext cx="1309688" cy="847725"/>
              </a:xfrm>
              <a:custGeom>
                <a:avLst/>
                <a:gdLst>
                  <a:gd name="T0" fmla="*/ 825 w 825"/>
                  <a:gd name="T1" fmla="*/ 0 h 534"/>
                  <a:gd name="T2" fmla="*/ 477 w 825"/>
                  <a:gd name="T3" fmla="*/ 322 h 534"/>
                  <a:gd name="T4" fmla="*/ 0 w 825"/>
                  <a:gd name="T5" fmla="*/ 534 h 534"/>
                  <a:gd name="T6" fmla="*/ 451 w 825"/>
                  <a:gd name="T7" fmla="*/ 363 h 534"/>
                  <a:gd name="T8" fmla="*/ 825 w 825"/>
                  <a:gd name="T9" fmla="*/ 175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5" h="534">
                    <a:moveTo>
                      <a:pt x="825" y="0"/>
                    </a:moveTo>
                    <a:lnTo>
                      <a:pt x="477" y="322"/>
                    </a:lnTo>
                    <a:lnTo>
                      <a:pt x="0" y="534"/>
                    </a:lnTo>
                    <a:lnTo>
                      <a:pt x="451" y="363"/>
                    </a:lnTo>
                    <a:lnTo>
                      <a:pt x="825" y="17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1279526" y="3240088"/>
                <a:ext cx="1300163" cy="1665288"/>
              </a:xfrm>
              <a:custGeom>
                <a:avLst/>
                <a:gdLst>
                  <a:gd name="T0" fmla="*/ 407 w 407"/>
                  <a:gd name="T1" fmla="*/ 394 h 520"/>
                  <a:gd name="T2" fmla="*/ 182 w 407"/>
                  <a:gd name="T3" fmla="*/ 329 h 520"/>
                  <a:gd name="T4" fmla="*/ 0 w 407"/>
                  <a:gd name="T5" fmla="*/ 512 h 520"/>
                  <a:gd name="T6" fmla="*/ 190 w 407"/>
                  <a:gd name="T7" fmla="*/ 520 h 520"/>
                  <a:gd name="T8" fmla="*/ 407 w 407"/>
                  <a:gd name="T9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520">
                    <a:moveTo>
                      <a:pt x="407" y="394"/>
                    </a:moveTo>
                    <a:cubicBezTo>
                      <a:pt x="406" y="394"/>
                      <a:pt x="182" y="329"/>
                      <a:pt x="182" y="329"/>
                    </a:cubicBezTo>
                    <a:cubicBezTo>
                      <a:pt x="0" y="512"/>
                      <a:pt x="0" y="512"/>
                      <a:pt x="0" y="512"/>
                    </a:cubicBezTo>
                    <a:cubicBezTo>
                      <a:pt x="190" y="520"/>
                      <a:pt x="190" y="520"/>
                      <a:pt x="190" y="520"/>
                    </a:cubicBezTo>
                    <a:cubicBezTo>
                      <a:pt x="407" y="0"/>
                      <a:pt x="407" y="0"/>
                      <a:pt x="407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4"/>
              <p:cNvSpPr>
                <a:spLocks/>
              </p:cNvSpPr>
              <p:nvPr/>
            </p:nvSpPr>
            <p:spPr bwMode="auto">
              <a:xfrm>
                <a:off x="1279526" y="4133850"/>
                <a:ext cx="1300163" cy="746125"/>
              </a:xfrm>
              <a:custGeom>
                <a:avLst/>
                <a:gdLst>
                  <a:gd name="T0" fmla="*/ 819 w 819"/>
                  <a:gd name="T1" fmla="*/ 0 h 470"/>
                  <a:gd name="T2" fmla="*/ 475 w 819"/>
                  <a:gd name="T3" fmla="*/ 266 h 470"/>
                  <a:gd name="T4" fmla="*/ 0 w 819"/>
                  <a:gd name="T5" fmla="*/ 470 h 470"/>
                  <a:gd name="T6" fmla="*/ 455 w 819"/>
                  <a:gd name="T7" fmla="*/ 315 h 470"/>
                  <a:gd name="T8" fmla="*/ 819 w 819"/>
                  <a:gd name="T9" fmla="*/ 18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470">
                    <a:moveTo>
                      <a:pt x="819" y="0"/>
                    </a:moveTo>
                    <a:lnTo>
                      <a:pt x="475" y="266"/>
                    </a:lnTo>
                    <a:lnTo>
                      <a:pt x="0" y="470"/>
                    </a:lnTo>
                    <a:lnTo>
                      <a:pt x="455" y="315"/>
                    </a:lnTo>
                    <a:lnTo>
                      <a:pt x="819" y="18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5"/>
              <p:cNvSpPr>
                <a:spLocks/>
              </p:cNvSpPr>
              <p:nvPr/>
            </p:nvSpPr>
            <p:spPr bwMode="auto">
              <a:xfrm>
                <a:off x="1279526" y="4213225"/>
                <a:ext cx="1300163" cy="669925"/>
              </a:xfrm>
              <a:custGeom>
                <a:avLst/>
                <a:gdLst>
                  <a:gd name="T0" fmla="*/ 819 w 819"/>
                  <a:gd name="T1" fmla="*/ 0 h 422"/>
                  <a:gd name="T2" fmla="*/ 429 w 819"/>
                  <a:gd name="T3" fmla="*/ 422 h 422"/>
                  <a:gd name="T4" fmla="*/ 0 w 819"/>
                  <a:gd name="T5" fmla="*/ 40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9" h="422">
                    <a:moveTo>
                      <a:pt x="819" y="0"/>
                    </a:moveTo>
                    <a:lnTo>
                      <a:pt x="429" y="422"/>
                    </a:lnTo>
                    <a:lnTo>
                      <a:pt x="0" y="402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1257301" y="4864100"/>
                <a:ext cx="1322388" cy="298450"/>
              </a:xfrm>
              <a:custGeom>
                <a:avLst/>
                <a:gdLst>
                  <a:gd name="T0" fmla="*/ 414 w 414"/>
                  <a:gd name="T1" fmla="*/ 93 h 93"/>
                  <a:gd name="T2" fmla="*/ 199 w 414"/>
                  <a:gd name="T3" fmla="*/ 49 h 93"/>
                  <a:gd name="T4" fmla="*/ 0 w 414"/>
                  <a:gd name="T5" fmla="*/ 0 h 93"/>
                  <a:gd name="T6" fmla="*/ 189 w 414"/>
                  <a:gd name="T7" fmla="*/ 47 h 93"/>
                  <a:gd name="T8" fmla="*/ 414 w 414"/>
                  <a:gd name="T9" fmla="*/ 53 h 93"/>
                  <a:gd name="T10" fmla="*/ 197 w 414"/>
                  <a:gd name="T11" fmla="*/ 1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4" h="93">
                    <a:moveTo>
                      <a:pt x="414" y="93"/>
                    </a:moveTo>
                    <a:cubicBezTo>
                      <a:pt x="391" y="89"/>
                      <a:pt x="199" y="49"/>
                      <a:pt x="199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9" y="47"/>
                      <a:pt x="189" y="47"/>
                      <a:pt x="189" y="47"/>
                    </a:cubicBezTo>
                    <a:cubicBezTo>
                      <a:pt x="189" y="47"/>
                      <a:pt x="410" y="53"/>
                      <a:pt x="414" y="53"/>
                    </a:cubicBezTo>
                    <a:cubicBezTo>
                      <a:pt x="197" y="13"/>
                      <a:pt x="197" y="13"/>
                      <a:pt x="197" y="13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1279526" y="4879975"/>
                <a:ext cx="1325563" cy="246063"/>
              </a:xfrm>
              <a:custGeom>
                <a:avLst/>
                <a:gdLst>
                  <a:gd name="T0" fmla="*/ 407 w 415"/>
                  <a:gd name="T1" fmla="*/ 62 h 77"/>
                  <a:gd name="T2" fmla="*/ 190 w 415"/>
                  <a:gd name="T3" fmla="*/ 76 h 77"/>
                  <a:gd name="T4" fmla="*/ 0 w 415"/>
                  <a:gd name="T5" fmla="*/ 0 h 77"/>
                  <a:gd name="T6" fmla="*/ 190 w 415"/>
                  <a:gd name="T7" fmla="*/ 17 h 77"/>
                  <a:gd name="T8" fmla="*/ 407 w 415"/>
                  <a:gd name="T9" fmla="*/ 21 h 77"/>
                  <a:gd name="T10" fmla="*/ 186 w 415"/>
                  <a:gd name="T11" fmla="*/ 3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5" h="77">
                    <a:moveTo>
                      <a:pt x="407" y="62"/>
                    </a:moveTo>
                    <a:cubicBezTo>
                      <a:pt x="402" y="61"/>
                      <a:pt x="195" y="77"/>
                      <a:pt x="190" y="76"/>
                    </a:cubicBezTo>
                    <a:cubicBezTo>
                      <a:pt x="186" y="75"/>
                      <a:pt x="0" y="0"/>
                      <a:pt x="0" y="0"/>
                    </a:cubicBezTo>
                    <a:cubicBezTo>
                      <a:pt x="190" y="17"/>
                      <a:pt x="190" y="17"/>
                      <a:pt x="190" y="17"/>
                    </a:cubicBezTo>
                    <a:cubicBezTo>
                      <a:pt x="190" y="17"/>
                      <a:pt x="415" y="21"/>
                      <a:pt x="407" y="21"/>
                    </a:cubicBezTo>
                    <a:cubicBezTo>
                      <a:pt x="399" y="21"/>
                      <a:pt x="186" y="38"/>
                      <a:pt x="186" y="38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1279526" y="4445000"/>
                <a:ext cx="1300163" cy="434975"/>
              </a:xfrm>
              <a:custGeom>
                <a:avLst/>
                <a:gdLst>
                  <a:gd name="T0" fmla="*/ 819 w 819"/>
                  <a:gd name="T1" fmla="*/ 0 h 274"/>
                  <a:gd name="T2" fmla="*/ 386 w 819"/>
                  <a:gd name="T3" fmla="*/ 246 h 274"/>
                  <a:gd name="T4" fmla="*/ 0 w 819"/>
                  <a:gd name="T5" fmla="*/ 274 h 274"/>
                  <a:gd name="T6" fmla="*/ 400 w 819"/>
                  <a:gd name="T7" fmla="*/ 248 h 274"/>
                  <a:gd name="T8" fmla="*/ 801 w 819"/>
                  <a:gd name="T9" fmla="*/ 6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" h="274">
                    <a:moveTo>
                      <a:pt x="819" y="0"/>
                    </a:moveTo>
                    <a:lnTo>
                      <a:pt x="386" y="246"/>
                    </a:lnTo>
                    <a:lnTo>
                      <a:pt x="0" y="274"/>
                    </a:lnTo>
                    <a:lnTo>
                      <a:pt x="400" y="248"/>
                    </a:lnTo>
                    <a:lnTo>
                      <a:pt x="801" y="6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9"/>
              <p:cNvSpPr>
                <a:spLocks/>
              </p:cNvSpPr>
              <p:nvPr/>
            </p:nvSpPr>
            <p:spPr bwMode="auto">
              <a:xfrm>
                <a:off x="1279526" y="4633913"/>
                <a:ext cx="1287463" cy="246063"/>
              </a:xfrm>
              <a:custGeom>
                <a:avLst/>
                <a:gdLst>
                  <a:gd name="T0" fmla="*/ 811 w 811"/>
                  <a:gd name="T1" fmla="*/ 0 h 155"/>
                  <a:gd name="T2" fmla="*/ 445 w 811"/>
                  <a:gd name="T3" fmla="*/ 18 h 155"/>
                  <a:gd name="T4" fmla="*/ 0 w 811"/>
                  <a:gd name="T5" fmla="*/ 155 h 155"/>
                  <a:gd name="T6" fmla="*/ 451 w 811"/>
                  <a:gd name="T7" fmla="*/ 8 h 155"/>
                  <a:gd name="T8" fmla="*/ 811 w 811"/>
                  <a:gd name="T9" fmla="*/ 93 h 155"/>
                  <a:gd name="T10" fmla="*/ 392 w 811"/>
                  <a:gd name="T11" fmla="*/ 119 h 155"/>
                  <a:gd name="T12" fmla="*/ 0 w 811"/>
                  <a:gd name="T13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1" h="155">
                    <a:moveTo>
                      <a:pt x="811" y="0"/>
                    </a:moveTo>
                    <a:lnTo>
                      <a:pt x="445" y="18"/>
                    </a:lnTo>
                    <a:lnTo>
                      <a:pt x="0" y="155"/>
                    </a:lnTo>
                    <a:lnTo>
                      <a:pt x="451" y="8"/>
                    </a:lnTo>
                    <a:lnTo>
                      <a:pt x="811" y="93"/>
                    </a:lnTo>
                    <a:lnTo>
                      <a:pt x="392" y="119"/>
                    </a:lnTo>
                    <a:lnTo>
                      <a:pt x="0" y="15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1238251" y="4649788"/>
                <a:ext cx="1328738" cy="342900"/>
              </a:xfrm>
              <a:custGeom>
                <a:avLst/>
                <a:gdLst>
                  <a:gd name="T0" fmla="*/ 837 w 837"/>
                  <a:gd name="T1" fmla="*/ 0 h 216"/>
                  <a:gd name="T2" fmla="*/ 372 w 837"/>
                  <a:gd name="T3" fmla="*/ 216 h 216"/>
                  <a:gd name="T4" fmla="*/ 0 w 837"/>
                  <a:gd name="T5" fmla="*/ 1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7" h="216">
                    <a:moveTo>
                      <a:pt x="837" y="0"/>
                    </a:moveTo>
                    <a:lnTo>
                      <a:pt x="372" y="216"/>
                    </a:lnTo>
                    <a:lnTo>
                      <a:pt x="0" y="145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1"/>
              <p:cNvSpPr>
                <a:spLocks/>
              </p:cNvSpPr>
              <p:nvPr/>
            </p:nvSpPr>
            <p:spPr bwMode="auto">
              <a:xfrm>
                <a:off x="1257301" y="4832350"/>
                <a:ext cx="1335088" cy="169863"/>
              </a:xfrm>
              <a:custGeom>
                <a:avLst/>
                <a:gdLst>
                  <a:gd name="T0" fmla="*/ 418 w 418"/>
                  <a:gd name="T1" fmla="*/ 0 h 53"/>
                  <a:gd name="T2" fmla="*/ 193 w 418"/>
                  <a:gd name="T3" fmla="*/ 53 h 53"/>
                  <a:gd name="T4" fmla="*/ 0 w 418"/>
                  <a:gd name="T5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8" h="53">
                    <a:moveTo>
                      <a:pt x="418" y="0"/>
                    </a:moveTo>
                    <a:cubicBezTo>
                      <a:pt x="414" y="1"/>
                      <a:pt x="193" y="53"/>
                      <a:pt x="193" y="53"/>
                    </a:cubicBezTo>
                    <a:cubicBezTo>
                      <a:pt x="0" y="16"/>
                      <a:pt x="0" y="16"/>
                      <a:pt x="0" y="16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auto">
              <a:xfrm>
                <a:off x="1279526" y="4694238"/>
                <a:ext cx="1287463" cy="185738"/>
              </a:xfrm>
              <a:custGeom>
                <a:avLst/>
                <a:gdLst>
                  <a:gd name="T0" fmla="*/ 403 w 403"/>
                  <a:gd name="T1" fmla="*/ 0 h 58"/>
                  <a:gd name="T2" fmla="*/ 210 w 403"/>
                  <a:gd name="T3" fmla="*/ 20 h 58"/>
                  <a:gd name="T4" fmla="*/ 0 w 40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3" h="58">
                    <a:moveTo>
                      <a:pt x="403" y="0"/>
                    </a:moveTo>
                    <a:cubicBezTo>
                      <a:pt x="401" y="4"/>
                      <a:pt x="210" y="20"/>
                      <a:pt x="210" y="20"/>
                    </a:cubicBezTo>
                    <a:cubicBezTo>
                      <a:pt x="0" y="58"/>
                      <a:pt x="0" y="58"/>
                      <a:pt x="0" y="58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5492751" y="4373563"/>
                <a:ext cx="1169988" cy="534988"/>
              </a:xfrm>
              <a:custGeom>
                <a:avLst/>
                <a:gdLst>
                  <a:gd name="T0" fmla="*/ 737 w 737"/>
                  <a:gd name="T1" fmla="*/ 337 h 337"/>
                  <a:gd name="T2" fmla="*/ 379 w 737"/>
                  <a:gd name="T3" fmla="*/ 291 h 337"/>
                  <a:gd name="T4" fmla="*/ 0 w 737"/>
                  <a:gd name="T5" fmla="*/ 0 h 337"/>
                  <a:gd name="T6" fmla="*/ 379 w 737"/>
                  <a:gd name="T7" fmla="*/ 250 h 337"/>
                  <a:gd name="T8" fmla="*/ 737 w 737"/>
                  <a:gd name="T9" fmla="*/ 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7" h="337">
                    <a:moveTo>
                      <a:pt x="737" y="337"/>
                    </a:moveTo>
                    <a:lnTo>
                      <a:pt x="379" y="291"/>
                    </a:lnTo>
                    <a:lnTo>
                      <a:pt x="0" y="0"/>
                    </a:lnTo>
                    <a:lnTo>
                      <a:pt x="379" y="250"/>
                    </a:lnTo>
                    <a:lnTo>
                      <a:pt x="737" y="6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5476876" y="3762375"/>
                <a:ext cx="1204913" cy="588963"/>
              </a:xfrm>
              <a:custGeom>
                <a:avLst/>
                <a:gdLst>
                  <a:gd name="T0" fmla="*/ 379 w 759"/>
                  <a:gd name="T1" fmla="*/ 14 h 371"/>
                  <a:gd name="T2" fmla="*/ 0 w 759"/>
                  <a:gd name="T3" fmla="*/ 371 h 371"/>
                  <a:gd name="T4" fmla="*/ 389 w 759"/>
                  <a:gd name="T5" fmla="*/ 99 h 371"/>
                  <a:gd name="T6" fmla="*/ 759 w 759"/>
                  <a:gd name="T7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9" h="371">
                    <a:moveTo>
                      <a:pt x="379" y="14"/>
                    </a:moveTo>
                    <a:lnTo>
                      <a:pt x="0" y="371"/>
                    </a:lnTo>
                    <a:lnTo>
                      <a:pt x="389" y="99"/>
                    </a:lnTo>
                    <a:lnTo>
                      <a:pt x="759" y="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5476876" y="4373563"/>
                <a:ext cx="1204913" cy="557213"/>
              </a:xfrm>
              <a:custGeom>
                <a:avLst/>
                <a:gdLst>
                  <a:gd name="T0" fmla="*/ 389 w 759"/>
                  <a:gd name="T1" fmla="*/ 250 h 351"/>
                  <a:gd name="T2" fmla="*/ 747 w 759"/>
                  <a:gd name="T3" fmla="*/ 351 h 351"/>
                  <a:gd name="T4" fmla="*/ 451 w 759"/>
                  <a:gd name="T5" fmla="*/ 18 h 351"/>
                  <a:gd name="T6" fmla="*/ 0 w 759"/>
                  <a:gd name="T7" fmla="*/ 0 h 351"/>
                  <a:gd name="T8" fmla="*/ 401 w 759"/>
                  <a:gd name="T9" fmla="*/ 170 h 351"/>
                  <a:gd name="T10" fmla="*/ 759 w 759"/>
                  <a:gd name="T11" fmla="*/ 30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9" h="351">
                    <a:moveTo>
                      <a:pt x="389" y="250"/>
                    </a:moveTo>
                    <a:lnTo>
                      <a:pt x="747" y="351"/>
                    </a:lnTo>
                    <a:lnTo>
                      <a:pt x="451" y="18"/>
                    </a:lnTo>
                    <a:lnTo>
                      <a:pt x="0" y="0"/>
                    </a:lnTo>
                    <a:lnTo>
                      <a:pt x="401" y="170"/>
                    </a:lnTo>
                    <a:lnTo>
                      <a:pt x="759" y="301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6"/>
              <p:cNvSpPr>
                <a:spLocks noChangeShapeType="1"/>
              </p:cNvSpPr>
              <p:nvPr/>
            </p:nvSpPr>
            <p:spPr bwMode="auto">
              <a:xfrm flipH="1">
                <a:off x="6113463" y="4587875"/>
                <a:ext cx="549275" cy="55563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7"/>
              <p:cNvSpPr>
                <a:spLocks/>
              </p:cNvSpPr>
              <p:nvPr/>
            </p:nvSpPr>
            <p:spPr bwMode="auto">
              <a:xfrm>
                <a:off x="5492751" y="3284538"/>
                <a:ext cx="1189038" cy="1089025"/>
              </a:xfrm>
              <a:custGeom>
                <a:avLst/>
                <a:gdLst>
                  <a:gd name="T0" fmla="*/ 749 w 749"/>
                  <a:gd name="T1" fmla="*/ 117 h 686"/>
                  <a:gd name="T2" fmla="*/ 477 w 749"/>
                  <a:gd name="T3" fmla="*/ 575 h 686"/>
                  <a:gd name="T4" fmla="*/ 0 w 749"/>
                  <a:gd name="T5" fmla="*/ 686 h 686"/>
                  <a:gd name="T6" fmla="*/ 443 w 749"/>
                  <a:gd name="T7" fmla="*/ 652 h 686"/>
                  <a:gd name="T8" fmla="*/ 737 w 749"/>
                  <a:gd name="T9" fmla="*/ 0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686">
                    <a:moveTo>
                      <a:pt x="749" y="117"/>
                    </a:moveTo>
                    <a:lnTo>
                      <a:pt x="477" y="575"/>
                    </a:lnTo>
                    <a:lnTo>
                      <a:pt x="0" y="686"/>
                    </a:lnTo>
                    <a:lnTo>
                      <a:pt x="443" y="652"/>
                    </a:lnTo>
                    <a:lnTo>
                      <a:pt x="737" y="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8"/>
              <p:cNvSpPr>
                <a:spLocks/>
              </p:cNvSpPr>
              <p:nvPr/>
            </p:nvSpPr>
            <p:spPr bwMode="auto">
              <a:xfrm>
                <a:off x="5492751" y="3683000"/>
                <a:ext cx="1189038" cy="690563"/>
              </a:xfrm>
              <a:custGeom>
                <a:avLst/>
                <a:gdLst>
                  <a:gd name="T0" fmla="*/ 749 w 749"/>
                  <a:gd name="T1" fmla="*/ 64 h 435"/>
                  <a:gd name="T2" fmla="*/ 524 w 749"/>
                  <a:gd name="T3" fmla="*/ 246 h 435"/>
                  <a:gd name="T4" fmla="*/ 493 w 749"/>
                  <a:gd name="T5" fmla="*/ 290 h 435"/>
                  <a:gd name="T6" fmla="*/ 0 w 749"/>
                  <a:gd name="T7" fmla="*/ 435 h 435"/>
                  <a:gd name="T8" fmla="*/ 514 w 749"/>
                  <a:gd name="T9" fmla="*/ 246 h 435"/>
                  <a:gd name="T10" fmla="*/ 737 w 749"/>
                  <a:gd name="T11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9" h="435">
                    <a:moveTo>
                      <a:pt x="749" y="64"/>
                    </a:moveTo>
                    <a:lnTo>
                      <a:pt x="524" y="246"/>
                    </a:lnTo>
                    <a:lnTo>
                      <a:pt x="493" y="290"/>
                    </a:lnTo>
                    <a:lnTo>
                      <a:pt x="0" y="435"/>
                    </a:lnTo>
                    <a:lnTo>
                      <a:pt x="514" y="246"/>
                    </a:lnTo>
                    <a:lnTo>
                      <a:pt x="737" y="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9"/>
              <p:cNvSpPr>
                <a:spLocks noChangeShapeType="1"/>
              </p:cNvSpPr>
              <p:nvPr/>
            </p:nvSpPr>
            <p:spPr bwMode="auto">
              <a:xfrm flipH="1">
                <a:off x="6196013" y="3884613"/>
                <a:ext cx="466725" cy="43497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0"/>
              <p:cNvSpPr>
                <a:spLocks noChangeShapeType="1"/>
              </p:cNvSpPr>
              <p:nvPr/>
            </p:nvSpPr>
            <p:spPr bwMode="auto">
              <a:xfrm flipH="1">
                <a:off x="6275388" y="4027488"/>
                <a:ext cx="415925" cy="115888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1"/>
              <p:cNvSpPr>
                <a:spLocks noChangeShapeType="1"/>
              </p:cNvSpPr>
              <p:nvPr/>
            </p:nvSpPr>
            <p:spPr bwMode="auto">
              <a:xfrm flipH="1">
                <a:off x="6249988" y="4073525"/>
                <a:ext cx="441325" cy="12382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2"/>
              <p:cNvSpPr>
                <a:spLocks/>
              </p:cNvSpPr>
              <p:nvPr/>
            </p:nvSpPr>
            <p:spPr bwMode="auto">
              <a:xfrm>
                <a:off x="5476876" y="3992563"/>
                <a:ext cx="1185863" cy="506413"/>
              </a:xfrm>
              <a:custGeom>
                <a:avLst/>
                <a:gdLst>
                  <a:gd name="T0" fmla="*/ 747 w 747"/>
                  <a:gd name="T1" fmla="*/ 319 h 319"/>
                  <a:gd name="T2" fmla="*/ 379 w 747"/>
                  <a:gd name="T3" fmla="*/ 0 h 319"/>
                  <a:gd name="T4" fmla="*/ 0 w 747"/>
                  <a:gd name="T5" fmla="*/ 24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7" h="319">
                    <a:moveTo>
                      <a:pt x="747" y="319"/>
                    </a:moveTo>
                    <a:lnTo>
                      <a:pt x="379" y="0"/>
                    </a:lnTo>
                    <a:lnTo>
                      <a:pt x="0" y="240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3"/>
              <p:cNvSpPr>
                <a:spLocks noChangeShapeType="1"/>
              </p:cNvSpPr>
              <p:nvPr/>
            </p:nvSpPr>
            <p:spPr bwMode="auto">
              <a:xfrm flipH="1">
                <a:off x="6180138" y="4252913"/>
                <a:ext cx="415925" cy="69850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4"/>
              <p:cNvSpPr>
                <a:spLocks/>
              </p:cNvSpPr>
              <p:nvPr/>
            </p:nvSpPr>
            <p:spPr bwMode="auto">
              <a:xfrm>
                <a:off x="5492751" y="3967163"/>
                <a:ext cx="1198563" cy="595313"/>
              </a:xfrm>
              <a:custGeom>
                <a:avLst/>
                <a:gdLst>
                  <a:gd name="T0" fmla="*/ 375 w 375"/>
                  <a:gd name="T1" fmla="*/ 185 h 186"/>
                  <a:gd name="T2" fmla="*/ 194 w 375"/>
                  <a:gd name="T3" fmla="*/ 185 h 186"/>
                  <a:gd name="T4" fmla="*/ 0 w 375"/>
                  <a:gd name="T5" fmla="*/ 127 h 186"/>
                  <a:gd name="T6" fmla="*/ 215 w 375"/>
                  <a:gd name="T7" fmla="*/ 165 h 186"/>
                  <a:gd name="T8" fmla="*/ 372 w 375"/>
                  <a:gd name="T9" fmla="*/ 0 h 186"/>
                  <a:gd name="T10" fmla="*/ 255 w 375"/>
                  <a:gd name="T11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5" h="186">
                    <a:moveTo>
                      <a:pt x="375" y="185"/>
                    </a:moveTo>
                    <a:cubicBezTo>
                      <a:pt x="373" y="186"/>
                      <a:pt x="194" y="185"/>
                      <a:pt x="194" y="185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215" y="165"/>
                      <a:pt x="215" y="165"/>
                      <a:pt x="215" y="165"/>
                    </a:cubicBezTo>
                    <a:cubicBezTo>
                      <a:pt x="372" y="0"/>
                      <a:pt x="372" y="0"/>
                      <a:pt x="372" y="0"/>
                    </a:cubicBezTo>
                    <a:cubicBezTo>
                      <a:pt x="255" y="33"/>
                      <a:pt x="255" y="33"/>
                      <a:pt x="255" y="33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5"/>
              <p:cNvSpPr>
                <a:spLocks/>
              </p:cNvSpPr>
              <p:nvPr/>
            </p:nvSpPr>
            <p:spPr bwMode="auto">
              <a:xfrm>
                <a:off x="6084888" y="4416425"/>
                <a:ext cx="549275" cy="82550"/>
              </a:xfrm>
              <a:custGeom>
                <a:avLst/>
                <a:gdLst>
                  <a:gd name="T0" fmla="*/ 346 w 346"/>
                  <a:gd name="T1" fmla="*/ 8 h 52"/>
                  <a:gd name="T2" fmla="*/ 0 w 346"/>
                  <a:gd name="T3" fmla="*/ 0 h 52"/>
                  <a:gd name="T4" fmla="*/ 322 w 346"/>
                  <a:gd name="T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" h="52">
                    <a:moveTo>
                      <a:pt x="346" y="8"/>
                    </a:moveTo>
                    <a:lnTo>
                      <a:pt x="0" y="0"/>
                    </a:lnTo>
                    <a:lnTo>
                      <a:pt x="322" y="52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6"/>
              <p:cNvSpPr>
                <a:spLocks/>
              </p:cNvSpPr>
              <p:nvPr/>
            </p:nvSpPr>
            <p:spPr bwMode="auto">
              <a:xfrm>
                <a:off x="7164388" y="3413125"/>
                <a:ext cx="1230313" cy="1174750"/>
              </a:xfrm>
              <a:custGeom>
                <a:avLst/>
                <a:gdLst>
                  <a:gd name="T0" fmla="*/ 385 w 385"/>
                  <a:gd name="T1" fmla="*/ 10 h 367"/>
                  <a:gd name="T2" fmla="*/ 193 w 385"/>
                  <a:gd name="T3" fmla="*/ 291 h 367"/>
                  <a:gd name="T4" fmla="*/ 0 w 385"/>
                  <a:gd name="T5" fmla="*/ 302 h 367"/>
                  <a:gd name="T6" fmla="*/ 188 w 385"/>
                  <a:gd name="T7" fmla="*/ 192 h 367"/>
                  <a:gd name="T8" fmla="*/ 376 w 385"/>
                  <a:gd name="T9" fmla="*/ 367 h 367"/>
                  <a:gd name="T10" fmla="*/ 188 w 385"/>
                  <a:gd name="T11" fmla="*/ 27 h 367"/>
                  <a:gd name="T12" fmla="*/ 0 w 385"/>
                  <a:gd name="T13" fmla="*/ 302 h 367"/>
                  <a:gd name="T14" fmla="*/ 190 w 385"/>
                  <a:gd name="T15" fmla="*/ 55 h 367"/>
                  <a:gd name="T16" fmla="*/ 385 w 385"/>
                  <a:gd name="T17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367">
                    <a:moveTo>
                      <a:pt x="385" y="10"/>
                    </a:moveTo>
                    <a:cubicBezTo>
                      <a:pt x="193" y="291"/>
                      <a:pt x="193" y="291"/>
                      <a:pt x="193" y="291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88" y="192"/>
                      <a:pt x="188" y="192"/>
                      <a:pt x="188" y="192"/>
                    </a:cubicBezTo>
                    <a:cubicBezTo>
                      <a:pt x="376" y="367"/>
                      <a:pt x="376" y="367"/>
                      <a:pt x="376" y="367"/>
                    </a:cubicBezTo>
                    <a:cubicBezTo>
                      <a:pt x="188" y="27"/>
                      <a:pt x="188" y="27"/>
                      <a:pt x="188" y="27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190" y="55"/>
                      <a:pt x="190" y="55"/>
                      <a:pt x="190" y="55"/>
                    </a:cubicBezTo>
                    <a:cubicBezTo>
                      <a:pt x="190" y="55"/>
                      <a:pt x="377" y="0"/>
                      <a:pt x="385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7"/>
              <p:cNvSpPr>
                <a:spLocks noChangeShapeType="1"/>
              </p:cNvSpPr>
              <p:nvPr/>
            </p:nvSpPr>
            <p:spPr bwMode="auto">
              <a:xfrm flipH="1">
                <a:off x="7780338" y="3944938"/>
                <a:ext cx="585788" cy="37782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8"/>
              <p:cNvSpPr>
                <a:spLocks/>
              </p:cNvSpPr>
              <p:nvPr/>
            </p:nvSpPr>
            <p:spPr bwMode="auto">
              <a:xfrm>
                <a:off x="7164388" y="4379913"/>
                <a:ext cx="1201738" cy="295275"/>
              </a:xfrm>
              <a:custGeom>
                <a:avLst/>
                <a:gdLst>
                  <a:gd name="T0" fmla="*/ 749 w 757"/>
                  <a:gd name="T1" fmla="*/ 123 h 186"/>
                  <a:gd name="T2" fmla="*/ 388 w 757"/>
                  <a:gd name="T3" fmla="*/ 166 h 186"/>
                  <a:gd name="T4" fmla="*/ 0 w 757"/>
                  <a:gd name="T5" fmla="*/ 0 h 186"/>
                  <a:gd name="T6" fmla="*/ 757 w 757"/>
                  <a:gd name="T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7" h="186">
                    <a:moveTo>
                      <a:pt x="749" y="123"/>
                    </a:moveTo>
                    <a:lnTo>
                      <a:pt x="388" y="166"/>
                    </a:lnTo>
                    <a:lnTo>
                      <a:pt x="0" y="0"/>
                    </a:lnTo>
                    <a:lnTo>
                      <a:pt x="757" y="186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9"/>
              <p:cNvSpPr>
                <a:spLocks/>
              </p:cNvSpPr>
              <p:nvPr/>
            </p:nvSpPr>
            <p:spPr bwMode="auto">
              <a:xfrm>
                <a:off x="7164388" y="4057650"/>
                <a:ext cx="1139825" cy="530225"/>
              </a:xfrm>
              <a:custGeom>
                <a:avLst/>
                <a:gdLst>
                  <a:gd name="T0" fmla="*/ 346 w 357"/>
                  <a:gd name="T1" fmla="*/ 147 h 166"/>
                  <a:gd name="T2" fmla="*/ 216 w 357"/>
                  <a:gd name="T3" fmla="*/ 134 h 166"/>
                  <a:gd name="T4" fmla="*/ 0 w 357"/>
                  <a:gd name="T5" fmla="*/ 101 h 166"/>
                  <a:gd name="T6" fmla="*/ 193 w 357"/>
                  <a:gd name="T7" fmla="*/ 166 h 166"/>
                  <a:gd name="T8" fmla="*/ 357 w 357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166">
                    <a:moveTo>
                      <a:pt x="346" y="147"/>
                    </a:moveTo>
                    <a:cubicBezTo>
                      <a:pt x="344" y="147"/>
                      <a:pt x="216" y="134"/>
                      <a:pt x="216" y="13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93" y="166"/>
                      <a:pt x="193" y="166"/>
                      <a:pt x="193" y="166"/>
                    </a:cubicBezTo>
                    <a:cubicBezTo>
                      <a:pt x="357" y="0"/>
                      <a:pt x="357" y="0"/>
                      <a:pt x="357" y="0"/>
                    </a:cubicBez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0"/>
              <p:cNvSpPr>
                <a:spLocks/>
              </p:cNvSpPr>
              <p:nvPr/>
            </p:nvSpPr>
            <p:spPr bwMode="auto">
              <a:xfrm>
                <a:off x="7164388" y="4044950"/>
                <a:ext cx="1201738" cy="360363"/>
              </a:xfrm>
              <a:custGeom>
                <a:avLst/>
                <a:gdLst>
                  <a:gd name="T0" fmla="*/ 757 w 757"/>
                  <a:gd name="T1" fmla="*/ 0 h 227"/>
                  <a:gd name="T2" fmla="*/ 388 w 757"/>
                  <a:gd name="T3" fmla="*/ 0 h 227"/>
                  <a:gd name="T4" fmla="*/ 0 w 757"/>
                  <a:gd name="T5" fmla="*/ 211 h 227"/>
                  <a:gd name="T6" fmla="*/ 400 w 757"/>
                  <a:gd name="T7" fmla="*/ 147 h 227"/>
                  <a:gd name="T8" fmla="*/ 757 w 757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27">
                    <a:moveTo>
                      <a:pt x="757" y="0"/>
                    </a:moveTo>
                    <a:lnTo>
                      <a:pt x="388" y="0"/>
                    </a:lnTo>
                    <a:lnTo>
                      <a:pt x="0" y="211"/>
                    </a:lnTo>
                    <a:lnTo>
                      <a:pt x="400" y="147"/>
                    </a:lnTo>
                    <a:lnTo>
                      <a:pt x="757" y="227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1"/>
              <p:cNvSpPr>
                <a:spLocks noChangeShapeType="1"/>
              </p:cNvSpPr>
              <p:nvPr/>
            </p:nvSpPr>
            <p:spPr bwMode="auto">
              <a:xfrm flipH="1">
                <a:off x="7780338" y="4197350"/>
                <a:ext cx="569913" cy="390525"/>
              </a:xfrm>
              <a:prstGeom prst="line">
                <a:avLst/>
              </a:pr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2"/>
              <p:cNvSpPr>
                <a:spLocks/>
              </p:cNvSpPr>
              <p:nvPr/>
            </p:nvSpPr>
            <p:spPr bwMode="auto">
              <a:xfrm>
                <a:off x="7164388" y="4249738"/>
                <a:ext cx="1201738" cy="403225"/>
              </a:xfrm>
              <a:custGeom>
                <a:avLst/>
                <a:gdLst>
                  <a:gd name="T0" fmla="*/ 757 w 757"/>
                  <a:gd name="T1" fmla="*/ 64 h 254"/>
                  <a:gd name="T2" fmla="*/ 382 w 757"/>
                  <a:gd name="T3" fmla="*/ 0 h 254"/>
                  <a:gd name="T4" fmla="*/ 0 w 757"/>
                  <a:gd name="T5" fmla="*/ 82 h 254"/>
                  <a:gd name="T6" fmla="*/ 378 w 757"/>
                  <a:gd name="T7" fmla="*/ 82 h 254"/>
                  <a:gd name="T8" fmla="*/ 757 w 757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7" h="254">
                    <a:moveTo>
                      <a:pt x="757" y="64"/>
                    </a:moveTo>
                    <a:lnTo>
                      <a:pt x="382" y="0"/>
                    </a:lnTo>
                    <a:lnTo>
                      <a:pt x="0" y="82"/>
                    </a:lnTo>
                    <a:lnTo>
                      <a:pt x="378" y="82"/>
                    </a:lnTo>
                    <a:lnTo>
                      <a:pt x="757" y="254"/>
                    </a:lnTo>
                  </a:path>
                </a:pathLst>
              </a:custGeom>
              <a:noFill/>
              <a:ln w="12700" cap="flat">
                <a:solidFill>
                  <a:srgbClr val="C6C6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>
                <a:off x="1135063" y="3048000"/>
                <a:ext cx="3367088" cy="2665413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44"/>
              <p:cNvSpPr>
                <a:spLocks noChangeShapeType="1"/>
              </p:cNvSpPr>
              <p:nvPr/>
            </p:nvSpPr>
            <p:spPr bwMode="auto">
              <a:xfrm>
                <a:off x="2819401" y="3048000"/>
                <a:ext cx="0" cy="266541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45"/>
              <p:cNvSpPr>
                <a:spLocks noChangeShapeType="1"/>
              </p:cNvSpPr>
              <p:nvPr/>
            </p:nvSpPr>
            <p:spPr bwMode="auto">
              <a:xfrm>
                <a:off x="1279526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6"/>
              <p:cNvSpPr>
                <a:spLocks noChangeShapeType="1"/>
              </p:cNvSpPr>
              <p:nvPr/>
            </p:nvSpPr>
            <p:spPr bwMode="auto">
              <a:xfrm flipH="1">
                <a:off x="1065213" y="5314950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47"/>
              <p:cNvSpPr>
                <a:spLocks noChangeShapeType="1"/>
              </p:cNvSpPr>
              <p:nvPr/>
            </p:nvSpPr>
            <p:spPr bwMode="auto">
              <a:xfrm flipH="1">
                <a:off x="1065213" y="5097463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48"/>
              <p:cNvSpPr>
                <a:spLocks noChangeShapeType="1"/>
              </p:cNvSpPr>
              <p:nvPr/>
            </p:nvSpPr>
            <p:spPr bwMode="auto">
              <a:xfrm flipH="1">
                <a:off x="1065213" y="4879975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49"/>
              <p:cNvSpPr>
                <a:spLocks noChangeShapeType="1"/>
              </p:cNvSpPr>
              <p:nvPr/>
            </p:nvSpPr>
            <p:spPr bwMode="auto">
              <a:xfrm flipH="1">
                <a:off x="1065213" y="4662488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0"/>
              <p:cNvSpPr>
                <a:spLocks noChangeShapeType="1"/>
              </p:cNvSpPr>
              <p:nvPr/>
            </p:nvSpPr>
            <p:spPr bwMode="auto">
              <a:xfrm flipH="1">
                <a:off x="1065213" y="4445000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1"/>
              <p:cNvSpPr>
                <a:spLocks noChangeShapeType="1"/>
              </p:cNvSpPr>
              <p:nvPr/>
            </p:nvSpPr>
            <p:spPr bwMode="auto">
              <a:xfrm flipH="1">
                <a:off x="1065213" y="4230688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2"/>
              <p:cNvSpPr>
                <a:spLocks noChangeShapeType="1"/>
              </p:cNvSpPr>
              <p:nvPr/>
            </p:nvSpPr>
            <p:spPr bwMode="auto">
              <a:xfrm flipH="1">
                <a:off x="1065213" y="4011613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53"/>
              <p:cNvSpPr>
                <a:spLocks noChangeShapeType="1"/>
              </p:cNvSpPr>
              <p:nvPr/>
            </p:nvSpPr>
            <p:spPr bwMode="auto">
              <a:xfrm flipH="1">
                <a:off x="1065213" y="3794125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4"/>
              <p:cNvSpPr>
                <a:spLocks noChangeShapeType="1"/>
              </p:cNvSpPr>
              <p:nvPr/>
            </p:nvSpPr>
            <p:spPr bwMode="auto">
              <a:xfrm flipH="1">
                <a:off x="1065213" y="3576638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55"/>
              <p:cNvSpPr>
                <a:spLocks noChangeShapeType="1"/>
              </p:cNvSpPr>
              <p:nvPr/>
            </p:nvSpPr>
            <p:spPr bwMode="auto">
              <a:xfrm flipH="1">
                <a:off x="1065213" y="3359150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56"/>
              <p:cNvSpPr>
                <a:spLocks noChangeShapeType="1"/>
              </p:cNvSpPr>
              <p:nvPr/>
            </p:nvSpPr>
            <p:spPr bwMode="auto">
              <a:xfrm flipH="1">
                <a:off x="1065213" y="3141663"/>
                <a:ext cx="69850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57"/>
              <p:cNvSpPr>
                <a:spLocks noChangeShapeType="1"/>
              </p:cNvSpPr>
              <p:nvPr/>
            </p:nvSpPr>
            <p:spPr bwMode="auto">
              <a:xfrm>
                <a:off x="1892301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58"/>
              <p:cNvSpPr>
                <a:spLocks noChangeShapeType="1"/>
              </p:cNvSpPr>
              <p:nvPr/>
            </p:nvSpPr>
            <p:spPr bwMode="auto">
              <a:xfrm>
                <a:off x="2579688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59"/>
              <p:cNvSpPr>
                <a:spLocks noChangeShapeType="1"/>
              </p:cNvSpPr>
              <p:nvPr/>
            </p:nvSpPr>
            <p:spPr bwMode="auto">
              <a:xfrm>
                <a:off x="2973388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60"/>
              <p:cNvSpPr>
                <a:spLocks noChangeShapeType="1"/>
              </p:cNvSpPr>
              <p:nvPr/>
            </p:nvSpPr>
            <p:spPr bwMode="auto">
              <a:xfrm>
                <a:off x="35734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1"/>
              <p:cNvSpPr>
                <a:spLocks noChangeShapeType="1"/>
              </p:cNvSpPr>
              <p:nvPr/>
            </p:nvSpPr>
            <p:spPr bwMode="auto">
              <a:xfrm>
                <a:off x="4273551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62"/>
              <p:cNvSpPr>
                <a:spLocks noChangeArrowheads="1"/>
              </p:cNvSpPr>
              <p:nvPr/>
            </p:nvSpPr>
            <p:spPr bwMode="auto">
              <a:xfrm>
                <a:off x="5343526" y="3048000"/>
                <a:ext cx="3367088" cy="2665413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3"/>
              <p:cNvSpPr>
                <a:spLocks noChangeShapeType="1"/>
              </p:cNvSpPr>
              <p:nvPr/>
            </p:nvSpPr>
            <p:spPr bwMode="auto">
              <a:xfrm>
                <a:off x="7026276" y="3048000"/>
                <a:ext cx="0" cy="266541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64"/>
              <p:cNvSpPr>
                <a:spLocks noChangeShapeType="1"/>
              </p:cNvSpPr>
              <p:nvPr/>
            </p:nvSpPr>
            <p:spPr bwMode="auto">
              <a:xfrm>
                <a:off x="5486401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65"/>
              <p:cNvSpPr>
                <a:spLocks noChangeShapeType="1"/>
              </p:cNvSpPr>
              <p:nvPr/>
            </p:nvSpPr>
            <p:spPr bwMode="auto">
              <a:xfrm flipH="1">
                <a:off x="5272088" y="5314950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66"/>
              <p:cNvSpPr>
                <a:spLocks noChangeShapeType="1"/>
              </p:cNvSpPr>
              <p:nvPr/>
            </p:nvSpPr>
            <p:spPr bwMode="auto">
              <a:xfrm flipH="1">
                <a:off x="5272088" y="5005388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67"/>
              <p:cNvSpPr>
                <a:spLocks noChangeShapeType="1"/>
              </p:cNvSpPr>
              <p:nvPr/>
            </p:nvSpPr>
            <p:spPr bwMode="auto">
              <a:xfrm flipH="1">
                <a:off x="5272088" y="4694238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68"/>
              <p:cNvSpPr>
                <a:spLocks noChangeShapeType="1"/>
              </p:cNvSpPr>
              <p:nvPr/>
            </p:nvSpPr>
            <p:spPr bwMode="auto">
              <a:xfrm flipH="1">
                <a:off x="5272088" y="4383088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69"/>
              <p:cNvSpPr>
                <a:spLocks noChangeShapeType="1"/>
              </p:cNvSpPr>
              <p:nvPr/>
            </p:nvSpPr>
            <p:spPr bwMode="auto">
              <a:xfrm flipH="1">
                <a:off x="5272088" y="4073525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70"/>
              <p:cNvSpPr>
                <a:spLocks noChangeShapeType="1"/>
              </p:cNvSpPr>
              <p:nvPr/>
            </p:nvSpPr>
            <p:spPr bwMode="auto">
              <a:xfrm flipH="1">
                <a:off x="5272088" y="3762375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1"/>
              <p:cNvSpPr>
                <a:spLocks noChangeShapeType="1"/>
              </p:cNvSpPr>
              <p:nvPr/>
            </p:nvSpPr>
            <p:spPr bwMode="auto">
              <a:xfrm flipH="1">
                <a:off x="5272088" y="3451225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72"/>
              <p:cNvSpPr>
                <a:spLocks noChangeShapeType="1"/>
              </p:cNvSpPr>
              <p:nvPr/>
            </p:nvSpPr>
            <p:spPr bwMode="auto">
              <a:xfrm flipH="1">
                <a:off x="5272088" y="3141663"/>
                <a:ext cx="714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73"/>
              <p:cNvSpPr>
                <a:spLocks noChangeShapeType="1"/>
              </p:cNvSpPr>
              <p:nvPr/>
            </p:nvSpPr>
            <p:spPr bwMode="auto">
              <a:xfrm>
                <a:off x="61007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74"/>
              <p:cNvSpPr>
                <a:spLocks noChangeShapeType="1"/>
              </p:cNvSpPr>
              <p:nvPr/>
            </p:nvSpPr>
            <p:spPr bwMode="auto">
              <a:xfrm>
                <a:off x="67865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75"/>
              <p:cNvSpPr>
                <a:spLocks noChangeShapeType="1"/>
              </p:cNvSpPr>
              <p:nvPr/>
            </p:nvSpPr>
            <p:spPr bwMode="auto">
              <a:xfrm>
                <a:off x="7180263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76"/>
              <p:cNvSpPr>
                <a:spLocks noChangeShapeType="1"/>
              </p:cNvSpPr>
              <p:nvPr/>
            </p:nvSpPr>
            <p:spPr bwMode="auto">
              <a:xfrm>
                <a:off x="7780338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77"/>
              <p:cNvSpPr>
                <a:spLocks noChangeShapeType="1"/>
              </p:cNvSpPr>
              <p:nvPr/>
            </p:nvSpPr>
            <p:spPr bwMode="auto">
              <a:xfrm>
                <a:off x="8480426" y="5713413"/>
                <a:ext cx="0" cy="698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78"/>
              <p:cNvSpPr>
                <a:spLocks noChangeShapeType="1"/>
              </p:cNvSpPr>
              <p:nvPr/>
            </p:nvSpPr>
            <p:spPr bwMode="auto">
              <a:xfrm>
                <a:off x="1790701" y="485457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79"/>
              <p:cNvSpPr>
                <a:spLocks noChangeShapeType="1"/>
              </p:cNvSpPr>
              <p:nvPr/>
            </p:nvSpPr>
            <p:spPr bwMode="auto">
              <a:xfrm>
                <a:off x="1790701" y="496252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80"/>
              <p:cNvSpPr>
                <a:spLocks noChangeShapeType="1"/>
              </p:cNvSpPr>
              <p:nvPr/>
            </p:nvSpPr>
            <p:spPr bwMode="auto">
              <a:xfrm>
                <a:off x="1885951" y="4854575"/>
                <a:ext cx="0" cy="10795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81"/>
              <p:cNvSpPr>
                <a:spLocks noChangeShapeType="1"/>
              </p:cNvSpPr>
              <p:nvPr/>
            </p:nvSpPr>
            <p:spPr bwMode="auto">
              <a:xfrm>
                <a:off x="2484438" y="4706938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82"/>
              <p:cNvSpPr>
                <a:spLocks noChangeShapeType="1"/>
              </p:cNvSpPr>
              <p:nvPr/>
            </p:nvSpPr>
            <p:spPr bwMode="auto">
              <a:xfrm>
                <a:off x="2484438" y="4905375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83"/>
              <p:cNvSpPr>
                <a:spLocks noChangeShapeType="1"/>
              </p:cNvSpPr>
              <p:nvPr/>
            </p:nvSpPr>
            <p:spPr bwMode="auto">
              <a:xfrm>
                <a:off x="2579688" y="4706938"/>
                <a:ext cx="0" cy="198438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84"/>
              <p:cNvSpPr>
                <a:spLocks noChangeArrowheads="1"/>
              </p:cNvSpPr>
              <p:nvPr/>
            </p:nvSpPr>
            <p:spPr bwMode="auto">
              <a:xfrm>
                <a:off x="2551113" y="4781550"/>
                <a:ext cx="57150" cy="53975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85"/>
              <p:cNvSpPr>
                <a:spLocks noChangeArrowheads="1"/>
              </p:cNvSpPr>
              <p:nvPr/>
            </p:nvSpPr>
            <p:spPr bwMode="auto">
              <a:xfrm>
                <a:off x="1860551" y="4879975"/>
                <a:ext cx="53975" cy="53975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86"/>
              <p:cNvSpPr>
                <a:spLocks noChangeArrowheads="1"/>
              </p:cNvSpPr>
              <p:nvPr/>
            </p:nvSpPr>
            <p:spPr bwMode="auto">
              <a:xfrm>
                <a:off x="1250951" y="4851400"/>
                <a:ext cx="57150" cy="57150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7"/>
              <p:cNvSpPr>
                <a:spLocks noChangeShapeType="1"/>
              </p:cNvSpPr>
              <p:nvPr/>
            </p:nvSpPr>
            <p:spPr bwMode="auto">
              <a:xfrm>
                <a:off x="5984876" y="4319588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88"/>
              <p:cNvSpPr>
                <a:spLocks noChangeShapeType="1"/>
              </p:cNvSpPr>
              <p:nvPr/>
            </p:nvSpPr>
            <p:spPr bwMode="auto">
              <a:xfrm>
                <a:off x="5984876" y="4495800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89"/>
              <p:cNvSpPr>
                <a:spLocks noChangeShapeType="1"/>
              </p:cNvSpPr>
              <p:nvPr/>
            </p:nvSpPr>
            <p:spPr bwMode="auto">
              <a:xfrm>
                <a:off x="6084888" y="4319588"/>
                <a:ext cx="0" cy="176213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90"/>
              <p:cNvSpPr>
                <a:spLocks noChangeShapeType="1"/>
              </p:cNvSpPr>
              <p:nvPr/>
            </p:nvSpPr>
            <p:spPr bwMode="auto">
              <a:xfrm>
                <a:off x="6596063" y="4197350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91"/>
              <p:cNvSpPr>
                <a:spLocks noChangeShapeType="1"/>
              </p:cNvSpPr>
              <p:nvPr/>
            </p:nvSpPr>
            <p:spPr bwMode="auto">
              <a:xfrm>
                <a:off x="6596063" y="4498975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92"/>
              <p:cNvSpPr>
                <a:spLocks noChangeShapeType="1"/>
              </p:cNvSpPr>
              <p:nvPr/>
            </p:nvSpPr>
            <p:spPr bwMode="auto">
              <a:xfrm>
                <a:off x="6691313" y="4197350"/>
                <a:ext cx="0" cy="301625"/>
              </a:xfrm>
              <a:prstGeom prst="line">
                <a:avLst/>
              </a:prstGeom>
              <a:noFill/>
              <a:ln w="12700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93"/>
              <p:cNvSpPr>
                <a:spLocks noChangeArrowheads="1"/>
              </p:cNvSpPr>
              <p:nvPr/>
            </p:nvSpPr>
            <p:spPr bwMode="auto">
              <a:xfrm>
                <a:off x="6662738" y="4319588"/>
                <a:ext cx="57150" cy="53975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94"/>
              <p:cNvSpPr>
                <a:spLocks noChangeArrowheads="1"/>
              </p:cNvSpPr>
              <p:nvPr/>
            </p:nvSpPr>
            <p:spPr bwMode="auto">
              <a:xfrm>
                <a:off x="6056313" y="4386263"/>
                <a:ext cx="57150" cy="58738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95"/>
              <p:cNvSpPr>
                <a:spLocks noChangeArrowheads="1"/>
              </p:cNvSpPr>
              <p:nvPr/>
            </p:nvSpPr>
            <p:spPr bwMode="auto">
              <a:xfrm>
                <a:off x="5464176" y="4344988"/>
                <a:ext cx="57150" cy="57150"/>
              </a:xfrm>
              <a:prstGeom prst="ellipse">
                <a:avLst/>
              </a:prstGeom>
              <a:solidFill>
                <a:srgbClr val="ED1F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96"/>
              <p:cNvSpPr>
                <a:spLocks noChangeShapeType="1"/>
              </p:cNvSpPr>
              <p:nvPr/>
            </p:nvSpPr>
            <p:spPr bwMode="auto">
              <a:xfrm>
                <a:off x="3484563" y="4694238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97"/>
              <p:cNvSpPr>
                <a:spLocks noChangeShapeType="1"/>
              </p:cNvSpPr>
              <p:nvPr/>
            </p:nvSpPr>
            <p:spPr bwMode="auto">
              <a:xfrm>
                <a:off x="3484563" y="4946650"/>
                <a:ext cx="193675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98"/>
              <p:cNvSpPr>
                <a:spLocks noChangeShapeType="1"/>
              </p:cNvSpPr>
              <p:nvPr/>
            </p:nvSpPr>
            <p:spPr bwMode="auto">
              <a:xfrm>
                <a:off x="3579813" y="4694238"/>
                <a:ext cx="0" cy="252413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99"/>
              <p:cNvSpPr>
                <a:spLocks noChangeShapeType="1"/>
              </p:cNvSpPr>
              <p:nvPr/>
            </p:nvSpPr>
            <p:spPr bwMode="auto">
              <a:xfrm>
                <a:off x="4176713" y="4729163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100"/>
              <p:cNvSpPr>
                <a:spLocks noChangeShapeType="1"/>
              </p:cNvSpPr>
              <p:nvPr/>
            </p:nvSpPr>
            <p:spPr bwMode="auto">
              <a:xfrm>
                <a:off x="4176713" y="4967288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101"/>
              <p:cNvSpPr>
                <a:spLocks noChangeShapeType="1"/>
              </p:cNvSpPr>
              <p:nvPr/>
            </p:nvSpPr>
            <p:spPr bwMode="auto">
              <a:xfrm>
                <a:off x="4273551" y="4729163"/>
                <a:ext cx="0" cy="238125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102"/>
              <p:cNvSpPr>
                <a:spLocks noChangeArrowheads="1"/>
              </p:cNvSpPr>
              <p:nvPr/>
            </p:nvSpPr>
            <p:spPr bwMode="auto">
              <a:xfrm>
                <a:off x="4243388" y="4826000"/>
                <a:ext cx="58738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103"/>
              <p:cNvSpPr>
                <a:spLocks noChangeArrowheads="1"/>
              </p:cNvSpPr>
              <p:nvPr/>
            </p:nvSpPr>
            <p:spPr bwMode="auto">
              <a:xfrm>
                <a:off x="3554413" y="4806950"/>
                <a:ext cx="53975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104"/>
              <p:cNvSpPr>
                <a:spLocks noChangeArrowheads="1"/>
              </p:cNvSpPr>
              <p:nvPr/>
            </p:nvSpPr>
            <p:spPr bwMode="auto">
              <a:xfrm>
                <a:off x="2943226" y="4854575"/>
                <a:ext cx="58738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105"/>
              <p:cNvSpPr>
                <a:spLocks noChangeShapeType="1"/>
              </p:cNvSpPr>
              <p:nvPr/>
            </p:nvSpPr>
            <p:spPr bwMode="auto">
              <a:xfrm>
                <a:off x="7675563" y="409892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06"/>
              <p:cNvSpPr>
                <a:spLocks noChangeShapeType="1"/>
              </p:cNvSpPr>
              <p:nvPr/>
            </p:nvSpPr>
            <p:spPr bwMode="auto">
              <a:xfrm>
                <a:off x="7675563" y="4405313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07"/>
              <p:cNvSpPr>
                <a:spLocks noChangeShapeType="1"/>
              </p:cNvSpPr>
              <p:nvPr/>
            </p:nvSpPr>
            <p:spPr bwMode="auto">
              <a:xfrm>
                <a:off x="7770813" y="4098925"/>
                <a:ext cx="0" cy="306388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08"/>
              <p:cNvSpPr>
                <a:spLocks noChangeShapeType="1"/>
              </p:cNvSpPr>
              <p:nvPr/>
            </p:nvSpPr>
            <p:spPr bwMode="auto">
              <a:xfrm>
                <a:off x="8269288" y="4044950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09"/>
              <p:cNvSpPr>
                <a:spLocks noChangeShapeType="1"/>
              </p:cNvSpPr>
              <p:nvPr/>
            </p:nvSpPr>
            <p:spPr bwMode="auto">
              <a:xfrm>
                <a:off x="8269288" y="4429125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10"/>
              <p:cNvSpPr>
                <a:spLocks noChangeShapeType="1"/>
              </p:cNvSpPr>
              <p:nvPr/>
            </p:nvSpPr>
            <p:spPr bwMode="auto">
              <a:xfrm>
                <a:off x="8366126" y="4044950"/>
                <a:ext cx="0" cy="384175"/>
              </a:xfrm>
              <a:prstGeom prst="line">
                <a:avLst/>
              </a:prstGeom>
              <a:noFill/>
              <a:ln w="12700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111"/>
              <p:cNvSpPr>
                <a:spLocks noChangeArrowheads="1"/>
              </p:cNvSpPr>
              <p:nvPr/>
            </p:nvSpPr>
            <p:spPr bwMode="auto">
              <a:xfrm>
                <a:off x="8339138" y="4227513"/>
                <a:ext cx="55563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Oval 112"/>
              <p:cNvSpPr>
                <a:spLocks noChangeArrowheads="1"/>
              </p:cNvSpPr>
              <p:nvPr/>
            </p:nvSpPr>
            <p:spPr bwMode="auto">
              <a:xfrm>
                <a:off x="7745413" y="4219575"/>
                <a:ext cx="53975" cy="58738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113"/>
              <p:cNvSpPr>
                <a:spLocks noChangeArrowheads="1"/>
              </p:cNvSpPr>
              <p:nvPr/>
            </p:nvSpPr>
            <p:spPr bwMode="auto">
              <a:xfrm>
                <a:off x="7135813" y="4351338"/>
                <a:ext cx="57150" cy="57150"/>
              </a:xfrm>
              <a:prstGeom prst="ellipse">
                <a:avLst/>
              </a:prstGeom>
              <a:solidFill>
                <a:srgbClr val="2D3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0" name="Groupe 129"/>
            <p:cNvGrpSpPr/>
            <p:nvPr/>
          </p:nvGrpSpPr>
          <p:grpSpPr>
            <a:xfrm>
              <a:off x="1279526" y="4249738"/>
              <a:ext cx="7086600" cy="655637"/>
              <a:chOff x="1279526" y="4249738"/>
              <a:chExt cx="7086600" cy="655637"/>
            </a:xfrm>
          </p:grpSpPr>
          <p:sp>
            <p:nvSpPr>
              <p:cNvPr id="126" name="Freeform 114"/>
              <p:cNvSpPr>
                <a:spLocks/>
              </p:cNvSpPr>
              <p:nvPr/>
            </p:nvSpPr>
            <p:spPr bwMode="auto">
              <a:xfrm>
                <a:off x="2973388" y="4835525"/>
                <a:ext cx="1300163" cy="47625"/>
              </a:xfrm>
              <a:custGeom>
                <a:avLst/>
                <a:gdLst>
                  <a:gd name="T0" fmla="*/ 819 w 819"/>
                  <a:gd name="T1" fmla="*/ 12 h 30"/>
                  <a:gd name="T2" fmla="*/ 382 w 819"/>
                  <a:gd name="T3" fmla="*/ 0 h 30"/>
                  <a:gd name="T4" fmla="*/ 0 w 81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9" h="30">
                    <a:moveTo>
                      <a:pt x="819" y="12"/>
                    </a:moveTo>
                    <a:lnTo>
                      <a:pt x="382" y="0"/>
                    </a:lnTo>
                    <a:lnTo>
                      <a:pt x="0" y="30"/>
                    </a:lnTo>
                  </a:path>
                </a:pathLst>
              </a:custGeom>
              <a:noFill/>
              <a:ln w="28575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15"/>
              <p:cNvSpPr>
                <a:spLocks/>
              </p:cNvSpPr>
              <p:nvPr/>
            </p:nvSpPr>
            <p:spPr bwMode="auto">
              <a:xfrm>
                <a:off x="7164388" y="4249738"/>
                <a:ext cx="1201738" cy="130175"/>
              </a:xfrm>
              <a:custGeom>
                <a:avLst/>
                <a:gdLst>
                  <a:gd name="T0" fmla="*/ 757 w 757"/>
                  <a:gd name="T1" fmla="*/ 4 h 82"/>
                  <a:gd name="T2" fmla="*/ 382 w 757"/>
                  <a:gd name="T3" fmla="*/ 0 h 82"/>
                  <a:gd name="T4" fmla="*/ 0 w 757"/>
                  <a:gd name="T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7" h="82">
                    <a:moveTo>
                      <a:pt x="757" y="4"/>
                    </a:moveTo>
                    <a:lnTo>
                      <a:pt x="382" y="0"/>
                    </a:lnTo>
                    <a:lnTo>
                      <a:pt x="0" y="82"/>
                    </a:lnTo>
                  </a:path>
                </a:pathLst>
              </a:custGeom>
              <a:noFill/>
              <a:ln w="28575" cap="flat">
                <a:solidFill>
                  <a:srgbClr val="2D34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16"/>
              <p:cNvSpPr>
                <a:spLocks/>
              </p:cNvSpPr>
              <p:nvPr/>
            </p:nvSpPr>
            <p:spPr bwMode="auto">
              <a:xfrm>
                <a:off x="1279526" y="4806950"/>
                <a:ext cx="1300163" cy="98425"/>
              </a:xfrm>
              <a:custGeom>
                <a:avLst/>
                <a:gdLst>
                  <a:gd name="T0" fmla="*/ 819 w 819"/>
                  <a:gd name="T1" fmla="*/ 0 h 62"/>
                  <a:gd name="T2" fmla="*/ 382 w 819"/>
                  <a:gd name="T3" fmla="*/ 62 h 62"/>
                  <a:gd name="T4" fmla="*/ 0 w 819"/>
                  <a:gd name="T5" fmla="*/ 4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9" h="62">
                    <a:moveTo>
                      <a:pt x="819" y="0"/>
                    </a:moveTo>
                    <a:lnTo>
                      <a:pt x="382" y="62"/>
                    </a:lnTo>
                    <a:lnTo>
                      <a:pt x="0" y="46"/>
                    </a:lnTo>
                  </a:path>
                </a:pathLst>
              </a:custGeom>
              <a:noFill/>
              <a:ln w="28575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17"/>
              <p:cNvSpPr>
                <a:spLocks/>
              </p:cNvSpPr>
              <p:nvPr/>
            </p:nvSpPr>
            <p:spPr bwMode="auto">
              <a:xfrm>
                <a:off x="5492751" y="4344988"/>
                <a:ext cx="1198563" cy="71438"/>
              </a:xfrm>
              <a:custGeom>
                <a:avLst/>
                <a:gdLst>
                  <a:gd name="T0" fmla="*/ 755 w 755"/>
                  <a:gd name="T1" fmla="*/ 0 h 45"/>
                  <a:gd name="T2" fmla="*/ 373 w 755"/>
                  <a:gd name="T3" fmla="*/ 45 h 45"/>
                  <a:gd name="T4" fmla="*/ 0 w 755"/>
                  <a:gd name="T5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5" h="45">
                    <a:moveTo>
                      <a:pt x="755" y="0"/>
                    </a:moveTo>
                    <a:lnTo>
                      <a:pt x="373" y="45"/>
                    </a:lnTo>
                    <a:lnTo>
                      <a:pt x="0" y="18"/>
                    </a:lnTo>
                  </a:path>
                </a:pathLst>
              </a:custGeom>
              <a:noFill/>
              <a:ln w="28575" cap="flat">
                <a:solidFill>
                  <a:srgbClr val="ED1F2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JAK inhibitor to decrease residual chronic inflammation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4274" y="1560133"/>
            <a:ext cx="8849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ACTG 5336: open-label RCT ; </a:t>
            </a:r>
            <a:r>
              <a:rPr lang="en-US" sz="2000" dirty="0" err="1"/>
              <a:t>Ruxolitinib</a:t>
            </a:r>
            <a:r>
              <a:rPr lang="en-US" sz="2000" dirty="0"/>
              <a:t> 10 mg bid x 5 weeks + ART vs ART alone</a:t>
            </a:r>
          </a:p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60 patients (40 RUX), median CD4 737/mm</a:t>
            </a:r>
            <a:r>
              <a:rPr lang="en-US" sz="2000" baseline="30000" dirty="0"/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02111" y="390334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0.97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20844" y="3764844"/>
            <a:ext cx="645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1.10</a:t>
            </a:r>
          </a:p>
        </p:txBody>
      </p:sp>
      <p:sp>
        <p:nvSpPr>
          <p:cNvPr id="11" name="Parenthèse fermante 10"/>
          <p:cNvSpPr/>
          <p:nvPr/>
        </p:nvSpPr>
        <p:spPr>
          <a:xfrm rot="16200000">
            <a:off x="6762889" y="2921844"/>
            <a:ext cx="45720" cy="164028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6248442" y="342801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 = 0.03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49477" y="451696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0.93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68210" y="4378462"/>
            <a:ext cx="645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FC 1.10</a:t>
            </a:r>
          </a:p>
        </p:txBody>
      </p:sp>
      <p:sp>
        <p:nvSpPr>
          <p:cNvPr id="15" name="Parenthèse fermante 14"/>
          <p:cNvSpPr/>
          <p:nvPr/>
        </p:nvSpPr>
        <p:spPr>
          <a:xfrm rot="16200000">
            <a:off x="2710255" y="3535462"/>
            <a:ext cx="45720" cy="164028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2054697" y="4055743"/>
            <a:ext cx="683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P = 0.18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05482" y="6494027"/>
            <a:ext cx="2700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Marconi VC. CROI 2019, Abs 37LB 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985401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1498716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2031890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2694932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3208247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38" name="ZoneTexte 137"/>
          <p:cNvSpPr txBox="1"/>
          <p:nvPr/>
        </p:nvSpPr>
        <p:spPr>
          <a:xfrm>
            <a:off x="3765805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39" name="ZoneTexte 138"/>
          <p:cNvSpPr txBox="1"/>
          <p:nvPr/>
        </p:nvSpPr>
        <p:spPr>
          <a:xfrm>
            <a:off x="2248520" y="5992509"/>
            <a:ext cx="945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Study Week</a:t>
            </a:r>
          </a:p>
        </p:txBody>
      </p:sp>
      <p:sp>
        <p:nvSpPr>
          <p:cNvPr id="140" name="ZoneTexte 139"/>
          <p:cNvSpPr txBox="1"/>
          <p:nvPr/>
        </p:nvSpPr>
        <p:spPr>
          <a:xfrm>
            <a:off x="106612" y="5455796"/>
            <a:ext cx="830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dirty="0"/>
              <a:t>Number of</a:t>
            </a:r>
            <a:br>
              <a:rPr lang="en-US" sz="1050" dirty="0"/>
            </a:br>
            <a:r>
              <a:rPr lang="en-US" sz="1050" dirty="0"/>
              <a:t>Participants</a:t>
            </a:r>
          </a:p>
        </p:txBody>
      </p:sp>
      <p:sp>
        <p:nvSpPr>
          <p:cNvPr id="141" name="ZoneTexte 140"/>
          <p:cNvSpPr txBox="1"/>
          <p:nvPr/>
        </p:nvSpPr>
        <p:spPr>
          <a:xfrm>
            <a:off x="773354" y="5198703"/>
            <a:ext cx="253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1009445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43" name="ZoneTexte 142"/>
          <p:cNvSpPr txBox="1"/>
          <p:nvPr/>
        </p:nvSpPr>
        <p:spPr>
          <a:xfrm>
            <a:off x="1665428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2301533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36</a:t>
            </a:r>
          </a:p>
        </p:txBody>
      </p:sp>
      <p:sp>
        <p:nvSpPr>
          <p:cNvPr id="145" name="ZoneTexte 144"/>
          <p:cNvSpPr txBox="1"/>
          <p:nvPr/>
        </p:nvSpPr>
        <p:spPr>
          <a:xfrm>
            <a:off x="2718976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3374959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47" name="ZoneTexte 146"/>
          <p:cNvSpPr txBox="1"/>
          <p:nvPr/>
        </p:nvSpPr>
        <p:spPr>
          <a:xfrm>
            <a:off x="4011064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17</a:t>
            </a:r>
          </a:p>
        </p:txBody>
      </p:sp>
      <p:sp>
        <p:nvSpPr>
          <p:cNvPr id="148" name="ZoneTexte 147"/>
          <p:cNvSpPr txBox="1"/>
          <p:nvPr/>
        </p:nvSpPr>
        <p:spPr>
          <a:xfrm>
            <a:off x="5169775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5683090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50" name="ZoneTexte 149"/>
          <p:cNvSpPr txBox="1"/>
          <p:nvPr/>
        </p:nvSpPr>
        <p:spPr>
          <a:xfrm>
            <a:off x="6216264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51" name="ZoneTexte 150"/>
          <p:cNvSpPr txBox="1"/>
          <p:nvPr/>
        </p:nvSpPr>
        <p:spPr>
          <a:xfrm>
            <a:off x="6879306" y="5734092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Bsl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7392621" y="5734092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4/5</a:t>
            </a:r>
          </a:p>
        </p:txBody>
      </p:sp>
      <p:sp>
        <p:nvSpPr>
          <p:cNvPr id="153" name="ZoneTexte 152"/>
          <p:cNvSpPr txBox="1"/>
          <p:nvPr/>
        </p:nvSpPr>
        <p:spPr>
          <a:xfrm>
            <a:off x="7950179" y="5734092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Wk 10/12</a:t>
            </a:r>
          </a:p>
        </p:txBody>
      </p:sp>
      <p:sp>
        <p:nvSpPr>
          <p:cNvPr id="154" name="ZoneTexte 153"/>
          <p:cNvSpPr txBox="1"/>
          <p:nvPr/>
        </p:nvSpPr>
        <p:spPr>
          <a:xfrm>
            <a:off x="6432894" y="5992509"/>
            <a:ext cx="945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/>
              <a:t>Study Week</a:t>
            </a:r>
          </a:p>
        </p:txBody>
      </p:sp>
      <p:sp>
        <p:nvSpPr>
          <p:cNvPr id="155" name="ZoneTexte 154"/>
          <p:cNvSpPr txBox="1"/>
          <p:nvPr/>
        </p:nvSpPr>
        <p:spPr>
          <a:xfrm>
            <a:off x="4387692" y="5455796"/>
            <a:ext cx="8306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number of</a:t>
            </a:r>
            <a:br>
              <a:rPr lang="en-US" sz="1050"/>
            </a:br>
            <a:r>
              <a:rPr lang="en-US" sz="1050"/>
              <a:t>Participants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4786206" y="5198703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0,25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5193819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5849802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37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6485907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35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6903350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7559333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18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8195438" y="548561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/>
              <a:t>17</a:t>
            </a:r>
          </a:p>
        </p:txBody>
      </p:sp>
      <p:sp>
        <p:nvSpPr>
          <p:cNvPr id="165" name="ZoneTexte 164"/>
          <p:cNvSpPr txBox="1"/>
          <p:nvPr/>
        </p:nvSpPr>
        <p:spPr>
          <a:xfrm>
            <a:off x="4786206" y="4880651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0,50</a:t>
            </a:r>
          </a:p>
        </p:txBody>
      </p:sp>
      <p:sp>
        <p:nvSpPr>
          <p:cNvPr id="166" name="ZoneTexte 165"/>
          <p:cNvSpPr txBox="1"/>
          <p:nvPr/>
        </p:nvSpPr>
        <p:spPr>
          <a:xfrm>
            <a:off x="4786206" y="4562599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0,75</a:t>
            </a:r>
          </a:p>
        </p:txBody>
      </p:sp>
      <p:sp>
        <p:nvSpPr>
          <p:cNvPr id="167" name="ZoneTexte 166"/>
          <p:cNvSpPr txBox="1"/>
          <p:nvPr/>
        </p:nvSpPr>
        <p:spPr>
          <a:xfrm>
            <a:off x="4786206" y="4244547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1,00</a:t>
            </a:r>
          </a:p>
        </p:txBody>
      </p:sp>
      <p:sp>
        <p:nvSpPr>
          <p:cNvPr id="168" name="ZoneTexte 167"/>
          <p:cNvSpPr txBox="1"/>
          <p:nvPr/>
        </p:nvSpPr>
        <p:spPr>
          <a:xfrm>
            <a:off x="4786206" y="3956312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1,25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4786206" y="3638260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1,50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4786206" y="3350025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1,75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4786206" y="3031972"/>
            <a:ext cx="4251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2,00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670761" y="4989981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0,5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670761" y="4771320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1,0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670761" y="4562598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1,5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670761" y="4343937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2,0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670761" y="4115337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2,5</a:t>
            </a:r>
          </a:p>
        </p:txBody>
      </p:sp>
      <p:sp>
        <p:nvSpPr>
          <p:cNvPr id="177" name="ZoneTexte 176"/>
          <p:cNvSpPr txBox="1"/>
          <p:nvPr/>
        </p:nvSpPr>
        <p:spPr>
          <a:xfrm>
            <a:off x="670761" y="3896676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3,0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670761" y="3687955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3,5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670761" y="3469294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4,0</a:t>
            </a:r>
          </a:p>
        </p:txBody>
      </p:sp>
      <p:sp>
        <p:nvSpPr>
          <p:cNvPr id="180" name="ZoneTexte 179"/>
          <p:cNvSpPr txBox="1"/>
          <p:nvPr/>
        </p:nvSpPr>
        <p:spPr>
          <a:xfrm>
            <a:off x="670761" y="3250633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4,5</a:t>
            </a:r>
          </a:p>
        </p:txBody>
      </p:sp>
      <p:sp>
        <p:nvSpPr>
          <p:cNvPr id="181" name="ZoneTexte 180"/>
          <p:cNvSpPr txBox="1"/>
          <p:nvPr/>
        </p:nvSpPr>
        <p:spPr>
          <a:xfrm>
            <a:off x="670761" y="3031972"/>
            <a:ext cx="3561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5,0</a:t>
            </a:r>
          </a:p>
        </p:txBody>
      </p:sp>
      <p:sp>
        <p:nvSpPr>
          <p:cNvPr id="182" name="ZoneTexte 181"/>
          <p:cNvSpPr txBox="1"/>
          <p:nvPr/>
        </p:nvSpPr>
        <p:spPr>
          <a:xfrm rot="16200000">
            <a:off x="-63005" y="4196334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Mean (95%CI)</a:t>
            </a:r>
          </a:p>
        </p:txBody>
      </p:sp>
      <p:sp>
        <p:nvSpPr>
          <p:cNvPr id="183" name="ZoneTexte 182"/>
          <p:cNvSpPr txBox="1"/>
          <p:nvPr/>
        </p:nvSpPr>
        <p:spPr>
          <a:xfrm rot="16200000">
            <a:off x="4042716" y="4196335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/>
              <a:t>Mean (95%CI)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5559869" y="2756863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Ruxilitinib</a:t>
            </a:r>
          </a:p>
        </p:txBody>
      </p:sp>
      <p:sp>
        <p:nvSpPr>
          <p:cNvPr id="185" name="ZoneTexte 184"/>
          <p:cNvSpPr txBox="1"/>
          <p:nvPr/>
        </p:nvSpPr>
        <p:spPr>
          <a:xfrm>
            <a:off x="6866253" y="2756863"/>
            <a:ext cx="1802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No Sudy treatment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389735" y="2401005"/>
            <a:ext cx="304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Fold Change in sCD14 (ng/mL)</a:t>
            </a:r>
          </a:p>
        </p:txBody>
      </p:sp>
      <p:sp>
        <p:nvSpPr>
          <p:cNvPr id="188" name="ZoneTexte 187"/>
          <p:cNvSpPr txBox="1"/>
          <p:nvPr/>
        </p:nvSpPr>
        <p:spPr>
          <a:xfrm>
            <a:off x="1312989" y="2756863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Ruxilitinib</a:t>
            </a:r>
          </a:p>
        </p:txBody>
      </p:sp>
      <p:sp>
        <p:nvSpPr>
          <p:cNvPr id="189" name="ZoneTexte 188"/>
          <p:cNvSpPr txBox="1"/>
          <p:nvPr/>
        </p:nvSpPr>
        <p:spPr>
          <a:xfrm>
            <a:off x="2619373" y="2756863"/>
            <a:ext cx="1802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/>
              <a:t>No Sudy treatment</a:t>
            </a:r>
          </a:p>
        </p:txBody>
      </p:sp>
      <p:sp>
        <p:nvSpPr>
          <p:cNvPr id="190" name="ZoneTexte 189"/>
          <p:cNvSpPr txBox="1"/>
          <p:nvPr/>
        </p:nvSpPr>
        <p:spPr>
          <a:xfrm>
            <a:off x="1266286" y="2401005"/>
            <a:ext cx="280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Fold Change in IL-6 (pg/mL)</a:t>
            </a:r>
          </a:p>
        </p:txBody>
      </p:sp>
    </p:spTree>
    <p:extLst>
      <p:ext uri="{BB962C8B-B14F-4D97-AF65-F5344CB8AC3E}">
        <p14:creationId xmlns:p14="http://schemas.microsoft.com/office/powerpoint/2010/main" val="326932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Change in weight before and after switch to </a:t>
            </a:r>
            <a:r>
              <a:rPr lang="en-US" sz="3200" dirty="0" smtClean="0"/>
              <a:t>INSTI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ACTG Cohort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123625" y="1474848"/>
            <a:ext cx="4430215" cy="49641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Prospective observational cohort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ACTG A5001 and A5322, with long term follow-up post end of trial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Restriction of analysis to patients who switched for </a:t>
            </a:r>
            <a:r>
              <a:rPr lang="en-US" sz="1800" dirty="0" smtClean="0"/>
              <a:t>INSTI </a:t>
            </a:r>
            <a:r>
              <a:rPr lang="en-US" sz="1800" dirty="0"/>
              <a:t>while having </a:t>
            </a:r>
            <a:br>
              <a:rPr lang="en-US" sz="1800" dirty="0"/>
            </a:br>
            <a:r>
              <a:rPr lang="en-US" sz="1800" dirty="0"/>
              <a:t>HIV RNA &lt; 200 c/ml at switch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Evaluation of weight change overtime for each individuals and predicted change in weight according to 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Multivariate linear mixed effects model to evaluate weight change before and after switch to </a:t>
            </a:r>
            <a:r>
              <a:rPr lang="en-US" sz="1800" dirty="0" smtClean="0"/>
              <a:t>INSTI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Adjustment on age at switch, sex, ethnicity, initial BMI, nadir CD4, % time with HIV RNA &lt; 200 c/mL, smoking, diabetes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11869"/>
              </p:ext>
            </p:extLst>
          </p:nvPr>
        </p:nvGraphicFramePr>
        <p:xfrm>
          <a:off x="4553840" y="1687625"/>
          <a:ext cx="4517136" cy="24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9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1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Median age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51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Male,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82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Ethnicity</a:t>
                      </a:r>
                      <a:r>
                        <a:rPr lang="en-US" sz="1400" b="1" baseline="0" noProof="0" dirty="0"/>
                        <a:t> : black/</a:t>
                      </a:r>
                      <a:r>
                        <a:rPr lang="en-US" sz="1400" b="1" baseline="0" noProof="0" dirty="0" err="1"/>
                        <a:t>hispanic</a:t>
                      </a:r>
                      <a:r>
                        <a:rPr lang="en-US" sz="1400" b="1" baseline="0" noProof="0" dirty="0"/>
                        <a:t>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26/19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CD4 currents</a:t>
                      </a:r>
                      <a:r>
                        <a:rPr lang="en-US" sz="1400" b="1" baseline="0" noProof="0" dirty="0"/>
                        <a:t>/</a:t>
                      </a:r>
                      <a:r>
                        <a:rPr lang="en-US" sz="1400" b="1" noProof="0" dirty="0"/>
                        <a:t>nadir, median/mm</a:t>
                      </a:r>
                      <a:r>
                        <a:rPr lang="en-US" sz="1400" b="1" baseline="30000" noProof="0" dirty="0"/>
                        <a:t>3</a:t>
                      </a:r>
                      <a:endParaRPr lang="en-US" sz="1400" b="1" baseline="30000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610/185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BMI (kg/m</a:t>
                      </a:r>
                      <a:r>
                        <a:rPr lang="en-US" sz="1400" b="1" baseline="30000" noProof="0" dirty="0"/>
                        <a:t>2</a:t>
                      </a:r>
                      <a:r>
                        <a:rPr lang="en-US" sz="1400" b="1" noProof="0" dirty="0"/>
                        <a:t>), median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26,9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ARV before</a:t>
                      </a:r>
                      <a:r>
                        <a:rPr lang="en-US" sz="1400" b="1" baseline="0" noProof="0" dirty="0"/>
                        <a:t> switch to </a:t>
                      </a:r>
                      <a:r>
                        <a:rPr lang="en-US" sz="1400" b="1" baseline="0" noProof="0" dirty="0" smtClean="0"/>
                        <a:t>INSTI </a:t>
                      </a:r>
                      <a:r>
                        <a:rPr lang="en-US" sz="1400" b="1" baseline="0" noProof="0" dirty="0"/>
                        <a:t>: PI / NNRTI,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63 / 35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NRTI at switch to </a:t>
                      </a:r>
                      <a:r>
                        <a:rPr lang="en-US" sz="1400" b="1" noProof="0" dirty="0" smtClean="0"/>
                        <a:t>INSTI</a:t>
                      </a:r>
                      <a:r>
                        <a:rPr lang="en-US" sz="1400" b="1" baseline="0" noProof="0" dirty="0" smtClean="0"/>
                        <a:t> </a:t>
                      </a:r>
                      <a:r>
                        <a:rPr lang="en-US" sz="1400" b="1" baseline="0" noProof="0" dirty="0"/>
                        <a:t>: ABC/TDF/TAF,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25/49/14</a:t>
                      </a:r>
                      <a:endParaRPr lang="en-US" sz="14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724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Smoking/Diabetes, %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 57/12</a:t>
                      </a:r>
                      <a:endParaRPr lang="en-US" sz="14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07186" y="1307780"/>
            <a:ext cx="4997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Participants characteristics (N = 691)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7047" y="4111927"/>
            <a:ext cx="475072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Tx/>
              <a:buChar char="•"/>
            </a:pPr>
            <a:r>
              <a:rPr lang="en-US" kern="0" dirty="0">
                <a:cs typeface="+mn-cs"/>
              </a:rPr>
              <a:t>Adjusted difference in annual weight gain, following switch to </a:t>
            </a:r>
            <a:r>
              <a:rPr lang="en-US" kern="0" dirty="0" smtClean="0">
                <a:cs typeface="+mn-cs"/>
              </a:rPr>
              <a:t>INSTI </a:t>
            </a:r>
            <a:r>
              <a:rPr lang="en-US" kern="0" dirty="0">
                <a:cs typeface="+mn-cs"/>
              </a:rPr>
              <a:t>was significant </a:t>
            </a:r>
            <a:r>
              <a:rPr lang="en-US" kern="0" dirty="0" smtClean="0">
                <a:cs typeface="+mn-cs"/>
              </a:rPr>
              <a:t>:</a:t>
            </a:r>
          </a:p>
          <a:p>
            <a:pPr marL="800100" lvl="1" indent="-342900" eaLnBrk="0" hangingPunct="0">
              <a:buClr>
                <a:srgbClr val="3C549F"/>
              </a:buClr>
              <a:buFontTx/>
              <a:buChar char="•"/>
            </a:pPr>
            <a:r>
              <a:rPr lang="en-US" kern="0" dirty="0" smtClean="0">
                <a:cs typeface="+mn-cs"/>
              </a:rPr>
              <a:t>for </a:t>
            </a:r>
            <a:r>
              <a:rPr lang="en-US" kern="0" dirty="0">
                <a:cs typeface="+mn-cs"/>
              </a:rPr>
              <a:t>women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Blacks: + 0,9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0.04)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Whites: +1,4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0.02)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≥ 60 years: + 2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0.008)</a:t>
            </a: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 err="1"/>
              <a:t>Obeses</a:t>
            </a:r>
            <a:r>
              <a:rPr lang="en-US" sz="1600" kern="0" dirty="0"/>
              <a:t> (BMI &gt; 30) : + 1,7 kg/</a:t>
            </a:r>
            <a:r>
              <a:rPr lang="en-US" sz="1600" kern="0" dirty="0" err="1"/>
              <a:t>yr</a:t>
            </a:r>
            <a:r>
              <a:rPr lang="en-US" sz="1600" kern="0" dirty="0"/>
              <a:t> (p = 0.002)</a:t>
            </a:r>
            <a:endParaRPr lang="en-US" sz="1600" kern="0" dirty="0">
              <a:cs typeface="+mn-cs"/>
            </a:endParaRPr>
          </a:p>
          <a:p>
            <a:pPr marL="800100" lvl="1" indent="-342900" eaLnBrk="0" hangingPunct="0">
              <a:spcBef>
                <a:spcPts val="0"/>
              </a:spcBef>
              <a:spcAft>
                <a:spcPts val="0"/>
              </a:spcAft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1600" kern="0" dirty="0">
                <a:cs typeface="+mn-cs"/>
              </a:rPr>
              <a:t>≤ 40 years : - 2,5 kg/</a:t>
            </a:r>
            <a:r>
              <a:rPr lang="en-US" sz="1600" kern="0" dirty="0" err="1">
                <a:cs typeface="+mn-cs"/>
              </a:rPr>
              <a:t>yr</a:t>
            </a:r>
            <a:r>
              <a:rPr lang="en-US" sz="1600" kern="0" dirty="0">
                <a:cs typeface="+mn-cs"/>
              </a:rPr>
              <a:t> (p = 0.02)</a:t>
            </a:r>
          </a:p>
          <a:p>
            <a:pPr marL="742950" lvl="1" indent="-285750" eaLnBrk="0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Char char="•"/>
            </a:pPr>
            <a:r>
              <a:rPr lang="en-US" kern="0" dirty="0" smtClean="0"/>
              <a:t>for </a:t>
            </a:r>
            <a:r>
              <a:rPr lang="en-US" kern="0" dirty="0"/>
              <a:t>men ≥ 60 </a:t>
            </a:r>
            <a:r>
              <a:rPr lang="en-US" kern="0" dirty="0" err="1"/>
              <a:t>yr</a:t>
            </a:r>
            <a:r>
              <a:rPr lang="en-US" kern="0" dirty="0"/>
              <a:t> : + 0,8 kg/</a:t>
            </a:r>
            <a:r>
              <a:rPr lang="en-US" kern="0" dirty="0" err="1"/>
              <a:t>yr</a:t>
            </a:r>
            <a:r>
              <a:rPr lang="en-US" kern="0" dirty="0"/>
              <a:t> (p = 0.004)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02232" y="6488845"/>
            <a:ext cx="2241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Lake JE. CROI 2019, Abs 669</a:t>
            </a:r>
          </a:p>
        </p:txBody>
      </p:sp>
    </p:spTree>
    <p:extLst>
      <p:ext uri="{BB962C8B-B14F-4D97-AF65-F5344CB8AC3E}">
        <p14:creationId xmlns:p14="http://schemas.microsoft.com/office/powerpoint/2010/main" val="975919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15414" y="6485274"/>
            <a:ext cx="2328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Lake JE . CROI 2019, Abs. 669</a:t>
            </a:r>
          </a:p>
        </p:txBody>
      </p:sp>
      <p:sp>
        <p:nvSpPr>
          <p:cNvPr id="308" name="Freeform 103">
            <a:extLst>
              <a:ext uri="{FF2B5EF4-FFF2-40B4-BE49-F238E27FC236}">
                <a16:creationId xmlns="" xmlns:a16="http://schemas.microsoft.com/office/drawing/2014/main" id="{ADEAB1E0-6BCE-4689-84F3-FC6074FD5AFE}"/>
              </a:ext>
            </a:extLst>
          </p:cNvPr>
          <p:cNvSpPr>
            <a:spLocks/>
          </p:cNvSpPr>
          <p:nvPr/>
        </p:nvSpPr>
        <p:spPr bwMode="auto">
          <a:xfrm>
            <a:off x="8713615" y="5231785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9" name="Freeform 104">
            <a:extLst>
              <a:ext uri="{FF2B5EF4-FFF2-40B4-BE49-F238E27FC236}">
                <a16:creationId xmlns="" xmlns:a16="http://schemas.microsoft.com/office/drawing/2014/main" id="{286C76CD-696D-406D-B498-9420B842A88E}"/>
              </a:ext>
            </a:extLst>
          </p:cNvPr>
          <p:cNvSpPr>
            <a:spLocks/>
          </p:cNvSpPr>
          <p:nvPr/>
        </p:nvSpPr>
        <p:spPr bwMode="auto">
          <a:xfrm>
            <a:off x="8669297" y="5528020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0" name="Line 105">
            <a:extLst>
              <a:ext uri="{FF2B5EF4-FFF2-40B4-BE49-F238E27FC236}">
                <a16:creationId xmlns="" xmlns:a16="http://schemas.microsoft.com/office/drawing/2014/main" id="{3516BF9C-2732-4A68-B83E-F3C9E428B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3092" y="582425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1" name="Line 106">
            <a:extLst>
              <a:ext uri="{FF2B5EF4-FFF2-40B4-BE49-F238E27FC236}">
                <a16:creationId xmlns="" xmlns:a16="http://schemas.microsoft.com/office/drawing/2014/main" id="{66CA1D91-4336-49FD-97AE-24FF33E47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83092" y="589280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2" name="Freeform 107">
            <a:extLst>
              <a:ext uri="{FF2B5EF4-FFF2-40B4-BE49-F238E27FC236}">
                <a16:creationId xmlns="" xmlns:a16="http://schemas.microsoft.com/office/drawing/2014/main" id="{EF2E8D34-4746-41E8-9917-D965D6ED8E70}"/>
              </a:ext>
            </a:extLst>
          </p:cNvPr>
          <p:cNvSpPr>
            <a:spLocks/>
          </p:cNvSpPr>
          <p:nvPr/>
        </p:nvSpPr>
        <p:spPr bwMode="auto">
          <a:xfrm>
            <a:off x="8087728" y="4935549"/>
            <a:ext cx="0" cy="137100"/>
          </a:xfrm>
          <a:custGeom>
            <a:avLst/>
            <a:gdLst>
              <a:gd name="T0" fmla="*/ 0 h 112"/>
              <a:gd name="T1" fmla="*/ 56 h 112"/>
              <a:gd name="T2" fmla="*/ 112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0"/>
                </a:moveTo>
                <a:lnTo>
                  <a:pt x="0" y="56"/>
                </a:lnTo>
                <a:lnTo>
                  <a:pt x="0" y="112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3" name="Freeform 108">
            <a:extLst>
              <a:ext uri="{FF2B5EF4-FFF2-40B4-BE49-F238E27FC236}">
                <a16:creationId xmlns="" xmlns:a16="http://schemas.microsoft.com/office/drawing/2014/main" id="{B064E505-9EC4-4C54-A978-665587D39B53}"/>
              </a:ext>
            </a:extLst>
          </p:cNvPr>
          <p:cNvSpPr>
            <a:spLocks/>
          </p:cNvSpPr>
          <p:nvPr/>
        </p:nvSpPr>
        <p:spPr bwMode="auto">
          <a:xfrm>
            <a:off x="7929448" y="5231785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4" name="Freeform 109">
            <a:extLst>
              <a:ext uri="{FF2B5EF4-FFF2-40B4-BE49-F238E27FC236}">
                <a16:creationId xmlns="" xmlns:a16="http://schemas.microsoft.com/office/drawing/2014/main" id="{DD5058B6-E3D7-4D79-BAFB-6F00E9225EFE}"/>
              </a:ext>
            </a:extLst>
          </p:cNvPr>
          <p:cNvSpPr>
            <a:spLocks/>
          </p:cNvSpPr>
          <p:nvPr/>
        </p:nvSpPr>
        <p:spPr bwMode="auto">
          <a:xfrm>
            <a:off x="7931257" y="5528020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" name="Freeform 110">
            <a:extLst>
              <a:ext uri="{FF2B5EF4-FFF2-40B4-BE49-F238E27FC236}">
                <a16:creationId xmlns="" xmlns:a16="http://schemas.microsoft.com/office/drawing/2014/main" id="{747110EE-1D70-4CAE-B478-BADDA517CC0F}"/>
              </a:ext>
            </a:extLst>
          </p:cNvPr>
          <p:cNvSpPr>
            <a:spLocks/>
          </p:cNvSpPr>
          <p:nvPr/>
        </p:nvSpPr>
        <p:spPr bwMode="auto">
          <a:xfrm>
            <a:off x="7381345" y="4935549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" name="Freeform 111">
            <a:extLst>
              <a:ext uri="{FF2B5EF4-FFF2-40B4-BE49-F238E27FC236}">
                <a16:creationId xmlns="" xmlns:a16="http://schemas.microsoft.com/office/drawing/2014/main" id="{BE6C686A-A4B8-4899-B6F4-3E311CD6620C}"/>
              </a:ext>
            </a:extLst>
          </p:cNvPr>
          <p:cNvSpPr>
            <a:spLocks/>
          </p:cNvSpPr>
          <p:nvPr/>
        </p:nvSpPr>
        <p:spPr bwMode="auto">
          <a:xfrm>
            <a:off x="7848951" y="5824255"/>
            <a:ext cx="0" cy="137100"/>
          </a:xfrm>
          <a:custGeom>
            <a:avLst/>
            <a:gdLst>
              <a:gd name="T0" fmla="*/ 112 h 112"/>
              <a:gd name="T1" fmla="*/ 56 h 112"/>
              <a:gd name="T2" fmla="*/ 0 h 1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2">
                <a:moveTo>
                  <a:pt x="0" y="112"/>
                </a:moveTo>
                <a:lnTo>
                  <a:pt x="0" y="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" name="Line 112">
            <a:extLst>
              <a:ext uri="{FF2B5EF4-FFF2-40B4-BE49-F238E27FC236}">
                <a16:creationId xmlns="" xmlns:a16="http://schemas.microsoft.com/office/drawing/2014/main" id="{FA4E9EEB-D065-48FE-B7BC-B44CE7842D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1345" y="5004099"/>
            <a:ext cx="706384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8" name="Line 113">
            <a:extLst>
              <a:ext uri="{FF2B5EF4-FFF2-40B4-BE49-F238E27FC236}">
                <a16:creationId xmlns="" xmlns:a16="http://schemas.microsoft.com/office/drawing/2014/main" id="{047A3B88-3A5A-4349-A9F4-070C1989A1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9448" y="5300335"/>
            <a:ext cx="784167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9" name="Line 114">
            <a:extLst>
              <a:ext uri="{FF2B5EF4-FFF2-40B4-BE49-F238E27FC236}">
                <a16:creationId xmlns="" xmlns:a16="http://schemas.microsoft.com/office/drawing/2014/main" id="{B7C7AF83-A9CB-46D7-AB62-91DD02193F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1257" y="5596570"/>
            <a:ext cx="738040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0" name="Line 115">
            <a:extLst>
              <a:ext uri="{FF2B5EF4-FFF2-40B4-BE49-F238E27FC236}">
                <a16:creationId xmlns="" xmlns:a16="http://schemas.microsoft.com/office/drawing/2014/main" id="{E95C2485-63E3-45E5-B24E-0280BDA1A9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8951" y="5892805"/>
            <a:ext cx="434141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1" name="Line 116">
            <a:extLst>
              <a:ext uri="{FF2B5EF4-FFF2-40B4-BE49-F238E27FC236}">
                <a16:creationId xmlns="" xmlns:a16="http://schemas.microsoft.com/office/drawing/2014/main" id="{501F036D-A157-4B4C-8B72-B15DFC4F37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5653" y="559657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2" name="Line 117">
            <a:extLst>
              <a:ext uri="{FF2B5EF4-FFF2-40B4-BE49-F238E27FC236}">
                <a16:creationId xmlns="" xmlns:a16="http://schemas.microsoft.com/office/drawing/2014/main" id="{70EC62EF-550A-40F4-A840-675E63F8C2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5653" y="552802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3" name="Line 118">
            <a:extLst>
              <a:ext uri="{FF2B5EF4-FFF2-40B4-BE49-F238E27FC236}">
                <a16:creationId xmlns="" xmlns:a16="http://schemas.microsoft.com/office/drawing/2014/main" id="{8E559192-5966-4158-97C4-56811BF51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6849" y="500409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4" name="Line 119">
            <a:extLst>
              <a:ext uri="{FF2B5EF4-FFF2-40B4-BE49-F238E27FC236}">
                <a16:creationId xmlns="" xmlns:a16="http://schemas.microsoft.com/office/drawing/2014/main" id="{F2E131BB-CA26-4D7B-824C-5124C6E808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26849" y="493554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5" name="Line 120">
            <a:extLst>
              <a:ext uri="{FF2B5EF4-FFF2-40B4-BE49-F238E27FC236}">
                <a16:creationId xmlns="" xmlns:a16="http://schemas.microsoft.com/office/drawing/2014/main" id="{D5054D61-56AA-4365-B91D-7CD516A66B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053" y="559657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6" name="Line 121">
            <a:extLst>
              <a:ext uri="{FF2B5EF4-FFF2-40B4-BE49-F238E27FC236}">
                <a16:creationId xmlns="" xmlns:a16="http://schemas.microsoft.com/office/drawing/2014/main" id="{CBB64640-8331-49FA-B8C4-CC97F0CD6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7053" y="5528020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7" name="Line 122">
            <a:extLst>
              <a:ext uri="{FF2B5EF4-FFF2-40B4-BE49-F238E27FC236}">
                <a16:creationId xmlns="" xmlns:a16="http://schemas.microsoft.com/office/drawing/2014/main" id="{7CFB2F17-AE3F-488C-9F80-CD3E2C5EE7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1805" y="530033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8" name="Line 123">
            <a:extLst>
              <a:ext uri="{FF2B5EF4-FFF2-40B4-BE49-F238E27FC236}">
                <a16:creationId xmlns="" xmlns:a16="http://schemas.microsoft.com/office/drawing/2014/main" id="{6E688DF9-7BFC-44B2-954A-5215B1D378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01805" y="523178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9" name="Line 124">
            <a:extLst>
              <a:ext uri="{FF2B5EF4-FFF2-40B4-BE49-F238E27FC236}">
                <a16:creationId xmlns="" xmlns:a16="http://schemas.microsoft.com/office/drawing/2014/main" id="{F4F41DE7-27AB-42F0-AA01-FE679F8886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014" y="500409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0" name="Line 125">
            <a:extLst>
              <a:ext uri="{FF2B5EF4-FFF2-40B4-BE49-F238E27FC236}">
                <a16:creationId xmlns="" xmlns:a16="http://schemas.microsoft.com/office/drawing/2014/main" id="{91E1052F-E02B-42BF-8013-25661B3F91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014" y="4935549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1" name="Line 126">
            <a:extLst>
              <a:ext uri="{FF2B5EF4-FFF2-40B4-BE49-F238E27FC236}">
                <a16:creationId xmlns="" xmlns:a16="http://schemas.microsoft.com/office/drawing/2014/main" id="{692358FF-CE75-47E3-9711-054D298C5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3001" y="530033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2" name="Line 127">
            <a:extLst>
              <a:ext uri="{FF2B5EF4-FFF2-40B4-BE49-F238E27FC236}">
                <a16:creationId xmlns="" xmlns:a16="http://schemas.microsoft.com/office/drawing/2014/main" id="{F6983F1D-81C7-401A-A1D7-D449087224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13001" y="523178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3" name="Line 128">
            <a:extLst>
              <a:ext uri="{FF2B5EF4-FFF2-40B4-BE49-F238E27FC236}">
                <a16:creationId xmlns="" xmlns:a16="http://schemas.microsoft.com/office/drawing/2014/main" id="{CEAD7EBE-91B0-4DEA-8FBD-24C0068E4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677" y="589280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4" name="Line 129">
            <a:extLst>
              <a:ext uri="{FF2B5EF4-FFF2-40B4-BE49-F238E27FC236}">
                <a16:creationId xmlns="" xmlns:a16="http://schemas.microsoft.com/office/drawing/2014/main" id="{0DE18AF1-BC48-4B59-BFE9-A6C432462C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677" y="582425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5" name="Line 130">
            <a:extLst>
              <a:ext uri="{FF2B5EF4-FFF2-40B4-BE49-F238E27FC236}">
                <a16:creationId xmlns="" xmlns:a16="http://schemas.microsoft.com/office/drawing/2014/main" id="{93318BC2-D315-4DC2-B2B8-A21A6255F7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6442" y="589280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6" name="Line 131">
            <a:extLst>
              <a:ext uri="{FF2B5EF4-FFF2-40B4-BE49-F238E27FC236}">
                <a16:creationId xmlns="" xmlns:a16="http://schemas.microsoft.com/office/drawing/2014/main" id="{0B8AA7BF-E492-435E-AEAC-DD471ABE3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6442" y="5824255"/>
            <a:ext cx="0" cy="6855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" name="Line 132">
            <a:extLst>
              <a:ext uri="{FF2B5EF4-FFF2-40B4-BE49-F238E27FC236}">
                <a16:creationId xmlns="" xmlns:a16="http://schemas.microsoft.com/office/drawing/2014/main" id="{6EE2FF49-D66A-4A88-8FE1-029709E98E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677" y="5892805"/>
            <a:ext cx="276765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" name="Line 133">
            <a:extLst>
              <a:ext uri="{FF2B5EF4-FFF2-40B4-BE49-F238E27FC236}">
                <a16:creationId xmlns="" xmlns:a16="http://schemas.microsoft.com/office/drawing/2014/main" id="{0C848A9D-64FC-43F8-838A-6D2D0769C0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3001" y="5300335"/>
            <a:ext cx="588804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9" name="Line 134">
            <a:extLst>
              <a:ext uri="{FF2B5EF4-FFF2-40B4-BE49-F238E27FC236}">
                <a16:creationId xmlns="" xmlns:a16="http://schemas.microsoft.com/office/drawing/2014/main" id="{D0CDE590-0851-40C2-BC84-E5915FEA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5014" y="5004099"/>
            <a:ext cx="351836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0" name="Line 135">
            <a:extLst>
              <a:ext uri="{FF2B5EF4-FFF2-40B4-BE49-F238E27FC236}">
                <a16:creationId xmlns="" xmlns:a16="http://schemas.microsoft.com/office/drawing/2014/main" id="{ECADB4D5-9430-4E2C-B45D-063F95B31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7053" y="5596570"/>
            <a:ext cx="628600" cy="0"/>
          </a:xfrm>
          <a:prstGeom prst="line">
            <a:avLst/>
          </a:pr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1" name="Line 140">
            <a:extLst>
              <a:ext uri="{FF2B5EF4-FFF2-40B4-BE49-F238E27FC236}">
                <a16:creationId xmlns="" xmlns:a16="http://schemas.microsoft.com/office/drawing/2014/main" id="{159CA8FD-BE64-47EA-A5D0-5D59DD1D0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1423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2" name="Line 142">
            <a:extLst>
              <a:ext uri="{FF2B5EF4-FFF2-40B4-BE49-F238E27FC236}">
                <a16:creationId xmlns="" xmlns:a16="http://schemas.microsoft.com/office/drawing/2014/main" id="{DC4FF66E-B52A-43B5-95E7-D74DC65DD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6707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3" name="Line 143">
            <a:extLst>
              <a:ext uri="{FF2B5EF4-FFF2-40B4-BE49-F238E27FC236}">
                <a16:creationId xmlns="" xmlns:a16="http://schemas.microsoft.com/office/drawing/2014/main" id="{3CE1173C-2AC3-4086-9219-B773B936B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822" y="6059285"/>
            <a:ext cx="57885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4" name="Line 144">
            <a:extLst>
              <a:ext uri="{FF2B5EF4-FFF2-40B4-BE49-F238E27FC236}">
                <a16:creationId xmlns="" xmlns:a16="http://schemas.microsoft.com/office/drawing/2014/main" id="{370C4F42-F3D0-40FB-98FD-02F9CB8DA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066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5" name="Line 145">
            <a:extLst>
              <a:ext uri="{FF2B5EF4-FFF2-40B4-BE49-F238E27FC236}">
                <a16:creationId xmlns="" xmlns:a16="http://schemas.microsoft.com/office/drawing/2014/main" id="{0EFC358A-AA61-4EE9-9EB8-9846C5087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793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6" name="Line 146">
            <a:extLst>
              <a:ext uri="{FF2B5EF4-FFF2-40B4-BE49-F238E27FC236}">
                <a16:creationId xmlns="" xmlns:a16="http://schemas.microsoft.com/office/drawing/2014/main" id="{810E713B-82E5-45D1-8B09-DD659C992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9066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7" name="Line 147">
            <a:extLst>
              <a:ext uri="{FF2B5EF4-FFF2-40B4-BE49-F238E27FC236}">
                <a16:creationId xmlns="" xmlns:a16="http://schemas.microsoft.com/office/drawing/2014/main" id="{4E60469C-2543-44A0-B06F-3D592EA81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7434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8" name="Line 148">
            <a:extLst>
              <a:ext uri="{FF2B5EF4-FFF2-40B4-BE49-F238E27FC236}">
                <a16:creationId xmlns="" xmlns:a16="http://schemas.microsoft.com/office/drawing/2014/main" id="{35D873F5-09E2-4436-917B-E84F359C16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7434" y="6059285"/>
            <a:ext cx="39163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9" name="Line 149">
            <a:extLst>
              <a:ext uri="{FF2B5EF4-FFF2-40B4-BE49-F238E27FC236}">
                <a16:creationId xmlns="" xmlns:a16="http://schemas.microsoft.com/office/drawing/2014/main" id="{BDFD0B38-95FC-4994-90F8-7FB84B2A1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6707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0" name="Line 150">
            <a:extLst>
              <a:ext uri="{FF2B5EF4-FFF2-40B4-BE49-F238E27FC236}">
                <a16:creationId xmlns="" xmlns:a16="http://schemas.microsoft.com/office/drawing/2014/main" id="{DF5DCC07-BFDB-49D3-AA9D-F75F7B35A5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9066" y="4803345"/>
            <a:ext cx="0" cy="125594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1" name="Line 151">
            <a:extLst>
              <a:ext uri="{FF2B5EF4-FFF2-40B4-BE49-F238E27FC236}">
                <a16:creationId xmlns="" xmlns:a16="http://schemas.microsoft.com/office/drawing/2014/main" id="{B0FC6A29-8833-457F-A798-90AC17DBF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9793" y="6059285"/>
            <a:ext cx="466420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2" name="Rectangle 152">
            <a:extLst>
              <a:ext uri="{FF2B5EF4-FFF2-40B4-BE49-F238E27FC236}">
                <a16:creationId xmlns="" xmlns:a16="http://schemas.microsoft.com/office/drawing/2014/main" id="{BB54BE61-2B80-445C-ADDE-D286444D7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800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3" name="Rectangle 153">
            <a:extLst>
              <a:ext uri="{FF2B5EF4-FFF2-40B4-BE49-F238E27FC236}">
                <a16:creationId xmlns="" xmlns:a16="http://schemas.microsoft.com/office/drawing/2014/main" id="{9E7109AB-31B3-449C-AB36-988AAB9E5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27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4" name="Rectangle 154">
            <a:extLst>
              <a:ext uri="{FF2B5EF4-FFF2-40B4-BE49-F238E27FC236}">
                <a16:creationId xmlns="" xmlns:a16="http://schemas.microsoft.com/office/drawing/2014/main" id="{351C8EC3-D628-4E67-B581-A3061AE6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942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5" name="Rectangle 155">
            <a:extLst>
              <a:ext uri="{FF2B5EF4-FFF2-40B4-BE49-F238E27FC236}">
                <a16:creationId xmlns="" xmlns:a16="http://schemas.microsoft.com/office/drawing/2014/main" id="{887259D3-8264-49D8-84A7-9C0D185F7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573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6" name="Rectangle 156">
            <a:extLst>
              <a:ext uri="{FF2B5EF4-FFF2-40B4-BE49-F238E27FC236}">
                <a16:creationId xmlns="" xmlns:a16="http://schemas.microsoft.com/office/drawing/2014/main" id="{8A12982F-D597-4E88-AD54-213309A09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300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7" name="Rectangle 159">
            <a:extLst>
              <a:ext uri="{FF2B5EF4-FFF2-40B4-BE49-F238E27FC236}">
                <a16:creationId xmlns="" xmlns:a16="http://schemas.microsoft.com/office/drawing/2014/main" id="{C12EA928-11AC-4DC7-9A3D-BF826C5E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441" y="5813238"/>
            <a:ext cx="6924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PI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INSTI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8" name="Rectangle 160">
            <a:extLst>
              <a:ext uri="{FF2B5EF4-FFF2-40B4-BE49-F238E27FC236}">
                <a16:creationId xmlns="" xmlns:a16="http://schemas.microsoft.com/office/drawing/2014/main" id="{6C8262F3-A659-49C7-828F-5128DEB65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863" y="5517003"/>
            <a:ext cx="625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PI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DTG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9" name="Rectangle 161">
            <a:extLst>
              <a:ext uri="{FF2B5EF4-FFF2-40B4-BE49-F238E27FC236}">
                <a16:creationId xmlns="" xmlns:a16="http://schemas.microsoft.com/office/drawing/2014/main" id="{1FE9CCB6-4C92-46F8-99F2-226658205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530" y="5220768"/>
            <a:ext cx="7514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PI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EVG/c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0" name="Rectangle 162">
            <a:extLst>
              <a:ext uri="{FF2B5EF4-FFF2-40B4-BE49-F238E27FC236}">
                <a16:creationId xmlns="" xmlns:a16="http://schemas.microsoft.com/office/drawing/2014/main" id="{3A944F0A-D124-4205-9A03-EB4B6AA1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701" y="4924532"/>
            <a:ext cx="6043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PI</a:t>
            </a:r>
            <a:r>
              <a:rPr lang="fr-FR" altLang="fr-FR" sz="1200" b="1" dirty="0">
                <a:latin typeface="+mn-lt"/>
              </a:rPr>
              <a:t>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RAL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1" name="Rectangle 163">
            <a:extLst>
              <a:ext uri="{FF2B5EF4-FFF2-40B4-BE49-F238E27FC236}">
                <a16:creationId xmlns="" xmlns:a16="http://schemas.microsoft.com/office/drawing/2014/main" id="{2F4E7CB0-87CC-4730-A61E-B8C3A0740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206" y="5257491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2" name="Rectangle 164">
            <a:extLst>
              <a:ext uri="{FF2B5EF4-FFF2-40B4-BE49-F238E27FC236}">
                <a16:creationId xmlns="" xmlns:a16="http://schemas.microsoft.com/office/drawing/2014/main" id="{3DE00502-2944-4D3B-AC08-01C8EFCDC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531" y="555372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3" name="Rectangle 165">
            <a:extLst>
              <a:ext uri="{FF2B5EF4-FFF2-40B4-BE49-F238E27FC236}">
                <a16:creationId xmlns="" xmlns:a16="http://schemas.microsoft.com/office/drawing/2014/main" id="{AC10AC1A-80C0-46FF-8635-B9E6032B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397" y="5849962"/>
            <a:ext cx="60599" cy="869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4" name="Rectangle 166">
            <a:extLst>
              <a:ext uri="{FF2B5EF4-FFF2-40B4-BE49-F238E27FC236}">
                <a16:creationId xmlns="" xmlns:a16="http://schemas.microsoft.com/office/drawing/2014/main" id="{FCC9D41A-9FBF-410E-885B-3EEA122E5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817" y="496125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5" name="Line 171">
            <a:extLst>
              <a:ext uri="{FF2B5EF4-FFF2-40B4-BE49-F238E27FC236}">
                <a16:creationId xmlns="" xmlns:a16="http://schemas.microsoft.com/office/drawing/2014/main" id="{6A2721C3-4F5C-4FD1-B3BC-5A86F82B4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4226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6" name="Line 172">
            <a:extLst>
              <a:ext uri="{FF2B5EF4-FFF2-40B4-BE49-F238E27FC236}">
                <a16:creationId xmlns="" xmlns:a16="http://schemas.microsoft.com/office/drawing/2014/main" id="{79E58ECD-D5AC-48E9-B178-6A8D6B8118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4226" y="6059285"/>
            <a:ext cx="27316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7" name="Line 173">
            <a:extLst>
              <a:ext uri="{FF2B5EF4-FFF2-40B4-BE49-F238E27FC236}">
                <a16:creationId xmlns="" xmlns:a16="http://schemas.microsoft.com/office/drawing/2014/main" id="{4CFC4C77-49EE-4951-913C-FA22723C0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529" y="6059285"/>
            <a:ext cx="56982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" name="Line 174">
            <a:extLst>
              <a:ext uri="{FF2B5EF4-FFF2-40B4-BE49-F238E27FC236}">
                <a16:creationId xmlns="" xmlns:a16="http://schemas.microsoft.com/office/drawing/2014/main" id="{EF99B731-CC22-4500-8CA0-D99C7F957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509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9" name="Line 175">
            <a:extLst>
              <a:ext uri="{FF2B5EF4-FFF2-40B4-BE49-F238E27FC236}">
                <a16:creationId xmlns="" xmlns:a16="http://schemas.microsoft.com/office/drawing/2014/main" id="{FD856301-01B9-43B8-BECA-16699E249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1868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0" name="Line 176">
            <a:extLst>
              <a:ext uri="{FF2B5EF4-FFF2-40B4-BE49-F238E27FC236}">
                <a16:creationId xmlns="" xmlns:a16="http://schemas.microsoft.com/office/drawing/2014/main" id="{CD88A851-8C00-4557-9253-5BF6DFBDE2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3499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1" name="Line 177">
            <a:extLst>
              <a:ext uri="{FF2B5EF4-FFF2-40B4-BE49-F238E27FC236}">
                <a16:creationId xmlns="" xmlns:a16="http://schemas.microsoft.com/office/drawing/2014/main" id="{2D548178-7F94-4DB8-9884-F5E7E2001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1868" y="6059285"/>
            <a:ext cx="39163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2" name="Line 178">
            <a:extLst>
              <a:ext uri="{FF2B5EF4-FFF2-40B4-BE49-F238E27FC236}">
                <a16:creationId xmlns="" xmlns:a16="http://schemas.microsoft.com/office/drawing/2014/main" id="{C49D73C4-75E6-4E51-A00D-FC03154F70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1141" y="6059285"/>
            <a:ext cx="0" cy="46516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3" name="Line 179">
            <a:extLst>
              <a:ext uri="{FF2B5EF4-FFF2-40B4-BE49-F238E27FC236}">
                <a16:creationId xmlns="" xmlns:a16="http://schemas.microsoft.com/office/drawing/2014/main" id="{7A289F8B-C426-4CFC-9E84-5992DD9E2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141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4" name="Line 180">
            <a:extLst>
              <a:ext uri="{FF2B5EF4-FFF2-40B4-BE49-F238E27FC236}">
                <a16:creationId xmlns="" xmlns:a16="http://schemas.microsoft.com/office/drawing/2014/main" id="{8BEDCF33-53E3-402E-84F2-9767E02A20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1868" y="4803345"/>
            <a:ext cx="0" cy="125594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5" name="Line 181">
            <a:extLst>
              <a:ext uri="{FF2B5EF4-FFF2-40B4-BE49-F238E27FC236}">
                <a16:creationId xmlns="" xmlns:a16="http://schemas.microsoft.com/office/drawing/2014/main" id="{90E1B0D6-2EB0-4020-B72D-AFFAEBABE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9509" y="6059285"/>
            <a:ext cx="391631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6" name="Line 182">
            <a:extLst>
              <a:ext uri="{FF2B5EF4-FFF2-40B4-BE49-F238E27FC236}">
                <a16:creationId xmlns="" xmlns:a16="http://schemas.microsoft.com/office/drawing/2014/main" id="{B20A5C5D-62BC-4D46-9FE4-E6414247B34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3499" y="6059285"/>
            <a:ext cx="390727" cy="0"/>
          </a:xfrm>
          <a:prstGeom prst="line">
            <a:avLst/>
          </a:prstGeom>
          <a:noFill/>
          <a:ln w="12700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7" name="Rectangle 183">
            <a:extLst>
              <a:ext uri="{FF2B5EF4-FFF2-40B4-BE49-F238E27FC236}">
                <a16:creationId xmlns="" xmlns:a16="http://schemas.microsoft.com/office/drawing/2014/main" id="{B8683A5A-9245-4963-A9C6-6C4755CC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602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78" name="Rectangle 184">
            <a:extLst>
              <a:ext uri="{FF2B5EF4-FFF2-40B4-BE49-F238E27FC236}">
                <a16:creationId xmlns="" xmlns:a16="http://schemas.microsoft.com/office/drawing/2014/main" id="{E7FB4064-D79C-4145-AAD6-5115AEC9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233" y="613762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79" name="Rectangle 185">
            <a:extLst>
              <a:ext uri="{FF2B5EF4-FFF2-40B4-BE49-F238E27FC236}">
                <a16:creationId xmlns="" xmlns:a16="http://schemas.microsoft.com/office/drawing/2014/main" id="{F3A01B5E-2E86-41C5-8313-B9B5A6004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649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0" name="Rectangle 186">
            <a:extLst>
              <a:ext uri="{FF2B5EF4-FFF2-40B4-BE49-F238E27FC236}">
                <a16:creationId xmlns="" xmlns:a16="http://schemas.microsoft.com/office/drawing/2014/main" id="{D501C4BB-B15B-407B-BC4E-68FCE3020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375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1" name="Rectangle 187">
            <a:extLst>
              <a:ext uri="{FF2B5EF4-FFF2-40B4-BE49-F238E27FC236}">
                <a16:creationId xmlns="" xmlns:a16="http://schemas.microsoft.com/office/drawing/2014/main" id="{182D3439-0298-404D-B3FC-4C337C1F0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0007" y="61376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2" name="Rectangle 190">
            <a:extLst>
              <a:ext uri="{FF2B5EF4-FFF2-40B4-BE49-F238E27FC236}">
                <a16:creationId xmlns="" xmlns:a16="http://schemas.microsoft.com/office/drawing/2014/main" id="{4DC990EA-DB17-4430-BBF7-EFDCD338D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255" y="5813238"/>
            <a:ext cx="9746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NNRTI</a:t>
            </a:r>
            <a:r>
              <a:rPr lang="fr-FR" altLang="fr-FR" sz="1200" b="1" dirty="0">
                <a:latin typeface="+mn-lt"/>
              </a:rPr>
              <a:t>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INSTI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3" name="Rectangle 191">
            <a:extLst>
              <a:ext uri="{FF2B5EF4-FFF2-40B4-BE49-F238E27FC236}">
                <a16:creationId xmlns="" xmlns:a16="http://schemas.microsoft.com/office/drawing/2014/main" id="{28596A04-8C06-401E-B149-6B4F7255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548" y="5517003"/>
            <a:ext cx="90742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NNRTI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DTG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4" name="Rectangle 192">
            <a:extLst>
              <a:ext uri="{FF2B5EF4-FFF2-40B4-BE49-F238E27FC236}">
                <a16:creationId xmlns="" xmlns:a16="http://schemas.microsoft.com/office/drawing/2014/main" id="{4BE91F27-E5A7-4D3C-BE17-918807200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836" y="5220768"/>
            <a:ext cx="1035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NNRTI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EVG/c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5" name="Rectangle 193">
            <a:extLst>
              <a:ext uri="{FF2B5EF4-FFF2-40B4-BE49-F238E27FC236}">
                <a16:creationId xmlns="" xmlns:a16="http://schemas.microsoft.com/office/drawing/2014/main" id="{5CED3D0C-D6DC-4171-A4D0-8AF228EE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387" y="4924532"/>
            <a:ext cx="8865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/>
            <a:r>
              <a:rPr lang="fr-FR" altLang="fr-FR" sz="1200" b="1" dirty="0">
                <a:latin typeface="+mn-lt"/>
              </a:rPr>
              <a:t>NNRTI </a:t>
            </a:r>
            <a:r>
              <a:rPr lang="fr-FR" altLang="fr-FR" sz="1200" b="1" dirty="0">
                <a:latin typeface="+mn-lt"/>
                <a:sym typeface="Wingdings" panose="05000000000000000000" pitchFamily="2" charset="2"/>
              </a:rPr>
              <a:t></a:t>
            </a:r>
            <a:r>
              <a:rPr lang="fr-FR" altLang="fr-FR" sz="1200" b="1" dirty="0">
                <a:latin typeface="+mn-lt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RAL</a:t>
            </a:r>
            <a:endParaRPr kumimoji="0" lang="fr-FR" altLang="fr-FR" sz="16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86" name="Rectangle 194">
            <a:extLst>
              <a:ext uri="{FF2B5EF4-FFF2-40B4-BE49-F238E27FC236}">
                <a16:creationId xmlns="" xmlns:a16="http://schemas.microsoft.com/office/drawing/2014/main" id="{97971988-8CDF-46A6-9284-EC4A77F9F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900" y="5257491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7" name="Rectangle 195">
            <a:extLst>
              <a:ext uri="{FF2B5EF4-FFF2-40B4-BE49-F238E27FC236}">
                <a16:creationId xmlns="" xmlns:a16="http://schemas.microsoft.com/office/drawing/2014/main" id="{D7508CA7-F89A-478D-8BEB-6838FC72B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245" y="555372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8" name="Rectangle 196">
            <a:extLst>
              <a:ext uri="{FF2B5EF4-FFF2-40B4-BE49-F238E27FC236}">
                <a16:creationId xmlns="" xmlns:a16="http://schemas.microsoft.com/office/drawing/2014/main" id="{0E98694D-FA37-4F53-A3B9-19EF4415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0850" y="5849962"/>
            <a:ext cx="60599" cy="869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" name="Rectangle 197">
            <a:extLst>
              <a:ext uri="{FF2B5EF4-FFF2-40B4-BE49-F238E27FC236}">
                <a16:creationId xmlns="" xmlns:a16="http://schemas.microsoft.com/office/drawing/2014/main" id="{7A111994-3575-47D2-BB2A-2EFC3BC54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619" y="4961256"/>
            <a:ext cx="60599" cy="856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0" name="Freeform 5">
            <a:extLst>
              <a:ext uri="{FF2B5EF4-FFF2-40B4-BE49-F238E27FC236}">
                <a16:creationId xmlns="" xmlns:a16="http://schemas.microsoft.com/office/drawing/2014/main" id="{E2461C61-D610-47AF-92CA-7348871252C2}"/>
              </a:ext>
            </a:extLst>
          </p:cNvPr>
          <p:cNvSpPr>
            <a:spLocks/>
          </p:cNvSpPr>
          <p:nvPr/>
        </p:nvSpPr>
        <p:spPr bwMode="auto">
          <a:xfrm>
            <a:off x="495401" y="1670657"/>
            <a:ext cx="3089567" cy="1801813"/>
          </a:xfrm>
          <a:custGeom>
            <a:avLst/>
            <a:gdLst>
              <a:gd name="T0" fmla="*/ 2576 w 2634"/>
              <a:gd name="T1" fmla="*/ 97 h 1135"/>
              <a:gd name="T2" fmla="*/ 2460 w 2634"/>
              <a:gd name="T3" fmla="*/ 290 h 1135"/>
              <a:gd name="T4" fmla="*/ 2293 w 2634"/>
              <a:gd name="T5" fmla="*/ 469 h 1135"/>
              <a:gd name="T6" fmla="*/ 2116 w 2634"/>
              <a:gd name="T7" fmla="*/ 581 h 1135"/>
              <a:gd name="T8" fmla="*/ 1994 w 2634"/>
              <a:gd name="T9" fmla="*/ 610 h 1135"/>
              <a:gd name="T10" fmla="*/ 1768 w 2634"/>
              <a:gd name="T11" fmla="*/ 631 h 1135"/>
              <a:gd name="T12" fmla="*/ 1605 w 2634"/>
              <a:gd name="T13" fmla="*/ 660 h 1135"/>
              <a:gd name="T14" fmla="*/ 1425 w 2634"/>
              <a:gd name="T15" fmla="*/ 689 h 1135"/>
              <a:gd name="T16" fmla="*/ 1265 w 2634"/>
              <a:gd name="T17" fmla="*/ 706 h 1135"/>
              <a:gd name="T18" fmla="*/ 1123 w 2634"/>
              <a:gd name="T19" fmla="*/ 740 h 1135"/>
              <a:gd name="T20" fmla="*/ 973 w 2634"/>
              <a:gd name="T21" fmla="*/ 769 h 1135"/>
              <a:gd name="T22" fmla="*/ 724 w 2634"/>
              <a:gd name="T23" fmla="*/ 784 h 1135"/>
              <a:gd name="T24" fmla="*/ 558 w 2634"/>
              <a:gd name="T25" fmla="*/ 764 h 1135"/>
              <a:gd name="T26" fmla="*/ 398 w 2634"/>
              <a:gd name="T27" fmla="*/ 785 h 1135"/>
              <a:gd name="T28" fmla="*/ 178 w 2634"/>
              <a:gd name="T29" fmla="*/ 900 h 1135"/>
              <a:gd name="T30" fmla="*/ 0 w 2634"/>
              <a:gd name="T31" fmla="*/ 1017 h 1135"/>
              <a:gd name="T32" fmla="*/ 65 w 2634"/>
              <a:gd name="T33" fmla="*/ 1063 h 1135"/>
              <a:gd name="T34" fmla="*/ 221 w 2634"/>
              <a:gd name="T35" fmla="*/ 944 h 1135"/>
              <a:gd name="T36" fmla="*/ 400 w 2634"/>
              <a:gd name="T37" fmla="*/ 866 h 1135"/>
              <a:gd name="T38" fmla="*/ 577 w 2634"/>
              <a:gd name="T39" fmla="*/ 847 h 1135"/>
              <a:gd name="T40" fmla="*/ 751 w 2634"/>
              <a:gd name="T41" fmla="*/ 870 h 1135"/>
              <a:gd name="T42" fmla="*/ 920 w 2634"/>
              <a:gd name="T43" fmla="*/ 868 h 1135"/>
              <a:gd name="T44" fmla="*/ 1121 w 2634"/>
              <a:gd name="T45" fmla="*/ 829 h 1135"/>
              <a:gd name="T46" fmla="*/ 1198 w 2634"/>
              <a:gd name="T47" fmla="*/ 809 h 1135"/>
              <a:gd name="T48" fmla="*/ 1259 w 2634"/>
              <a:gd name="T49" fmla="*/ 799 h 1135"/>
              <a:gd name="T50" fmla="*/ 1413 w 2634"/>
              <a:gd name="T51" fmla="*/ 774 h 1135"/>
              <a:gd name="T52" fmla="*/ 1614 w 2634"/>
              <a:gd name="T53" fmla="*/ 746 h 1135"/>
              <a:gd name="T54" fmla="*/ 1873 w 2634"/>
              <a:gd name="T55" fmla="*/ 706 h 1135"/>
              <a:gd name="T56" fmla="*/ 2007 w 2634"/>
              <a:gd name="T57" fmla="*/ 688 h 1135"/>
              <a:gd name="T58" fmla="*/ 2114 w 2634"/>
              <a:gd name="T59" fmla="*/ 665 h 1135"/>
              <a:gd name="T60" fmla="*/ 2373 w 2634"/>
              <a:gd name="T61" fmla="*/ 458 h 1135"/>
              <a:gd name="T62" fmla="*/ 2499 w 2634"/>
              <a:gd name="T63" fmla="*/ 327 h 1135"/>
              <a:gd name="T64" fmla="*/ 2634 w 2634"/>
              <a:gd name="T65" fmla="*/ 16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34" h="1135">
                <a:moveTo>
                  <a:pt x="2634" y="0"/>
                </a:moveTo>
                <a:lnTo>
                  <a:pt x="2576" y="97"/>
                </a:lnTo>
                <a:lnTo>
                  <a:pt x="2550" y="146"/>
                </a:lnTo>
                <a:lnTo>
                  <a:pt x="2460" y="290"/>
                </a:lnTo>
                <a:lnTo>
                  <a:pt x="2373" y="388"/>
                </a:lnTo>
                <a:lnTo>
                  <a:pt x="2293" y="469"/>
                </a:lnTo>
                <a:lnTo>
                  <a:pt x="2219" y="519"/>
                </a:lnTo>
                <a:lnTo>
                  <a:pt x="2116" y="581"/>
                </a:lnTo>
                <a:lnTo>
                  <a:pt x="2060" y="593"/>
                </a:lnTo>
                <a:lnTo>
                  <a:pt x="1994" y="610"/>
                </a:lnTo>
                <a:lnTo>
                  <a:pt x="1862" y="625"/>
                </a:lnTo>
                <a:lnTo>
                  <a:pt x="1768" y="631"/>
                </a:lnTo>
                <a:lnTo>
                  <a:pt x="1674" y="653"/>
                </a:lnTo>
                <a:lnTo>
                  <a:pt x="1605" y="660"/>
                </a:lnTo>
                <a:lnTo>
                  <a:pt x="1560" y="671"/>
                </a:lnTo>
                <a:lnTo>
                  <a:pt x="1425" y="689"/>
                </a:lnTo>
                <a:lnTo>
                  <a:pt x="1331" y="705"/>
                </a:lnTo>
                <a:lnTo>
                  <a:pt x="1265" y="706"/>
                </a:lnTo>
                <a:lnTo>
                  <a:pt x="1187" y="730"/>
                </a:lnTo>
                <a:lnTo>
                  <a:pt x="1123" y="740"/>
                </a:lnTo>
                <a:lnTo>
                  <a:pt x="1033" y="762"/>
                </a:lnTo>
                <a:lnTo>
                  <a:pt x="973" y="769"/>
                </a:lnTo>
                <a:lnTo>
                  <a:pt x="899" y="784"/>
                </a:lnTo>
                <a:lnTo>
                  <a:pt x="724" y="784"/>
                </a:lnTo>
                <a:lnTo>
                  <a:pt x="605" y="766"/>
                </a:lnTo>
                <a:lnTo>
                  <a:pt x="558" y="764"/>
                </a:lnTo>
                <a:lnTo>
                  <a:pt x="457" y="780"/>
                </a:lnTo>
                <a:lnTo>
                  <a:pt x="398" y="785"/>
                </a:lnTo>
                <a:lnTo>
                  <a:pt x="225" y="865"/>
                </a:lnTo>
                <a:lnTo>
                  <a:pt x="178" y="900"/>
                </a:lnTo>
                <a:lnTo>
                  <a:pt x="63" y="972"/>
                </a:lnTo>
                <a:lnTo>
                  <a:pt x="0" y="1017"/>
                </a:lnTo>
                <a:lnTo>
                  <a:pt x="0" y="1135"/>
                </a:lnTo>
                <a:lnTo>
                  <a:pt x="65" y="1063"/>
                </a:lnTo>
                <a:lnTo>
                  <a:pt x="158" y="987"/>
                </a:lnTo>
                <a:lnTo>
                  <a:pt x="221" y="944"/>
                </a:lnTo>
                <a:lnTo>
                  <a:pt x="264" y="923"/>
                </a:lnTo>
                <a:lnTo>
                  <a:pt x="400" y="866"/>
                </a:lnTo>
                <a:lnTo>
                  <a:pt x="536" y="850"/>
                </a:lnTo>
                <a:lnTo>
                  <a:pt x="577" y="847"/>
                </a:lnTo>
                <a:lnTo>
                  <a:pt x="681" y="864"/>
                </a:lnTo>
                <a:lnTo>
                  <a:pt x="751" y="870"/>
                </a:lnTo>
                <a:lnTo>
                  <a:pt x="860" y="864"/>
                </a:lnTo>
                <a:lnTo>
                  <a:pt x="920" y="868"/>
                </a:lnTo>
                <a:lnTo>
                  <a:pt x="985" y="849"/>
                </a:lnTo>
                <a:lnTo>
                  <a:pt x="1121" y="829"/>
                </a:lnTo>
                <a:lnTo>
                  <a:pt x="1153" y="815"/>
                </a:lnTo>
                <a:lnTo>
                  <a:pt x="1198" y="809"/>
                </a:lnTo>
                <a:lnTo>
                  <a:pt x="1223" y="800"/>
                </a:lnTo>
                <a:lnTo>
                  <a:pt x="1259" y="799"/>
                </a:lnTo>
                <a:lnTo>
                  <a:pt x="1304" y="785"/>
                </a:lnTo>
                <a:lnTo>
                  <a:pt x="1413" y="774"/>
                </a:lnTo>
                <a:lnTo>
                  <a:pt x="1560" y="750"/>
                </a:lnTo>
                <a:lnTo>
                  <a:pt x="1614" y="746"/>
                </a:lnTo>
                <a:lnTo>
                  <a:pt x="1716" y="720"/>
                </a:lnTo>
                <a:lnTo>
                  <a:pt x="1873" y="706"/>
                </a:lnTo>
                <a:lnTo>
                  <a:pt x="1963" y="703"/>
                </a:lnTo>
                <a:lnTo>
                  <a:pt x="2007" y="688"/>
                </a:lnTo>
                <a:lnTo>
                  <a:pt x="2085" y="669"/>
                </a:lnTo>
                <a:lnTo>
                  <a:pt x="2114" y="665"/>
                </a:lnTo>
                <a:lnTo>
                  <a:pt x="2286" y="549"/>
                </a:lnTo>
                <a:lnTo>
                  <a:pt x="2373" y="458"/>
                </a:lnTo>
                <a:lnTo>
                  <a:pt x="2452" y="382"/>
                </a:lnTo>
                <a:lnTo>
                  <a:pt x="2499" y="327"/>
                </a:lnTo>
                <a:lnTo>
                  <a:pt x="2541" y="273"/>
                </a:lnTo>
                <a:lnTo>
                  <a:pt x="2634" y="160"/>
                </a:lnTo>
                <a:lnTo>
                  <a:pt x="2634" y="0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1" name="Freeform 6">
            <a:extLst>
              <a:ext uri="{FF2B5EF4-FFF2-40B4-BE49-F238E27FC236}">
                <a16:creationId xmlns="" xmlns:a16="http://schemas.microsoft.com/office/drawing/2014/main" id="{BD7DC9F5-8C86-4038-A7AC-874A247E6F17}"/>
              </a:ext>
            </a:extLst>
          </p:cNvPr>
          <p:cNvSpPr>
            <a:spLocks/>
          </p:cNvSpPr>
          <p:nvPr/>
        </p:nvSpPr>
        <p:spPr bwMode="auto">
          <a:xfrm>
            <a:off x="495401" y="1792894"/>
            <a:ext cx="3089567" cy="1584325"/>
          </a:xfrm>
          <a:custGeom>
            <a:avLst/>
            <a:gdLst>
              <a:gd name="T0" fmla="*/ 2634 w 2634"/>
              <a:gd name="T1" fmla="*/ 0 h 998"/>
              <a:gd name="T2" fmla="*/ 2458 w 2634"/>
              <a:gd name="T3" fmla="*/ 258 h 998"/>
              <a:gd name="T4" fmla="*/ 2294 w 2634"/>
              <a:gd name="T5" fmla="*/ 429 h 998"/>
              <a:gd name="T6" fmla="*/ 2120 w 2634"/>
              <a:gd name="T7" fmla="*/ 542 h 998"/>
              <a:gd name="T8" fmla="*/ 1934 w 2634"/>
              <a:gd name="T9" fmla="*/ 584 h 998"/>
              <a:gd name="T10" fmla="*/ 1767 w 2634"/>
              <a:gd name="T11" fmla="*/ 597 h 998"/>
              <a:gd name="T12" fmla="*/ 1647 w 2634"/>
              <a:gd name="T13" fmla="*/ 620 h 998"/>
              <a:gd name="T14" fmla="*/ 1469 w 2634"/>
              <a:gd name="T15" fmla="*/ 643 h 998"/>
              <a:gd name="T16" fmla="*/ 1357 w 2634"/>
              <a:gd name="T17" fmla="*/ 662 h 998"/>
              <a:gd name="T18" fmla="*/ 1262 w 2634"/>
              <a:gd name="T19" fmla="*/ 673 h 998"/>
              <a:gd name="T20" fmla="*/ 1122 w 2634"/>
              <a:gd name="T21" fmla="*/ 706 h 998"/>
              <a:gd name="T22" fmla="*/ 904 w 2634"/>
              <a:gd name="T23" fmla="*/ 745 h 998"/>
              <a:gd name="T24" fmla="*/ 745 w 2634"/>
              <a:gd name="T25" fmla="*/ 751 h 998"/>
              <a:gd name="T26" fmla="*/ 683 w 2634"/>
              <a:gd name="T27" fmla="*/ 739 h 998"/>
              <a:gd name="T28" fmla="*/ 568 w 2634"/>
              <a:gd name="T29" fmla="*/ 729 h 998"/>
              <a:gd name="T30" fmla="*/ 402 w 2634"/>
              <a:gd name="T31" fmla="*/ 748 h 998"/>
              <a:gd name="T32" fmla="*/ 229 w 2634"/>
              <a:gd name="T33" fmla="*/ 822 h 998"/>
              <a:gd name="T34" fmla="*/ 70 w 2634"/>
              <a:gd name="T35" fmla="*/ 935 h 998"/>
              <a:gd name="T36" fmla="*/ 0 w 2634"/>
              <a:gd name="T37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34" h="998">
                <a:moveTo>
                  <a:pt x="2634" y="0"/>
                </a:moveTo>
                <a:lnTo>
                  <a:pt x="2458" y="258"/>
                </a:lnTo>
                <a:lnTo>
                  <a:pt x="2294" y="429"/>
                </a:lnTo>
                <a:lnTo>
                  <a:pt x="2120" y="542"/>
                </a:lnTo>
                <a:lnTo>
                  <a:pt x="1934" y="584"/>
                </a:lnTo>
                <a:lnTo>
                  <a:pt x="1767" y="597"/>
                </a:lnTo>
                <a:lnTo>
                  <a:pt x="1647" y="620"/>
                </a:lnTo>
                <a:lnTo>
                  <a:pt x="1469" y="643"/>
                </a:lnTo>
                <a:lnTo>
                  <a:pt x="1357" y="662"/>
                </a:lnTo>
                <a:lnTo>
                  <a:pt x="1262" y="673"/>
                </a:lnTo>
                <a:lnTo>
                  <a:pt x="1122" y="706"/>
                </a:lnTo>
                <a:lnTo>
                  <a:pt x="904" y="745"/>
                </a:lnTo>
                <a:lnTo>
                  <a:pt x="745" y="751"/>
                </a:lnTo>
                <a:lnTo>
                  <a:pt x="683" y="739"/>
                </a:lnTo>
                <a:lnTo>
                  <a:pt x="568" y="729"/>
                </a:lnTo>
                <a:lnTo>
                  <a:pt x="402" y="748"/>
                </a:lnTo>
                <a:lnTo>
                  <a:pt x="229" y="822"/>
                </a:lnTo>
                <a:lnTo>
                  <a:pt x="70" y="935"/>
                </a:lnTo>
                <a:lnTo>
                  <a:pt x="0" y="998"/>
                </a:lnTo>
              </a:path>
            </a:pathLst>
          </a:custGeom>
          <a:noFill/>
          <a:ln w="190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2" name="Line 7">
            <a:extLst>
              <a:ext uri="{FF2B5EF4-FFF2-40B4-BE49-F238E27FC236}">
                <a16:creationId xmlns="" xmlns:a16="http://schemas.microsoft.com/office/drawing/2014/main" id="{F0E53B25-50C3-4BCF-9F68-EAADD5D0A4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4555" y="1500794"/>
            <a:ext cx="0" cy="2197100"/>
          </a:xfrm>
          <a:prstGeom prst="line">
            <a:avLst/>
          </a:prstGeom>
          <a:noFill/>
          <a:ln w="0">
            <a:solidFill>
              <a:srgbClr val="00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3" name="Freeform 8">
            <a:extLst>
              <a:ext uri="{FF2B5EF4-FFF2-40B4-BE49-F238E27FC236}">
                <a16:creationId xmlns="" xmlns:a16="http://schemas.microsoft.com/office/drawing/2014/main" id="{D775E98B-80F2-44D4-AD5B-D445E4CB122E}"/>
              </a:ext>
            </a:extLst>
          </p:cNvPr>
          <p:cNvSpPr>
            <a:spLocks/>
          </p:cNvSpPr>
          <p:nvPr/>
        </p:nvSpPr>
        <p:spPr bwMode="auto">
          <a:xfrm>
            <a:off x="495401" y="2218344"/>
            <a:ext cx="3097778" cy="1479550"/>
          </a:xfrm>
          <a:custGeom>
            <a:avLst/>
            <a:gdLst>
              <a:gd name="T0" fmla="*/ 0 w 2641"/>
              <a:gd name="T1" fmla="*/ 0 h 932"/>
              <a:gd name="T2" fmla="*/ 0 w 2641"/>
              <a:gd name="T3" fmla="*/ 355 h 932"/>
              <a:gd name="T4" fmla="*/ 0 w 2641"/>
              <a:gd name="T5" fmla="*/ 746 h 932"/>
              <a:gd name="T6" fmla="*/ 0 w 2641"/>
              <a:gd name="T7" fmla="*/ 932 h 932"/>
              <a:gd name="T8" fmla="*/ 27 w 2641"/>
              <a:gd name="T9" fmla="*/ 932 h 932"/>
              <a:gd name="T10" fmla="*/ 544 w 2641"/>
              <a:gd name="T11" fmla="*/ 932 h 932"/>
              <a:gd name="T12" fmla="*/ 887 w 2641"/>
              <a:gd name="T13" fmla="*/ 932 h 932"/>
              <a:gd name="T14" fmla="*/ 1403 w 2641"/>
              <a:gd name="T15" fmla="*/ 932 h 932"/>
              <a:gd name="T16" fmla="*/ 1575 w 2641"/>
              <a:gd name="T17" fmla="*/ 932 h 932"/>
              <a:gd name="T18" fmla="*/ 1747 w 2641"/>
              <a:gd name="T19" fmla="*/ 932 h 932"/>
              <a:gd name="T20" fmla="*/ 1919 w 2641"/>
              <a:gd name="T21" fmla="*/ 932 h 932"/>
              <a:gd name="T22" fmla="*/ 2091 w 2641"/>
              <a:gd name="T23" fmla="*/ 932 h 932"/>
              <a:gd name="T24" fmla="*/ 2607 w 2641"/>
              <a:gd name="T25" fmla="*/ 932 h 932"/>
              <a:gd name="T26" fmla="*/ 2641 w 2641"/>
              <a:gd name="T27" fmla="*/ 932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41" h="932">
                <a:moveTo>
                  <a:pt x="0" y="0"/>
                </a:moveTo>
                <a:lnTo>
                  <a:pt x="0" y="355"/>
                </a:lnTo>
                <a:lnTo>
                  <a:pt x="0" y="746"/>
                </a:lnTo>
                <a:lnTo>
                  <a:pt x="0" y="932"/>
                </a:lnTo>
                <a:lnTo>
                  <a:pt x="27" y="932"/>
                </a:lnTo>
                <a:lnTo>
                  <a:pt x="544" y="932"/>
                </a:lnTo>
                <a:lnTo>
                  <a:pt x="887" y="932"/>
                </a:lnTo>
                <a:lnTo>
                  <a:pt x="1403" y="932"/>
                </a:lnTo>
                <a:lnTo>
                  <a:pt x="1575" y="932"/>
                </a:lnTo>
                <a:lnTo>
                  <a:pt x="1747" y="932"/>
                </a:lnTo>
                <a:lnTo>
                  <a:pt x="1919" y="932"/>
                </a:lnTo>
                <a:lnTo>
                  <a:pt x="2091" y="932"/>
                </a:lnTo>
                <a:lnTo>
                  <a:pt x="2607" y="932"/>
                </a:lnTo>
                <a:lnTo>
                  <a:pt x="2641" y="932"/>
                </a:lnTo>
              </a:path>
            </a:pathLst>
          </a:cu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4" name="Line 9">
            <a:extLst>
              <a:ext uri="{FF2B5EF4-FFF2-40B4-BE49-F238E27FC236}">
                <a16:creationId xmlns="" xmlns:a16="http://schemas.microsoft.com/office/drawing/2014/main" id="{E272DF07-388E-4A2A-8B66-82FC8E9E3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8052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5" name="Line 10">
            <a:extLst>
              <a:ext uri="{FF2B5EF4-FFF2-40B4-BE49-F238E27FC236}">
                <a16:creationId xmlns="" xmlns:a16="http://schemas.microsoft.com/office/drawing/2014/main" id="{B0AD7638-AFC6-4396-9061-AF3AB66E3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3298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6" name="Line 11">
            <a:extLst>
              <a:ext uri="{FF2B5EF4-FFF2-40B4-BE49-F238E27FC236}">
                <a16:creationId xmlns="" xmlns:a16="http://schemas.microsoft.com/office/drawing/2014/main" id="{23A79413-9718-4C76-AB4C-54E78525D2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4555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7" name="Line 12">
            <a:extLst>
              <a:ext uri="{FF2B5EF4-FFF2-40B4-BE49-F238E27FC236}">
                <a16:creationId xmlns="" xmlns:a16="http://schemas.microsoft.com/office/drawing/2014/main" id="{97ED336A-E659-49B4-BA40-C95BB119D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04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8" name="Line 13">
            <a:extLst>
              <a:ext uri="{FF2B5EF4-FFF2-40B4-BE49-F238E27FC236}">
                <a16:creationId xmlns="" xmlns:a16="http://schemas.microsoft.com/office/drawing/2014/main" id="{D963227A-B13D-45A1-A968-977047833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77" y="1542069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" name="Line 14">
            <a:extLst>
              <a:ext uri="{FF2B5EF4-FFF2-40B4-BE49-F238E27FC236}">
                <a16:creationId xmlns="" xmlns:a16="http://schemas.microsoft.com/office/drawing/2014/main" id="{008C85B6-D08F-4942-85B3-7F3928163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01" y="1508732"/>
            <a:ext cx="0" cy="33338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0" name="Line 15">
            <a:extLst>
              <a:ext uri="{FF2B5EF4-FFF2-40B4-BE49-F238E27FC236}">
                <a16:creationId xmlns="" xmlns:a16="http://schemas.microsoft.com/office/drawing/2014/main" id="{0F468726-CF75-4111-9525-9E8B938CA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077" y="2162782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1" name="Line 16">
            <a:extLst>
              <a:ext uri="{FF2B5EF4-FFF2-40B4-BE49-F238E27FC236}">
                <a16:creationId xmlns="" xmlns:a16="http://schemas.microsoft.com/office/drawing/2014/main" id="{66ED9A59-71BB-41BA-9764-0B5EE1069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01" y="2162782"/>
            <a:ext cx="0" cy="555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2" name="Line 17">
            <a:extLst>
              <a:ext uri="{FF2B5EF4-FFF2-40B4-BE49-F238E27FC236}">
                <a16:creationId xmlns="" xmlns:a16="http://schemas.microsoft.com/office/drawing/2014/main" id="{620E27FF-9CE8-4E83-A31D-CA9B6C11C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01" y="1542069"/>
            <a:ext cx="0" cy="62071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3" name="Line 18">
            <a:extLst>
              <a:ext uri="{FF2B5EF4-FFF2-40B4-BE49-F238E27FC236}">
                <a16:creationId xmlns="" xmlns:a16="http://schemas.microsoft.com/office/drawing/2014/main" id="{670D08A1-5A88-4996-87A2-0B9CBF90A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77" y="2781907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4" name="Line 19">
            <a:extLst>
              <a:ext uri="{FF2B5EF4-FFF2-40B4-BE49-F238E27FC236}">
                <a16:creationId xmlns="" xmlns:a16="http://schemas.microsoft.com/office/drawing/2014/main" id="{56B33872-345C-418C-9C04-6D7DA659B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77" y="3402619"/>
            <a:ext cx="29324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5" name="Line 20">
            <a:extLst>
              <a:ext uri="{FF2B5EF4-FFF2-40B4-BE49-F238E27FC236}">
                <a16:creationId xmlns="" xmlns:a16="http://schemas.microsoft.com/office/drawing/2014/main" id="{961D1163-4896-4795-9ADE-3ED52F390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071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6" name="Line 21">
            <a:extLst>
              <a:ext uri="{FF2B5EF4-FFF2-40B4-BE49-F238E27FC236}">
                <a16:creationId xmlns="" xmlns:a16="http://schemas.microsoft.com/office/drawing/2014/main" id="{71D3BB85-C985-41E8-AE92-110E2BF74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3489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7" name="Line 22">
            <a:extLst>
              <a:ext uri="{FF2B5EF4-FFF2-40B4-BE49-F238E27FC236}">
                <a16:creationId xmlns="" xmlns:a16="http://schemas.microsoft.com/office/drawing/2014/main" id="{607313DD-277C-4C87-A6D9-7D2E156C8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813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8" name="Line 23">
            <a:extLst>
              <a:ext uri="{FF2B5EF4-FFF2-40B4-BE49-F238E27FC236}">
                <a16:creationId xmlns="" xmlns:a16="http://schemas.microsoft.com/office/drawing/2014/main" id="{C1BB3006-667C-4FCF-846D-0CBFFD33C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2807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" name="Line 24">
            <a:extLst>
              <a:ext uri="{FF2B5EF4-FFF2-40B4-BE49-F238E27FC236}">
                <a16:creationId xmlns="" xmlns:a16="http://schemas.microsoft.com/office/drawing/2014/main" id="{AC61652A-2013-4DF2-BEC4-47FA22C4E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1058" y="3697894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" name="Rectangle 25">
            <a:extLst>
              <a:ext uri="{FF2B5EF4-FFF2-40B4-BE49-F238E27FC236}">
                <a16:creationId xmlns="" xmlns:a16="http://schemas.microsoft.com/office/drawing/2014/main" id="{7F91B2E5-8BC2-468A-8920-75931FFC1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85" y="3751869"/>
            <a:ext cx="16991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1" name="Rectangle 26">
            <a:extLst>
              <a:ext uri="{FF2B5EF4-FFF2-40B4-BE49-F238E27FC236}">
                <a16:creationId xmlns="" xmlns:a16="http://schemas.microsoft.com/office/drawing/2014/main" id="{405E9531-2540-4449-BA93-A6F457AF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530" y="3751869"/>
            <a:ext cx="16991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-14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2" name="Rectangle 27">
            <a:extLst>
              <a:ext uri="{FF2B5EF4-FFF2-40B4-BE49-F238E27FC236}">
                <a16:creationId xmlns="" xmlns:a16="http://schemas.microsoft.com/office/drawing/2014/main" id="{F340609C-9E63-433C-A328-78345B91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027" y="3751869"/>
            <a:ext cx="16991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3" name="Rectangle 28">
            <a:extLst>
              <a:ext uri="{FF2B5EF4-FFF2-40B4-BE49-F238E27FC236}">
                <a16:creationId xmlns="" xmlns:a16="http://schemas.microsoft.com/office/drawing/2014/main" id="{51131CC3-598B-4106-AC90-CD915483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134" y="3751869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-4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4" name="Rectangle 29">
            <a:extLst>
              <a:ext uri="{FF2B5EF4-FFF2-40B4-BE49-F238E27FC236}">
                <a16:creationId xmlns="" xmlns:a16="http://schemas.microsoft.com/office/drawing/2014/main" id="{090EF387-C9FA-4395-AF90-12F09CB59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10" y="3751869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5" name="Rectangle 30">
            <a:extLst>
              <a:ext uri="{FF2B5EF4-FFF2-40B4-BE49-F238E27FC236}">
                <a16:creationId xmlns="" xmlns:a16="http://schemas.microsoft.com/office/drawing/2014/main" id="{B1EE56BF-C4B6-49DF-9F53-A47212CC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80" y="3751869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6" name="Rectangle 31">
            <a:extLst>
              <a:ext uri="{FF2B5EF4-FFF2-40B4-BE49-F238E27FC236}">
                <a16:creationId xmlns="" xmlns:a16="http://schemas.microsoft.com/office/drawing/2014/main" id="{F14A756E-B093-4AB7-B9FB-F024D8E6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028" y="3751869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7" name="Rectangle 32">
            <a:extLst>
              <a:ext uri="{FF2B5EF4-FFF2-40B4-BE49-F238E27FC236}">
                <a16:creationId xmlns="" xmlns:a16="http://schemas.microsoft.com/office/drawing/2014/main" id="{0144C6E9-E25F-4DFD-8D70-18843156D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777" y="3751869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4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8" name="Rectangle 33">
            <a:extLst>
              <a:ext uri="{FF2B5EF4-FFF2-40B4-BE49-F238E27FC236}">
                <a16:creationId xmlns="" xmlns:a16="http://schemas.microsoft.com/office/drawing/2014/main" id="{B5B0D72A-D0A1-44EC-801D-FFEBC67B3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8161" y="3751869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19" name="Rectangle 34">
            <a:extLst>
              <a:ext uri="{FF2B5EF4-FFF2-40B4-BE49-F238E27FC236}">
                <a16:creationId xmlns="" xmlns:a16="http://schemas.microsoft.com/office/drawing/2014/main" id="{BDB7DA7D-16B6-414C-ABD3-9DD998B13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1" y="3328007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70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0" name="Rectangle 35">
            <a:extLst>
              <a:ext uri="{FF2B5EF4-FFF2-40B4-BE49-F238E27FC236}">
                <a16:creationId xmlns="" xmlns:a16="http://schemas.microsoft.com/office/drawing/2014/main" id="{B011FA13-9DA3-490D-BB93-B1CEE7E5B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1" y="2708882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1" name="Rectangle 36">
            <a:extLst>
              <a:ext uri="{FF2B5EF4-FFF2-40B4-BE49-F238E27FC236}">
                <a16:creationId xmlns="" xmlns:a16="http://schemas.microsoft.com/office/drawing/2014/main" id="{4213758B-E5FB-47A7-A50F-CC9E3C106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1" y="2088169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90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2" name="Rectangle 37">
            <a:extLst>
              <a:ext uri="{FF2B5EF4-FFF2-40B4-BE49-F238E27FC236}">
                <a16:creationId xmlns="" xmlns:a16="http://schemas.microsoft.com/office/drawing/2014/main" id="{924A59BE-8962-4C30-A770-D8F52749A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7" y="1469044"/>
            <a:ext cx="19717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100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23" name="Freeform 38">
            <a:extLst>
              <a:ext uri="{FF2B5EF4-FFF2-40B4-BE49-F238E27FC236}">
                <a16:creationId xmlns="" xmlns:a16="http://schemas.microsoft.com/office/drawing/2014/main" id="{4FC4B60E-7C1F-41A9-B035-A52C8C7BEF09}"/>
              </a:ext>
            </a:extLst>
          </p:cNvPr>
          <p:cNvSpPr>
            <a:spLocks/>
          </p:cNvSpPr>
          <p:nvPr/>
        </p:nvSpPr>
        <p:spPr bwMode="auto">
          <a:xfrm>
            <a:off x="3573238" y="16357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4" name="Freeform 39">
            <a:extLst>
              <a:ext uri="{FF2B5EF4-FFF2-40B4-BE49-F238E27FC236}">
                <a16:creationId xmlns="" xmlns:a16="http://schemas.microsoft.com/office/drawing/2014/main" id="{705EE937-C7F0-46EC-B1C5-E090E4828038}"/>
              </a:ext>
            </a:extLst>
          </p:cNvPr>
          <p:cNvSpPr>
            <a:spLocks/>
          </p:cNvSpPr>
          <p:nvPr/>
        </p:nvSpPr>
        <p:spPr bwMode="auto">
          <a:xfrm>
            <a:off x="3304631" y="17151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5" name="Freeform 40">
            <a:extLst>
              <a:ext uri="{FF2B5EF4-FFF2-40B4-BE49-F238E27FC236}">
                <a16:creationId xmlns="" xmlns:a16="http://schemas.microsoft.com/office/drawing/2014/main" id="{574806CE-D4A1-4C18-86C4-178A1F2D82BF}"/>
              </a:ext>
            </a:extLst>
          </p:cNvPr>
          <p:cNvSpPr>
            <a:spLocks/>
          </p:cNvSpPr>
          <p:nvPr/>
        </p:nvSpPr>
        <p:spPr bwMode="auto">
          <a:xfrm>
            <a:off x="3471191" y="1937357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6" name="Freeform 41">
            <a:extLst>
              <a:ext uri="{FF2B5EF4-FFF2-40B4-BE49-F238E27FC236}">
                <a16:creationId xmlns="" xmlns:a16="http://schemas.microsoft.com/office/drawing/2014/main" id="{2E52673C-106D-42C0-A5D2-6CA0590B877D}"/>
              </a:ext>
            </a:extLst>
          </p:cNvPr>
          <p:cNvSpPr>
            <a:spLocks/>
          </p:cNvSpPr>
          <p:nvPr/>
        </p:nvSpPr>
        <p:spPr bwMode="auto">
          <a:xfrm>
            <a:off x="3538050" y="192624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7" name="Freeform 42">
            <a:extLst>
              <a:ext uri="{FF2B5EF4-FFF2-40B4-BE49-F238E27FC236}">
                <a16:creationId xmlns="" xmlns:a16="http://schemas.microsoft.com/office/drawing/2014/main" id="{23D5345A-63EF-4FD3-8A86-CD6F26FA2F53}"/>
              </a:ext>
            </a:extLst>
          </p:cNvPr>
          <p:cNvSpPr>
            <a:spLocks/>
          </p:cNvSpPr>
          <p:nvPr/>
        </p:nvSpPr>
        <p:spPr bwMode="auto">
          <a:xfrm>
            <a:off x="3370316" y="1932594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3 w 26"/>
              <a:gd name="T5" fmla="*/ 17 h 23"/>
              <a:gd name="T6" fmla="*/ 24 w 26"/>
              <a:gd name="T7" fmla="*/ 17 h 23"/>
              <a:gd name="T8" fmla="*/ 24 w 26"/>
              <a:gd name="T9" fmla="*/ 16 h 23"/>
              <a:gd name="T10" fmla="*/ 25 w 26"/>
              <a:gd name="T11" fmla="*/ 16 h 23"/>
              <a:gd name="T12" fmla="*/ 25 w 26"/>
              <a:gd name="T13" fmla="*/ 14 h 23"/>
              <a:gd name="T14" fmla="*/ 25 w 26"/>
              <a:gd name="T15" fmla="*/ 12 h 23"/>
              <a:gd name="T16" fmla="*/ 25 w 26"/>
              <a:gd name="T17" fmla="*/ 12 h 23"/>
              <a:gd name="T18" fmla="*/ 25 w 26"/>
              <a:gd name="T19" fmla="*/ 12 h 23"/>
              <a:gd name="T20" fmla="*/ 25 w 26"/>
              <a:gd name="T21" fmla="*/ 11 h 23"/>
              <a:gd name="T22" fmla="*/ 26 w 26"/>
              <a:gd name="T23" fmla="*/ 11 h 23"/>
              <a:gd name="T24" fmla="*/ 25 w 26"/>
              <a:gd name="T25" fmla="*/ 9 h 23"/>
              <a:gd name="T26" fmla="*/ 25 w 26"/>
              <a:gd name="T27" fmla="*/ 7 h 23"/>
              <a:gd name="T28" fmla="*/ 23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5 w 26"/>
              <a:gd name="T37" fmla="*/ 1 h 23"/>
              <a:gd name="T38" fmla="*/ 13 w 26"/>
              <a:gd name="T39" fmla="*/ 0 h 23"/>
              <a:gd name="T40" fmla="*/ 10 w 26"/>
              <a:gd name="T41" fmla="*/ 1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0 w 26"/>
              <a:gd name="T53" fmla="*/ 9 h 23"/>
              <a:gd name="T54" fmla="*/ 0 w 26"/>
              <a:gd name="T55" fmla="*/ 11 h 23"/>
              <a:gd name="T56" fmla="*/ 0 w 26"/>
              <a:gd name="T57" fmla="*/ 14 h 23"/>
              <a:gd name="T58" fmla="*/ 1 w 26"/>
              <a:gd name="T59" fmla="*/ 16 h 23"/>
              <a:gd name="T60" fmla="*/ 2 w 26"/>
              <a:gd name="T61" fmla="*/ 17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0 w 26"/>
              <a:gd name="T69" fmla="*/ 22 h 23"/>
              <a:gd name="T70" fmla="*/ 13 w 26"/>
              <a:gd name="T71" fmla="*/ 23 h 23"/>
              <a:gd name="T72" fmla="*/ 13 w 26"/>
              <a:gd name="T73" fmla="*/ 22 h 23"/>
              <a:gd name="T74" fmla="*/ 13 w 26"/>
              <a:gd name="T75" fmla="*/ 22 h 23"/>
              <a:gd name="T76" fmla="*/ 14 w 26"/>
              <a:gd name="T77" fmla="*/ 22 h 23"/>
              <a:gd name="T78" fmla="*/ 14 w 26"/>
              <a:gd name="T79" fmla="*/ 22 h 23"/>
              <a:gd name="T80" fmla="*/ 15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8" name="Freeform 43">
            <a:extLst>
              <a:ext uri="{FF2B5EF4-FFF2-40B4-BE49-F238E27FC236}">
                <a16:creationId xmlns="" xmlns:a16="http://schemas.microsoft.com/office/drawing/2014/main" id="{AAC30EC2-4D67-4DFA-9295-53EFCDC2CE35}"/>
              </a:ext>
            </a:extLst>
          </p:cNvPr>
          <p:cNvSpPr>
            <a:spLocks/>
          </p:cNvSpPr>
          <p:nvPr/>
        </p:nvSpPr>
        <p:spPr bwMode="auto">
          <a:xfrm>
            <a:off x="3504033" y="2031019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4 w 26"/>
              <a:gd name="T5" fmla="*/ 18 h 23"/>
              <a:gd name="T6" fmla="*/ 24 w 26"/>
              <a:gd name="T7" fmla="*/ 17 h 23"/>
              <a:gd name="T8" fmla="*/ 24 w 26"/>
              <a:gd name="T9" fmla="*/ 17 h 23"/>
              <a:gd name="T10" fmla="*/ 25 w 26"/>
              <a:gd name="T11" fmla="*/ 16 h 23"/>
              <a:gd name="T12" fmla="*/ 25 w 26"/>
              <a:gd name="T13" fmla="*/ 14 h 23"/>
              <a:gd name="T14" fmla="*/ 26 w 26"/>
              <a:gd name="T15" fmla="*/ 13 h 23"/>
              <a:gd name="T16" fmla="*/ 26 w 26"/>
              <a:gd name="T17" fmla="*/ 12 h 23"/>
              <a:gd name="T18" fmla="*/ 26 w 26"/>
              <a:gd name="T19" fmla="*/ 12 h 23"/>
              <a:gd name="T20" fmla="*/ 26 w 26"/>
              <a:gd name="T21" fmla="*/ 12 h 23"/>
              <a:gd name="T22" fmla="*/ 26 w 26"/>
              <a:gd name="T23" fmla="*/ 12 h 23"/>
              <a:gd name="T24" fmla="*/ 25 w 26"/>
              <a:gd name="T25" fmla="*/ 9 h 23"/>
              <a:gd name="T26" fmla="*/ 25 w 26"/>
              <a:gd name="T27" fmla="*/ 7 h 23"/>
              <a:gd name="T28" fmla="*/ 24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6 w 26"/>
              <a:gd name="T37" fmla="*/ 1 h 23"/>
              <a:gd name="T38" fmla="*/ 13 w 26"/>
              <a:gd name="T39" fmla="*/ 0 h 23"/>
              <a:gd name="T40" fmla="*/ 11 w 26"/>
              <a:gd name="T41" fmla="*/ 1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1 w 26"/>
              <a:gd name="T53" fmla="*/ 9 h 23"/>
              <a:gd name="T54" fmla="*/ 0 w 26"/>
              <a:gd name="T55" fmla="*/ 12 h 23"/>
              <a:gd name="T56" fmla="*/ 1 w 26"/>
              <a:gd name="T57" fmla="*/ 14 h 23"/>
              <a:gd name="T58" fmla="*/ 1 w 26"/>
              <a:gd name="T59" fmla="*/ 16 h 23"/>
              <a:gd name="T60" fmla="*/ 2 w 26"/>
              <a:gd name="T61" fmla="*/ 18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1 w 26"/>
              <a:gd name="T69" fmla="*/ 22 h 23"/>
              <a:gd name="T70" fmla="*/ 13 w 26"/>
              <a:gd name="T71" fmla="*/ 23 h 23"/>
              <a:gd name="T72" fmla="*/ 13 w 26"/>
              <a:gd name="T73" fmla="*/ 23 h 23"/>
              <a:gd name="T74" fmla="*/ 13 w 26"/>
              <a:gd name="T75" fmla="*/ 23 h 23"/>
              <a:gd name="T76" fmla="*/ 14 w 26"/>
              <a:gd name="T77" fmla="*/ 23 h 23"/>
              <a:gd name="T78" fmla="*/ 14 w 26"/>
              <a:gd name="T79" fmla="*/ 23 h 23"/>
              <a:gd name="T80" fmla="*/ 16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4" y="18"/>
                </a:lnTo>
                <a:lnTo>
                  <a:pt x="24" y="17"/>
                </a:lnTo>
                <a:lnTo>
                  <a:pt x="24" y="17"/>
                </a:lnTo>
                <a:lnTo>
                  <a:pt x="25" y="16"/>
                </a:lnTo>
                <a:lnTo>
                  <a:pt x="25" y="14"/>
                </a:lnTo>
                <a:lnTo>
                  <a:pt x="26" y="13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1"/>
                </a:lnTo>
                <a:lnTo>
                  <a:pt x="13" y="0"/>
                </a:lnTo>
                <a:lnTo>
                  <a:pt x="11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2"/>
                </a:lnTo>
                <a:lnTo>
                  <a:pt x="1" y="14"/>
                </a:lnTo>
                <a:lnTo>
                  <a:pt x="1" y="16"/>
                </a:lnTo>
                <a:lnTo>
                  <a:pt x="2" y="18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1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4" y="23"/>
                </a:lnTo>
                <a:lnTo>
                  <a:pt x="14" y="23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9" name="Freeform 44">
            <a:extLst>
              <a:ext uri="{FF2B5EF4-FFF2-40B4-BE49-F238E27FC236}">
                <a16:creationId xmlns="" xmlns:a16="http://schemas.microsoft.com/office/drawing/2014/main" id="{1E4F90A9-75CF-4A35-9D8B-62F076773BF1}"/>
              </a:ext>
            </a:extLst>
          </p:cNvPr>
          <p:cNvSpPr>
            <a:spLocks/>
          </p:cNvSpPr>
          <p:nvPr/>
        </p:nvSpPr>
        <p:spPr bwMode="auto">
          <a:xfrm>
            <a:off x="3267096" y="208975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0" name="Freeform 45">
            <a:extLst>
              <a:ext uri="{FF2B5EF4-FFF2-40B4-BE49-F238E27FC236}">
                <a16:creationId xmlns="" xmlns:a16="http://schemas.microsoft.com/office/drawing/2014/main" id="{1E7CF572-0AE6-441A-9FE2-7E3FDC5FCD63}"/>
              </a:ext>
            </a:extLst>
          </p:cNvPr>
          <p:cNvSpPr>
            <a:spLocks/>
          </p:cNvSpPr>
          <p:nvPr/>
        </p:nvSpPr>
        <p:spPr bwMode="auto">
          <a:xfrm>
            <a:off x="3401987" y="2194532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20 w 25"/>
              <a:gd name="T33" fmla="*/ 2 h 23"/>
              <a:gd name="T34" fmla="*/ 18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6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6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8 w 25"/>
              <a:gd name="T83" fmla="*/ 22 h 23"/>
              <a:gd name="T84" fmla="*/ 18 w 25"/>
              <a:gd name="T85" fmla="*/ 21 h 23"/>
              <a:gd name="T86" fmla="*/ 20 w 25"/>
              <a:gd name="T87" fmla="*/ 21 h 23"/>
              <a:gd name="T88" fmla="*/ 21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8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1" name="Freeform 46">
            <a:extLst>
              <a:ext uri="{FF2B5EF4-FFF2-40B4-BE49-F238E27FC236}">
                <a16:creationId xmlns="" xmlns:a16="http://schemas.microsoft.com/office/drawing/2014/main" id="{08DEC98C-1728-44E1-B94F-461031E718E8}"/>
              </a:ext>
            </a:extLst>
          </p:cNvPr>
          <p:cNvSpPr>
            <a:spLocks/>
          </p:cNvSpPr>
          <p:nvPr/>
        </p:nvSpPr>
        <p:spPr bwMode="auto">
          <a:xfrm>
            <a:off x="3440694" y="22135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6 h 22"/>
              <a:gd name="T12" fmla="*/ 25 w 26"/>
              <a:gd name="T13" fmla="*/ 14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2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4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4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4 h 22"/>
              <a:gd name="T58" fmla="*/ 1 w 26"/>
              <a:gd name="T59" fmla="*/ 16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2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2" name="Freeform 47">
            <a:extLst>
              <a:ext uri="{FF2B5EF4-FFF2-40B4-BE49-F238E27FC236}">
                <a16:creationId xmlns="" xmlns:a16="http://schemas.microsoft.com/office/drawing/2014/main" id="{38358DE2-73A5-40B1-9A30-DC6E6A607F64}"/>
              </a:ext>
            </a:extLst>
          </p:cNvPr>
          <p:cNvSpPr>
            <a:spLocks/>
          </p:cNvSpPr>
          <p:nvPr/>
        </p:nvSpPr>
        <p:spPr bwMode="auto">
          <a:xfrm>
            <a:off x="3335128" y="229454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1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3" name="Freeform 48">
            <a:extLst>
              <a:ext uri="{FF2B5EF4-FFF2-40B4-BE49-F238E27FC236}">
                <a16:creationId xmlns="" xmlns:a16="http://schemas.microsoft.com/office/drawing/2014/main" id="{12B1A82D-EC7B-4603-9B46-4124280F811A}"/>
              </a:ext>
            </a:extLst>
          </p:cNvPr>
          <p:cNvSpPr>
            <a:spLocks/>
          </p:cNvSpPr>
          <p:nvPr/>
        </p:nvSpPr>
        <p:spPr bwMode="auto">
          <a:xfrm>
            <a:off x="3203757" y="228184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4" name="Freeform 49">
            <a:extLst>
              <a:ext uri="{FF2B5EF4-FFF2-40B4-BE49-F238E27FC236}">
                <a16:creationId xmlns="" xmlns:a16="http://schemas.microsoft.com/office/drawing/2014/main" id="{87233874-C27A-4F42-8727-156787EF27A5}"/>
              </a:ext>
            </a:extLst>
          </p:cNvPr>
          <p:cNvSpPr>
            <a:spLocks/>
          </p:cNvSpPr>
          <p:nvPr/>
        </p:nvSpPr>
        <p:spPr bwMode="auto">
          <a:xfrm>
            <a:off x="3169741" y="2245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5" name="Freeform 50">
            <a:extLst>
              <a:ext uri="{FF2B5EF4-FFF2-40B4-BE49-F238E27FC236}">
                <a16:creationId xmlns="" xmlns:a16="http://schemas.microsoft.com/office/drawing/2014/main" id="{79DA853D-A164-44D7-B5D1-CE64E40E28CC}"/>
              </a:ext>
            </a:extLst>
          </p:cNvPr>
          <p:cNvSpPr>
            <a:spLocks/>
          </p:cNvSpPr>
          <p:nvPr/>
        </p:nvSpPr>
        <p:spPr bwMode="auto">
          <a:xfrm>
            <a:off x="3066521" y="2454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6" name="Freeform 51">
            <a:extLst>
              <a:ext uri="{FF2B5EF4-FFF2-40B4-BE49-F238E27FC236}">
                <a16:creationId xmlns="" xmlns:a16="http://schemas.microsoft.com/office/drawing/2014/main" id="{190CD3A6-1DB6-45E5-8619-51EA415873A2}"/>
              </a:ext>
            </a:extLst>
          </p:cNvPr>
          <p:cNvSpPr>
            <a:spLocks/>
          </p:cNvSpPr>
          <p:nvPr/>
        </p:nvSpPr>
        <p:spPr bwMode="auto">
          <a:xfrm>
            <a:off x="3000836" y="255171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7" name="Freeform 52">
            <a:extLst>
              <a:ext uri="{FF2B5EF4-FFF2-40B4-BE49-F238E27FC236}">
                <a16:creationId xmlns="" xmlns:a16="http://schemas.microsoft.com/office/drawing/2014/main" id="{7D66D66B-44AC-4A08-B4F3-7C2119998965}"/>
              </a:ext>
            </a:extLst>
          </p:cNvPr>
          <p:cNvSpPr>
            <a:spLocks/>
          </p:cNvSpPr>
          <p:nvPr/>
        </p:nvSpPr>
        <p:spPr bwMode="auto">
          <a:xfrm>
            <a:off x="2965647" y="2581882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8" name="Freeform 53">
            <a:extLst>
              <a:ext uri="{FF2B5EF4-FFF2-40B4-BE49-F238E27FC236}">
                <a16:creationId xmlns="" xmlns:a16="http://schemas.microsoft.com/office/drawing/2014/main" id="{9C363F0A-A684-4712-A24D-E5236051DB56}"/>
              </a:ext>
            </a:extLst>
          </p:cNvPr>
          <p:cNvSpPr>
            <a:spLocks/>
          </p:cNvSpPr>
          <p:nvPr/>
        </p:nvSpPr>
        <p:spPr bwMode="auto">
          <a:xfrm>
            <a:off x="2935150" y="2618394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9" name="Freeform 54">
            <a:extLst>
              <a:ext uri="{FF2B5EF4-FFF2-40B4-BE49-F238E27FC236}">
                <a16:creationId xmlns="" xmlns:a16="http://schemas.microsoft.com/office/drawing/2014/main" id="{0025F02E-058E-4FFD-A752-7697E83D7ABD}"/>
              </a:ext>
            </a:extLst>
          </p:cNvPr>
          <p:cNvSpPr>
            <a:spLocks/>
          </p:cNvSpPr>
          <p:nvPr/>
        </p:nvSpPr>
        <p:spPr bwMode="auto">
          <a:xfrm>
            <a:off x="2767417" y="2623157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2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2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0" name="Freeform 55">
            <a:extLst>
              <a:ext uri="{FF2B5EF4-FFF2-40B4-BE49-F238E27FC236}">
                <a16:creationId xmlns="" xmlns:a16="http://schemas.microsoft.com/office/drawing/2014/main" id="{CFC2FACC-202F-4592-AC3D-A5BD77B82C36}"/>
              </a:ext>
            </a:extLst>
          </p:cNvPr>
          <p:cNvSpPr>
            <a:spLocks/>
          </p:cNvSpPr>
          <p:nvPr/>
        </p:nvSpPr>
        <p:spPr bwMode="auto">
          <a:xfrm>
            <a:off x="2729882" y="262791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6 h 22"/>
              <a:gd name="T12" fmla="*/ 25 w 26"/>
              <a:gd name="T13" fmla="*/ 14 h 22"/>
              <a:gd name="T14" fmla="*/ 26 w 26"/>
              <a:gd name="T15" fmla="*/ 12 h 22"/>
              <a:gd name="T16" fmla="*/ 26 w 26"/>
              <a:gd name="T17" fmla="*/ 12 h 22"/>
              <a:gd name="T18" fmla="*/ 26 w 26"/>
              <a:gd name="T19" fmla="*/ 12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4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4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4 h 22"/>
              <a:gd name="T58" fmla="*/ 1 w 26"/>
              <a:gd name="T59" fmla="*/ 16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1 h 22"/>
              <a:gd name="T66" fmla="*/ 8 w 26"/>
              <a:gd name="T67" fmla="*/ 22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1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1" name="Freeform 56">
            <a:extLst>
              <a:ext uri="{FF2B5EF4-FFF2-40B4-BE49-F238E27FC236}">
                <a16:creationId xmlns="" xmlns:a16="http://schemas.microsoft.com/office/drawing/2014/main" id="{03892827-C181-44B4-B3EC-0FD38437AE56}"/>
              </a:ext>
            </a:extLst>
          </p:cNvPr>
          <p:cNvSpPr>
            <a:spLocks/>
          </p:cNvSpPr>
          <p:nvPr/>
        </p:nvSpPr>
        <p:spPr bwMode="auto">
          <a:xfrm>
            <a:off x="2698213" y="2658082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20 w 25"/>
              <a:gd name="T33" fmla="*/ 2 h 23"/>
              <a:gd name="T34" fmla="*/ 18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6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6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8 w 25"/>
              <a:gd name="T83" fmla="*/ 22 h 23"/>
              <a:gd name="T84" fmla="*/ 18 w 25"/>
              <a:gd name="T85" fmla="*/ 21 h 23"/>
              <a:gd name="T86" fmla="*/ 20 w 25"/>
              <a:gd name="T87" fmla="*/ 21 h 23"/>
              <a:gd name="T88" fmla="*/ 21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8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" name="Freeform 57">
            <a:extLst>
              <a:ext uri="{FF2B5EF4-FFF2-40B4-BE49-F238E27FC236}">
                <a16:creationId xmlns="" xmlns:a16="http://schemas.microsoft.com/office/drawing/2014/main" id="{42C6A47C-0B1E-4F40-B6EF-43AAFE7E8C14}"/>
              </a:ext>
            </a:extLst>
          </p:cNvPr>
          <p:cNvSpPr>
            <a:spLocks/>
          </p:cNvSpPr>
          <p:nvPr/>
        </p:nvSpPr>
        <p:spPr bwMode="auto">
          <a:xfrm>
            <a:off x="2665370" y="2681894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3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2 h 23"/>
              <a:gd name="T22" fmla="*/ 25 w 25"/>
              <a:gd name="T23" fmla="*/ 12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2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" name="Freeform 58">
            <a:extLst>
              <a:ext uri="{FF2B5EF4-FFF2-40B4-BE49-F238E27FC236}">
                <a16:creationId xmlns="" xmlns:a16="http://schemas.microsoft.com/office/drawing/2014/main" id="{2FD4746F-6F1C-4D17-88BF-0742391B6476}"/>
              </a:ext>
            </a:extLst>
          </p:cNvPr>
          <p:cNvSpPr>
            <a:spLocks/>
          </p:cNvSpPr>
          <p:nvPr/>
        </p:nvSpPr>
        <p:spPr bwMode="auto">
          <a:xfrm>
            <a:off x="2633700" y="26961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4" name="Freeform 59">
            <a:extLst>
              <a:ext uri="{FF2B5EF4-FFF2-40B4-BE49-F238E27FC236}">
                <a16:creationId xmlns="" xmlns:a16="http://schemas.microsoft.com/office/drawing/2014/main" id="{F3550476-0F6C-492C-8B85-961005A90BD1}"/>
              </a:ext>
            </a:extLst>
          </p:cNvPr>
          <p:cNvSpPr>
            <a:spLocks/>
          </p:cNvSpPr>
          <p:nvPr/>
        </p:nvSpPr>
        <p:spPr bwMode="auto">
          <a:xfrm>
            <a:off x="2801433" y="2708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5" name="Freeform 60">
            <a:extLst>
              <a:ext uri="{FF2B5EF4-FFF2-40B4-BE49-F238E27FC236}">
                <a16:creationId xmlns="" xmlns:a16="http://schemas.microsoft.com/office/drawing/2014/main" id="{089DB442-C776-4242-940C-6A3532D7D859}"/>
              </a:ext>
            </a:extLst>
          </p:cNvPr>
          <p:cNvSpPr>
            <a:spLocks/>
          </p:cNvSpPr>
          <p:nvPr/>
        </p:nvSpPr>
        <p:spPr bwMode="auto">
          <a:xfrm>
            <a:off x="2835448" y="2677132"/>
            <a:ext cx="29324" cy="34925"/>
          </a:xfrm>
          <a:custGeom>
            <a:avLst/>
            <a:gdLst>
              <a:gd name="T0" fmla="*/ 21 w 25"/>
              <a:gd name="T1" fmla="*/ 18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8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8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8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6" name="Freeform 61">
            <a:extLst>
              <a:ext uri="{FF2B5EF4-FFF2-40B4-BE49-F238E27FC236}">
                <a16:creationId xmlns="" xmlns:a16="http://schemas.microsoft.com/office/drawing/2014/main" id="{D169041A-766E-42D4-918C-E3ED3FD3A462}"/>
              </a:ext>
            </a:extLst>
          </p:cNvPr>
          <p:cNvSpPr>
            <a:spLocks/>
          </p:cNvSpPr>
          <p:nvPr/>
        </p:nvSpPr>
        <p:spPr bwMode="auto">
          <a:xfrm>
            <a:off x="2868291" y="2666019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3 w 26"/>
              <a:gd name="T5" fmla="*/ 17 h 23"/>
              <a:gd name="T6" fmla="*/ 24 w 26"/>
              <a:gd name="T7" fmla="*/ 17 h 23"/>
              <a:gd name="T8" fmla="*/ 24 w 26"/>
              <a:gd name="T9" fmla="*/ 16 h 23"/>
              <a:gd name="T10" fmla="*/ 25 w 26"/>
              <a:gd name="T11" fmla="*/ 16 h 23"/>
              <a:gd name="T12" fmla="*/ 25 w 26"/>
              <a:gd name="T13" fmla="*/ 14 h 23"/>
              <a:gd name="T14" fmla="*/ 25 w 26"/>
              <a:gd name="T15" fmla="*/ 12 h 23"/>
              <a:gd name="T16" fmla="*/ 25 w 26"/>
              <a:gd name="T17" fmla="*/ 12 h 23"/>
              <a:gd name="T18" fmla="*/ 25 w 26"/>
              <a:gd name="T19" fmla="*/ 12 h 23"/>
              <a:gd name="T20" fmla="*/ 25 w 26"/>
              <a:gd name="T21" fmla="*/ 11 h 23"/>
              <a:gd name="T22" fmla="*/ 26 w 26"/>
              <a:gd name="T23" fmla="*/ 11 h 23"/>
              <a:gd name="T24" fmla="*/ 25 w 26"/>
              <a:gd name="T25" fmla="*/ 9 h 23"/>
              <a:gd name="T26" fmla="*/ 25 w 26"/>
              <a:gd name="T27" fmla="*/ 7 h 23"/>
              <a:gd name="T28" fmla="*/ 23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6 w 26"/>
              <a:gd name="T37" fmla="*/ 0 h 23"/>
              <a:gd name="T38" fmla="*/ 13 w 26"/>
              <a:gd name="T39" fmla="*/ 0 h 23"/>
              <a:gd name="T40" fmla="*/ 10 w 26"/>
              <a:gd name="T41" fmla="*/ 0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1 w 26"/>
              <a:gd name="T53" fmla="*/ 9 h 23"/>
              <a:gd name="T54" fmla="*/ 0 w 26"/>
              <a:gd name="T55" fmla="*/ 11 h 23"/>
              <a:gd name="T56" fmla="*/ 1 w 26"/>
              <a:gd name="T57" fmla="*/ 14 h 23"/>
              <a:gd name="T58" fmla="*/ 1 w 26"/>
              <a:gd name="T59" fmla="*/ 16 h 23"/>
              <a:gd name="T60" fmla="*/ 2 w 26"/>
              <a:gd name="T61" fmla="*/ 17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0 w 26"/>
              <a:gd name="T69" fmla="*/ 22 h 23"/>
              <a:gd name="T70" fmla="*/ 13 w 26"/>
              <a:gd name="T71" fmla="*/ 23 h 23"/>
              <a:gd name="T72" fmla="*/ 13 w 26"/>
              <a:gd name="T73" fmla="*/ 22 h 23"/>
              <a:gd name="T74" fmla="*/ 13 w 26"/>
              <a:gd name="T75" fmla="*/ 22 h 23"/>
              <a:gd name="T76" fmla="*/ 14 w 26"/>
              <a:gd name="T77" fmla="*/ 22 h 23"/>
              <a:gd name="T78" fmla="*/ 14 w 26"/>
              <a:gd name="T79" fmla="*/ 22 h 23"/>
              <a:gd name="T80" fmla="*/ 16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7" name="Freeform 62">
            <a:extLst>
              <a:ext uri="{FF2B5EF4-FFF2-40B4-BE49-F238E27FC236}">
                <a16:creationId xmlns="" xmlns:a16="http://schemas.microsoft.com/office/drawing/2014/main" id="{DF1EA1AF-22EA-42F6-8C42-E02A269BF4EA}"/>
              </a:ext>
            </a:extLst>
          </p:cNvPr>
          <p:cNvSpPr>
            <a:spLocks/>
          </p:cNvSpPr>
          <p:nvPr/>
        </p:nvSpPr>
        <p:spPr bwMode="auto">
          <a:xfrm>
            <a:off x="2904653" y="2645382"/>
            <a:ext cx="29324" cy="34925"/>
          </a:xfrm>
          <a:custGeom>
            <a:avLst/>
            <a:gdLst>
              <a:gd name="T0" fmla="*/ 21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1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8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1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8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8" name="Freeform 63">
            <a:extLst>
              <a:ext uri="{FF2B5EF4-FFF2-40B4-BE49-F238E27FC236}">
                <a16:creationId xmlns="" xmlns:a16="http://schemas.microsoft.com/office/drawing/2014/main" id="{B5C05B78-04FC-4391-B4A1-65B99A3298B1}"/>
              </a:ext>
            </a:extLst>
          </p:cNvPr>
          <p:cNvSpPr>
            <a:spLocks/>
          </p:cNvSpPr>
          <p:nvPr/>
        </p:nvSpPr>
        <p:spPr bwMode="auto">
          <a:xfrm>
            <a:off x="3037197" y="27596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1 h 22"/>
              <a:gd name="T34" fmla="*/ 18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9" name="Freeform 64">
            <a:extLst>
              <a:ext uri="{FF2B5EF4-FFF2-40B4-BE49-F238E27FC236}">
                <a16:creationId xmlns="" xmlns:a16="http://schemas.microsoft.com/office/drawing/2014/main" id="{454C978C-B8A0-4CFB-8003-2488A808ED4B}"/>
              </a:ext>
            </a:extLst>
          </p:cNvPr>
          <p:cNvSpPr>
            <a:spLocks/>
          </p:cNvSpPr>
          <p:nvPr/>
        </p:nvSpPr>
        <p:spPr bwMode="auto">
          <a:xfrm>
            <a:off x="2597339" y="2737457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0" name="Freeform 65">
            <a:extLst>
              <a:ext uri="{FF2B5EF4-FFF2-40B4-BE49-F238E27FC236}">
                <a16:creationId xmlns="" xmlns:a16="http://schemas.microsoft.com/office/drawing/2014/main" id="{B58D7686-1B41-4E0A-9B29-0664654D3E24}"/>
              </a:ext>
            </a:extLst>
          </p:cNvPr>
          <p:cNvSpPr>
            <a:spLocks/>
          </p:cNvSpPr>
          <p:nvPr/>
        </p:nvSpPr>
        <p:spPr bwMode="auto">
          <a:xfrm>
            <a:off x="2562150" y="2708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1" name="Freeform 66">
            <a:extLst>
              <a:ext uri="{FF2B5EF4-FFF2-40B4-BE49-F238E27FC236}">
                <a16:creationId xmlns="" xmlns:a16="http://schemas.microsoft.com/office/drawing/2014/main" id="{2D356C27-EF88-4CC8-BDFB-8E50F9C3A982}"/>
              </a:ext>
            </a:extLst>
          </p:cNvPr>
          <p:cNvSpPr>
            <a:spLocks/>
          </p:cNvSpPr>
          <p:nvPr/>
        </p:nvSpPr>
        <p:spPr bwMode="auto">
          <a:xfrm>
            <a:off x="2530480" y="27977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3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0 w 26"/>
              <a:gd name="T53" fmla="*/ 8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2" name="Freeform 67">
            <a:extLst>
              <a:ext uri="{FF2B5EF4-FFF2-40B4-BE49-F238E27FC236}">
                <a16:creationId xmlns="" xmlns:a16="http://schemas.microsoft.com/office/drawing/2014/main" id="{1A599FF6-E468-478E-B795-5D5B78E9600E}"/>
              </a:ext>
            </a:extLst>
          </p:cNvPr>
          <p:cNvSpPr>
            <a:spLocks/>
          </p:cNvSpPr>
          <p:nvPr/>
        </p:nvSpPr>
        <p:spPr bwMode="auto">
          <a:xfrm>
            <a:off x="2497637" y="27977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3" name="Freeform 68">
            <a:extLst>
              <a:ext uri="{FF2B5EF4-FFF2-40B4-BE49-F238E27FC236}">
                <a16:creationId xmlns="" xmlns:a16="http://schemas.microsoft.com/office/drawing/2014/main" id="{1B8BF5CD-830C-41DF-AB4E-8C60B5E51474}"/>
              </a:ext>
            </a:extLst>
          </p:cNvPr>
          <p:cNvSpPr>
            <a:spLocks/>
          </p:cNvSpPr>
          <p:nvPr/>
        </p:nvSpPr>
        <p:spPr bwMode="auto">
          <a:xfrm>
            <a:off x="2463622" y="279143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4" name="Freeform 69">
            <a:extLst>
              <a:ext uri="{FF2B5EF4-FFF2-40B4-BE49-F238E27FC236}">
                <a16:creationId xmlns="" xmlns:a16="http://schemas.microsoft.com/office/drawing/2014/main" id="{3A493B71-CC76-4BB9-B5F7-BD13339B8442}"/>
              </a:ext>
            </a:extLst>
          </p:cNvPr>
          <p:cNvSpPr>
            <a:spLocks/>
          </p:cNvSpPr>
          <p:nvPr/>
        </p:nvSpPr>
        <p:spPr bwMode="auto">
          <a:xfrm>
            <a:off x="2430779" y="2797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5" name="Freeform 70">
            <a:extLst>
              <a:ext uri="{FF2B5EF4-FFF2-40B4-BE49-F238E27FC236}">
                <a16:creationId xmlns="" xmlns:a16="http://schemas.microsoft.com/office/drawing/2014/main" id="{8EECE327-B361-46EC-B7D1-6151E7240B1F}"/>
              </a:ext>
            </a:extLst>
          </p:cNvPr>
          <p:cNvSpPr>
            <a:spLocks/>
          </p:cNvSpPr>
          <p:nvPr/>
        </p:nvSpPr>
        <p:spPr bwMode="auto">
          <a:xfrm>
            <a:off x="2397936" y="2702532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2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6" name="Freeform 71">
            <a:extLst>
              <a:ext uri="{FF2B5EF4-FFF2-40B4-BE49-F238E27FC236}">
                <a16:creationId xmlns="" xmlns:a16="http://schemas.microsoft.com/office/drawing/2014/main" id="{3EC3FE2D-C700-4367-ADAD-CBDBEBCEA66C}"/>
              </a:ext>
            </a:extLst>
          </p:cNvPr>
          <p:cNvSpPr>
            <a:spLocks/>
          </p:cNvSpPr>
          <p:nvPr/>
        </p:nvSpPr>
        <p:spPr bwMode="auto">
          <a:xfrm>
            <a:off x="2361574" y="2743807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7" name="Freeform 72">
            <a:extLst>
              <a:ext uri="{FF2B5EF4-FFF2-40B4-BE49-F238E27FC236}">
                <a16:creationId xmlns="" xmlns:a16="http://schemas.microsoft.com/office/drawing/2014/main" id="{86B85BCA-1F57-4DC5-A7C9-0074D8F0DC2A}"/>
              </a:ext>
            </a:extLst>
          </p:cNvPr>
          <p:cNvSpPr>
            <a:spLocks/>
          </p:cNvSpPr>
          <p:nvPr/>
        </p:nvSpPr>
        <p:spPr bwMode="auto">
          <a:xfrm>
            <a:off x="2331077" y="2773969"/>
            <a:ext cx="29324" cy="34925"/>
          </a:xfrm>
          <a:custGeom>
            <a:avLst/>
            <a:gdLst>
              <a:gd name="T0" fmla="*/ 22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8" name="Freeform 73">
            <a:extLst>
              <a:ext uri="{FF2B5EF4-FFF2-40B4-BE49-F238E27FC236}">
                <a16:creationId xmlns="" xmlns:a16="http://schemas.microsoft.com/office/drawing/2014/main" id="{E753E8D8-A99B-439F-B630-023A541092D9}"/>
              </a:ext>
            </a:extLst>
          </p:cNvPr>
          <p:cNvSpPr>
            <a:spLocks/>
          </p:cNvSpPr>
          <p:nvPr/>
        </p:nvSpPr>
        <p:spPr bwMode="auto">
          <a:xfrm>
            <a:off x="2294716" y="2764444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3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2 h 23"/>
              <a:gd name="T22" fmla="*/ 25 w 25"/>
              <a:gd name="T23" fmla="*/ 12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2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2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9" name="Freeform 74">
            <a:extLst>
              <a:ext uri="{FF2B5EF4-FFF2-40B4-BE49-F238E27FC236}">
                <a16:creationId xmlns="" xmlns:a16="http://schemas.microsoft.com/office/drawing/2014/main" id="{99251880-1FB8-4793-BDFF-533DCC83F3D6}"/>
              </a:ext>
            </a:extLst>
          </p:cNvPr>
          <p:cNvSpPr>
            <a:spLocks/>
          </p:cNvSpPr>
          <p:nvPr/>
        </p:nvSpPr>
        <p:spPr bwMode="auto">
          <a:xfrm>
            <a:off x="2261873" y="27977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" name="Freeform 75">
            <a:extLst>
              <a:ext uri="{FF2B5EF4-FFF2-40B4-BE49-F238E27FC236}">
                <a16:creationId xmlns="" xmlns:a16="http://schemas.microsoft.com/office/drawing/2014/main" id="{35D8CF7C-2C0D-40A8-9526-FD2CE6C49140}"/>
              </a:ext>
            </a:extLst>
          </p:cNvPr>
          <p:cNvSpPr>
            <a:spLocks/>
          </p:cNvSpPr>
          <p:nvPr/>
        </p:nvSpPr>
        <p:spPr bwMode="auto">
          <a:xfrm>
            <a:off x="2226684" y="278825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1" name="Freeform 76">
            <a:extLst>
              <a:ext uri="{FF2B5EF4-FFF2-40B4-BE49-F238E27FC236}">
                <a16:creationId xmlns="" xmlns:a16="http://schemas.microsoft.com/office/drawing/2014/main" id="{4D0DAF06-5ACE-4387-AAD2-201E051073FA}"/>
              </a:ext>
            </a:extLst>
          </p:cNvPr>
          <p:cNvSpPr>
            <a:spLocks/>
          </p:cNvSpPr>
          <p:nvPr/>
        </p:nvSpPr>
        <p:spPr bwMode="auto">
          <a:xfrm>
            <a:off x="2193842" y="2781907"/>
            <a:ext cx="30497" cy="34925"/>
          </a:xfrm>
          <a:custGeom>
            <a:avLst/>
            <a:gdLst>
              <a:gd name="T0" fmla="*/ 22 w 26"/>
              <a:gd name="T1" fmla="*/ 18 h 22"/>
              <a:gd name="T2" fmla="*/ 23 w 26"/>
              <a:gd name="T3" fmla="*/ 17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8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1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1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8"/>
                </a:move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1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2" name="Freeform 77">
            <a:extLst>
              <a:ext uri="{FF2B5EF4-FFF2-40B4-BE49-F238E27FC236}">
                <a16:creationId xmlns="" xmlns:a16="http://schemas.microsoft.com/office/drawing/2014/main" id="{E40B59FA-BA06-4F3E-A95A-22B4C4CA1BE8}"/>
              </a:ext>
            </a:extLst>
          </p:cNvPr>
          <p:cNvSpPr>
            <a:spLocks/>
          </p:cNvSpPr>
          <p:nvPr/>
        </p:nvSpPr>
        <p:spPr bwMode="auto">
          <a:xfrm>
            <a:off x="2157480" y="27977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3" name="Freeform 78">
            <a:extLst>
              <a:ext uri="{FF2B5EF4-FFF2-40B4-BE49-F238E27FC236}">
                <a16:creationId xmlns="" xmlns:a16="http://schemas.microsoft.com/office/drawing/2014/main" id="{98909F45-E0AE-4A68-B587-E97941FDB896}"/>
              </a:ext>
            </a:extLst>
          </p:cNvPr>
          <p:cNvSpPr>
            <a:spLocks/>
          </p:cNvSpPr>
          <p:nvPr/>
        </p:nvSpPr>
        <p:spPr bwMode="auto">
          <a:xfrm>
            <a:off x="2097659" y="2797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4" name="Freeform 79">
            <a:extLst>
              <a:ext uri="{FF2B5EF4-FFF2-40B4-BE49-F238E27FC236}">
                <a16:creationId xmlns="" xmlns:a16="http://schemas.microsoft.com/office/drawing/2014/main" id="{DC41FA91-CE19-41B8-A411-25718F22FA89}"/>
              </a:ext>
            </a:extLst>
          </p:cNvPr>
          <p:cNvSpPr>
            <a:spLocks/>
          </p:cNvSpPr>
          <p:nvPr/>
        </p:nvSpPr>
        <p:spPr bwMode="auto">
          <a:xfrm>
            <a:off x="2128156" y="284699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5" name="Freeform 80">
            <a:extLst>
              <a:ext uri="{FF2B5EF4-FFF2-40B4-BE49-F238E27FC236}">
                <a16:creationId xmlns="" xmlns:a16="http://schemas.microsoft.com/office/drawing/2014/main" id="{0B8C35E7-3C16-46C7-8064-B0FCE78C64D6}"/>
              </a:ext>
            </a:extLst>
          </p:cNvPr>
          <p:cNvSpPr>
            <a:spLocks/>
          </p:cNvSpPr>
          <p:nvPr/>
        </p:nvSpPr>
        <p:spPr bwMode="auto">
          <a:xfrm>
            <a:off x="2061297" y="2861282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6" name="Freeform 81">
            <a:extLst>
              <a:ext uri="{FF2B5EF4-FFF2-40B4-BE49-F238E27FC236}">
                <a16:creationId xmlns="" xmlns:a16="http://schemas.microsoft.com/office/drawing/2014/main" id="{9CE5E855-A2D4-42BA-AA18-C9553B0DEB13}"/>
              </a:ext>
            </a:extLst>
          </p:cNvPr>
          <p:cNvSpPr>
            <a:spLocks/>
          </p:cNvSpPr>
          <p:nvPr/>
        </p:nvSpPr>
        <p:spPr bwMode="auto">
          <a:xfrm>
            <a:off x="2026109" y="2837469"/>
            <a:ext cx="30497" cy="36513"/>
          </a:xfrm>
          <a:custGeom>
            <a:avLst/>
            <a:gdLst>
              <a:gd name="T0" fmla="*/ 22 w 26"/>
              <a:gd name="T1" fmla="*/ 19 h 23"/>
              <a:gd name="T2" fmla="*/ 23 w 26"/>
              <a:gd name="T3" fmla="*/ 18 h 23"/>
              <a:gd name="T4" fmla="*/ 23 w 26"/>
              <a:gd name="T5" fmla="*/ 17 h 23"/>
              <a:gd name="T6" fmla="*/ 24 w 26"/>
              <a:gd name="T7" fmla="*/ 17 h 23"/>
              <a:gd name="T8" fmla="*/ 24 w 26"/>
              <a:gd name="T9" fmla="*/ 16 h 23"/>
              <a:gd name="T10" fmla="*/ 25 w 26"/>
              <a:gd name="T11" fmla="*/ 16 h 23"/>
              <a:gd name="T12" fmla="*/ 25 w 26"/>
              <a:gd name="T13" fmla="*/ 14 h 23"/>
              <a:gd name="T14" fmla="*/ 25 w 26"/>
              <a:gd name="T15" fmla="*/ 12 h 23"/>
              <a:gd name="T16" fmla="*/ 25 w 26"/>
              <a:gd name="T17" fmla="*/ 12 h 23"/>
              <a:gd name="T18" fmla="*/ 25 w 26"/>
              <a:gd name="T19" fmla="*/ 12 h 23"/>
              <a:gd name="T20" fmla="*/ 25 w 26"/>
              <a:gd name="T21" fmla="*/ 11 h 23"/>
              <a:gd name="T22" fmla="*/ 26 w 26"/>
              <a:gd name="T23" fmla="*/ 11 h 23"/>
              <a:gd name="T24" fmla="*/ 25 w 26"/>
              <a:gd name="T25" fmla="*/ 9 h 23"/>
              <a:gd name="T26" fmla="*/ 25 w 26"/>
              <a:gd name="T27" fmla="*/ 7 h 23"/>
              <a:gd name="T28" fmla="*/ 23 w 26"/>
              <a:gd name="T29" fmla="*/ 5 h 23"/>
              <a:gd name="T30" fmla="*/ 22 w 26"/>
              <a:gd name="T31" fmla="*/ 4 h 23"/>
              <a:gd name="T32" fmla="*/ 20 w 26"/>
              <a:gd name="T33" fmla="*/ 2 h 23"/>
              <a:gd name="T34" fmla="*/ 18 w 26"/>
              <a:gd name="T35" fmla="*/ 1 h 23"/>
              <a:gd name="T36" fmla="*/ 15 w 26"/>
              <a:gd name="T37" fmla="*/ 0 h 23"/>
              <a:gd name="T38" fmla="*/ 13 w 26"/>
              <a:gd name="T39" fmla="*/ 0 h 23"/>
              <a:gd name="T40" fmla="*/ 10 w 26"/>
              <a:gd name="T41" fmla="*/ 0 h 23"/>
              <a:gd name="T42" fmla="*/ 8 w 26"/>
              <a:gd name="T43" fmla="*/ 1 h 23"/>
              <a:gd name="T44" fmla="*/ 6 w 26"/>
              <a:gd name="T45" fmla="*/ 2 h 23"/>
              <a:gd name="T46" fmla="*/ 4 w 26"/>
              <a:gd name="T47" fmla="*/ 4 h 23"/>
              <a:gd name="T48" fmla="*/ 2 w 26"/>
              <a:gd name="T49" fmla="*/ 5 h 23"/>
              <a:gd name="T50" fmla="*/ 1 w 26"/>
              <a:gd name="T51" fmla="*/ 7 h 23"/>
              <a:gd name="T52" fmla="*/ 0 w 26"/>
              <a:gd name="T53" fmla="*/ 9 h 23"/>
              <a:gd name="T54" fmla="*/ 0 w 26"/>
              <a:gd name="T55" fmla="*/ 11 h 23"/>
              <a:gd name="T56" fmla="*/ 0 w 26"/>
              <a:gd name="T57" fmla="*/ 14 h 23"/>
              <a:gd name="T58" fmla="*/ 1 w 26"/>
              <a:gd name="T59" fmla="*/ 16 h 23"/>
              <a:gd name="T60" fmla="*/ 2 w 26"/>
              <a:gd name="T61" fmla="*/ 17 h 23"/>
              <a:gd name="T62" fmla="*/ 4 w 26"/>
              <a:gd name="T63" fmla="*/ 19 h 23"/>
              <a:gd name="T64" fmla="*/ 6 w 26"/>
              <a:gd name="T65" fmla="*/ 21 h 23"/>
              <a:gd name="T66" fmla="*/ 8 w 26"/>
              <a:gd name="T67" fmla="*/ 22 h 23"/>
              <a:gd name="T68" fmla="*/ 10 w 26"/>
              <a:gd name="T69" fmla="*/ 22 h 23"/>
              <a:gd name="T70" fmla="*/ 13 w 26"/>
              <a:gd name="T71" fmla="*/ 23 h 23"/>
              <a:gd name="T72" fmla="*/ 13 w 26"/>
              <a:gd name="T73" fmla="*/ 22 h 23"/>
              <a:gd name="T74" fmla="*/ 13 w 26"/>
              <a:gd name="T75" fmla="*/ 22 h 23"/>
              <a:gd name="T76" fmla="*/ 13 w 26"/>
              <a:gd name="T77" fmla="*/ 22 h 23"/>
              <a:gd name="T78" fmla="*/ 14 w 26"/>
              <a:gd name="T79" fmla="*/ 22 h 23"/>
              <a:gd name="T80" fmla="*/ 15 w 26"/>
              <a:gd name="T81" fmla="*/ 22 h 23"/>
              <a:gd name="T82" fmla="*/ 18 w 26"/>
              <a:gd name="T83" fmla="*/ 22 h 23"/>
              <a:gd name="T84" fmla="*/ 19 w 26"/>
              <a:gd name="T85" fmla="*/ 21 h 23"/>
              <a:gd name="T86" fmla="*/ 20 w 26"/>
              <a:gd name="T87" fmla="*/ 21 h 23"/>
              <a:gd name="T88" fmla="*/ 21 w 26"/>
              <a:gd name="T89" fmla="*/ 20 h 23"/>
              <a:gd name="T90" fmla="*/ 22 w 26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3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7" name="Freeform 82">
            <a:extLst>
              <a:ext uri="{FF2B5EF4-FFF2-40B4-BE49-F238E27FC236}">
                <a16:creationId xmlns="" xmlns:a16="http://schemas.microsoft.com/office/drawing/2014/main" id="{46690BC0-3145-4078-B38B-80BC5D8D56A3}"/>
              </a:ext>
            </a:extLst>
          </p:cNvPr>
          <p:cNvSpPr>
            <a:spLocks/>
          </p:cNvSpPr>
          <p:nvPr/>
        </p:nvSpPr>
        <p:spPr bwMode="auto">
          <a:xfrm>
            <a:off x="1990920" y="28231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8" name="Freeform 83">
            <a:extLst>
              <a:ext uri="{FF2B5EF4-FFF2-40B4-BE49-F238E27FC236}">
                <a16:creationId xmlns="" xmlns:a16="http://schemas.microsoft.com/office/drawing/2014/main" id="{E9F82648-7390-4A75-B09D-1935141095FD}"/>
              </a:ext>
            </a:extLst>
          </p:cNvPr>
          <p:cNvSpPr>
            <a:spLocks/>
          </p:cNvSpPr>
          <p:nvPr/>
        </p:nvSpPr>
        <p:spPr bwMode="auto">
          <a:xfrm>
            <a:off x="1961596" y="2853344"/>
            <a:ext cx="29324" cy="34925"/>
          </a:xfrm>
          <a:custGeom>
            <a:avLst/>
            <a:gdLst>
              <a:gd name="T0" fmla="*/ 22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9" name="Freeform 84">
            <a:extLst>
              <a:ext uri="{FF2B5EF4-FFF2-40B4-BE49-F238E27FC236}">
                <a16:creationId xmlns="" xmlns:a16="http://schemas.microsoft.com/office/drawing/2014/main" id="{492B9C5A-6E06-486E-8130-A72289D9CD9C}"/>
              </a:ext>
            </a:extLst>
          </p:cNvPr>
          <p:cNvSpPr>
            <a:spLocks/>
          </p:cNvSpPr>
          <p:nvPr/>
        </p:nvSpPr>
        <p:spPr bwMode="auto">
          <a:xfrm>
            <a:off x="1928754" y="28581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0" name="Freeform 85">
            <a:extLst>
              <a:ext uri="{FF2B5EF4-FFF2-40B4-BE49-F238E27FC236}">
                <a16:creationId xmlns="" xmlns:a16="http://schemas.microsoft.com/office/drawing/2014/main" id="{051E7DAD-5C2D-4762-BC0E-E2FF849D6893}"/>
              </a:ext>
            </a:extLst>
          </p:cNvPr>
          <p:cNvSpPr>
            <a:spLocks/>
          </p:cNvSpPr>
          <p:nvPr/>
        </p:nvSpPr>
        <p:spPr bwMode="auto">
          <a:xfrm>
            <a:off x="1893565" y="2880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3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0 w 26"/>
              <a:gd name="T53" fmla="*/ 8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1" name="Freeform 86">
            <a:extLst>
              <a:ext uri="{FF2B5EF4-FFF2-40B4-BE49-F238E27FC236}">
                <a16:creationId xmlns="" xmlns:a16="http://schemas.microsoft.com/office/drawing/2014/main" id="{099B6BA8-5541-42B3-B218-38DE53AEA565}"/>
              </a:ext>
            </a:extLst>
          </p:cNvPr>
          <p:cNvSpPr>
            <a:spLocks/>
          </p:cNvSpPr>
          <p:nvPr/>
        </p:nvSpPr>
        <p:spPr bwMode="auto">
          <a:xfrm>
            <a:off x="1860722" y="2858107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2" name="Freeform 87">
            <a:extLst>
              <a:ext uri="{FF2B5EF4-FFF2-40B4-BE49-F238E27FC236}">
                <a16:creationId xmlns="" xmlns:a16="http://schemas.microsoft.com/office/drawing/2014/main" id="{09E30121-33E7-464C-BA0D-859A29890989}"/>
              </a:ext>
            </a:extLst>
          </p:cNvPr>
          <p:cNvSpPr>
            <a:spLocks/>
          </p:cNvSpPr>
          <p:nvPr/>
        </p:nvSpPr>
        <p:spPr bwMode="auto">
          <a:xfrm>
            <a:off x="1824360" y="28882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3" name="Freeform 88">
            <a:extLst>
              <a:ext uri="{FF2B5EF4-FFF2-40B4-BE49-F238E27FC236}">
                <a16:creationId xmlns="" xmlns:a16="http://schemas.microsoft.com/office/drawing/2014/main" id="{6B6AB64F-A9BB-4C3F-B864-241171B6C8E2}"/>
              </a:ext>
            </a:extLst>
          </p:cNvPr>
          <p:cNvSpPr>
            <a:spLocks/>
          </p:cNvSpPr>
          <p:nvPr/>
        </p:nvSpPr>
        <p:spPr bwMode="auto">
          <a:xfrm>
            <a:off x="1791517" y="288826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4" name="Freeform 89">
            <a:extLst>
              <a:ext uri="{FF2B5EF4-FFF2-40B4-BE49-F238E27FC236}">
                <a16:creationId xmlns="" xmlns:a16="http://schemas.microsoft.com/office/drawing/2014/main" id="{4560C12C-9013-4B40-80F3-FACB30CFC8F9}"/>
              </a:ext>
            </a:extLst>
          </p:cNvPr>
          <p:cNvSpPr>
            <a:spLocks/>
          </p:cNvSpPr>
          <p:nvPr/>
        </p:nvSpPr>
        <p:spPr bwMode="auto">
          <a:xfrm>
            <a:off x="1761020" y="2915257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1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1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5" name="Freeform 90">
            <a:extLst>
              <a:ext uri="{FF2B5EF4-FFF2-40B4-BE49-F238E27FC236}">
                <a16:creationId xmlns="" xmlns:a16="http://schemas.microsoft.com/office/drawing/2014/main" id="{FBB09227-0985-49F8-A1AA-BA722F5A05F6}"/>
              </a:ext>
            </a:extLst>
          </p:cNvPr>
          <p:cNvSpPr>
            <a:spLocks/>
          </p:cNvSpPr>
          <p:nvPr/>
        </p:nvSpPr>
        <p:spPr bwMode="auto">
          <a:xfrm>
            <a:off x="1724659" y="28819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1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6" name="Freeform 91">
            <a:extLst>
              <a:ext uri="{FF2B5EF4-FFF2-40B4-BE49-F238E27FC236}">
                <a16:creationId xmlns="" xmlns:a16="http://schemas.microsoft.com/office/drawing/2014/main" id="{E381BC7D-D8D8-45EE-A523-28DF71B8DFAB}"/>
              </a:ext>
            </a:extLst>
          </p:cNvPr>
          <p:cNvSpPr>
            <a:spLocks/>
          </p:cNvSpPr>
          <p:nvPr/>
        </p:nvSpPr>
        <p:spPr bwMode="auto">
          <a:xfrm>
            <a:off x="1688297" y="28581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7" name="Freeform 92">
            <a:extLst>
              <a:ext uri="{FF2B5EF4-FFF2-40B4-BE49-F238E27FC236}">
                <a16:creationId xmlns="" xmlns:a16="http://schemas.microsoft.com/office/drawing/2014/main" id="{641FF312-AAB4-428F-980B-60707F0CA81F}"/>
              </a:ext>
            </a:extLst>
          </p:cNvPr>
          <p:cNvSpPr>
            <a:spLocks/>
          </p:cNvSpPr>
          <p:nvPr/>
        </p:nvSpPr>
        <p:spPr bwMode="auto">
          <a:xfrm>
            <a:off x="1657800" y="2953357"/>
            <a:ext cx="29324" cy="34925"/>
          </a:xfrm>
          <a:custGeom>
            <a:avLst/>
            <a:gdLst>
              <a:gd name="T0" fmla="*/ 22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5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8" name="Freeform 93">
            <a:extLst>
              <a:ext uri="{FF2B5EF4-FFF2-40B4-BE49-F238E27FC236}">
                <a16:creationId xmlns="" xmlns:a16="http://schemas.microsoft.com/office/drawing/2014/main" id="{99FEEAFB-260D-4C7F-A256-913D2BE0F21E}"/>
              </a:ext>
            </a:extLst>
          </p:cNvPr>
          <p:cNvSpPr>
            <a:spLocks/>
          </p:cNvSpPr>
          <p:nvPr/>
        </p:nvSpPr>
        <p:spPr bwMode="auto">
          <a:xfrm>
            <a:off x="1627303" y="29501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9" name="Freeform 94">
            <a:extLst>
              <a:ext uri="{FF2B5EF4-FFF2-40B4-BE49-F238E27FC236}">
                <a16:creationId xmlns="" xmlns:a16="http://schemas.microsoft.com/office/drawing/2014/main" id="{783A3FB5-0B15-4EAA-A07B-65D09F008101}"/>
              </a:ext>
            </a:extLst>
          </p:cNvPr>
          <p:cNvSpPr>
            <a:spLocks/>
          </p:cNvSpPr>
          <p:nvPr/>
        </p:nvSpPr>
        <p:spPr bwMode="auto">
          <a:xfrm>
            <a:off x="1592115" y="2956532"/>
            <a:ext cx="29324" cy="34925"/>
          </a:xfrm>
          <a:custGeom>
            <a:avLst/>
            <a:gdLst>
              <a:gd name="T0" fmla="*/ 21 w 25"/>
              <a:gd name="T1" fmla="*/ 18 h 22"/>
              <a:gd name="T2" fmla="*/ 22 w 25"/>
              <a:gd name="T3" fmla="*/ 17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1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8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8"/>
                </a:moveTo>
                <a:lnTo>
                  <a:pt x="22" y="17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1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8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0" name="Freeform 95">
            <a:extLst>
              <a:ext uri="{FF2B5EF4-FFF2-40B4-BE49-F238E27FC236}">
                <a16:creationId xmlns="" xmlns:a16="http://schemas.microsoft.com/office/drawing/2014/main" id="{A74EF8AE-E65A-4CF0-B183-704FA118FA98}"/>
              </a:ext>
            </a:extLst>
          </p:cNvPr>
          <p:cNvSpPr>
            <a:spLocks/>
          </p:cNvSpPr>
          <p:nvPr/>
        </p:nvSpPr>
        <p:spPr bwMode="auto">
          <a:xfrm>
            <a:off x="1558099" y="2929544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6 h 22"/>
              <a:gd name="T12" fmla="*/ 25 w 25"/>
              <a:gd name="T13" fmla="*/ 14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2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4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4 w 25"/>
              <a:gd name="T47" fmla="*/ 4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4 h 22"/>
              <a:gd name="T58" fmla="*/ 1 w 25"/>
              <a:gd name="T59" fmla="*/ 16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2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2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1" name="Freeform 96">
            <a:extLst>
              <a:ext uri="{FF2B5EF4-FFF2-40B4-BE49-F238E27FC236}">
                <a16:creationId xmlns="" xmlns:a16="http://schemas.microsoft.com/office/drawing/2014/main" id="{D5931029-41B5-4EB9-BE3C-D0CB61BAB1F0}"/>
              </a:ext>
            </a:extLst>
          </p:cNvPr>
          <p:cNvSpPr>
            <a:spLocks/>
          </p:cNvSpPr>
          <p:nvPr/>
        </p:nvSpPr>
        <p:spPr bwMode="auto">
          <a:xfrm>
            <a:off x="1520565" y="2972407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4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2" name="Freeform 97">
            <a:extLst>
              <a:ext uri="{FF2B5EF4-FFF2-40B4-BE49-F238E27FC236}">
                <a16:creationId xmlns="" xmlns:a16="http://schemas.microsoft.com/office/drawing/2014/main" id="{B5E5D8B6-792D-4523-B6C9-877310D8684B}"/>
              </a:ext>
            </a:extLst>
          </p:cNvPr>
          <p:cNvSpPr>
            <a:spLocks/>
          </p:cNvSpPr>
          <p:nvPr/>
        </p:nvSpPr>
        <p:spPr bwMode="auto">
          <a:xfrm>
            <a:off x="1488895" y="29962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3" name="Freeform 98">
            <a:extLst>
              <a:ext uri="{FF2B5EF4-FFF2-40B4-BE49-F238E27FC236}">
                <a16:creationId xmlns="" xmlns:a16="http://schemas.microsoft.com/office/drawing/2014/main" id="{202AD5A2-6B0F-42A8-9C12-F48A9CF5D7E3}"/>
              </a:ext>
            </a:extLst>
          </p:cNvPr>
          <p:cNvSpPr>
            <a:spLocks/>
          </p:cNvSpPr>
          <p:nvPr/>
        </p:nvSpPr>
        <p:spPr bwMode="auto">
          <a:xfrm>
            <a:off x="1457225" y="30470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2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2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2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4" name="Freeform 99">
            <a:extLst>
              <a:ext uri="{FF2B5EF4-FFF2-40B4-BE49-F238E27FC236}">
                <a16:creationId xmlns="" xmlns:a16="http://schemas.microsoft.com/office/drawing/2014/main" id="{6A457C9B-D37F-4414-9E3F-805D24FC48BD}"/>
              </a:ext>
            </a:extLst>
          </p:cNvPr>
          <p:cNvSpPr>
            <a:spLocks/>
          </p:cNvSpPr>
          <p:nvPr/>
        </p:nvSpPr>
        <p:spPr bwMode="auto">
          <a:xfrm>
            <a:off x="1420863" y="3031144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5" name="Freeform 100">
            <a:extLst>
              <a:ext uri="{FF2B5EF4-FFF2-40B4-BE49-F238E27FC236}">
                <a16:creationId xmlns="" xmlns:a16="http://schemas.microsoft.com/office/drawing/2014/main" id="{8D253CDD-555C-4BB8-9C37-0FD611128A1B}"/>
              </a:ext>
            </a:extLst>
          </p:cNvPr>
          <p:cNvSpPr>
            <a:spLocks/>
          </p:cNvSpPr>
          <p:nvPr/>
        </p:nvSpPr>
        <p:spPr bwMode="auto">
          <a:xfrm>
            <a:off x="1386848" y="3051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3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6" name="Freeform 101">
            <a:extLst>
              <a:ext uri="{FF2B5EF4-FFF2-40B4-BE49-F238E27FC236}">
                <a16:creationId xmlns="" xmlns:a16="http://schemas.microsoft.com/office/drawing/2014/main" id="{20114B7E-C710-456E-AD07-8BBEA6E43593}"/>
              </a:ext>
            </a:extLst>
          </p:cNvPr>
          <p:cNvSpPr>
            <a:spLocks/>
          </p:cNvSpPr>
          <p:nvPr/>
        </p:nvSpPr>
        <p:spPr bwMode="auto">
          <a:xfrm>
            <a:off x="1319989" y="299463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7" name="Freeform 102">
            <a:extLst>
              <a:ext uri="{FF2B5EF4-FFF2-40B4-BE49-F238E27FC236}">
                <a16:creationId xmlns="" xmlns:a16="http://schemas.microsoft.com/office/drawing/2014/main" id="{BBDA63F8-F54D-439E-88B7-3F76ED06A5ED}"/>
              </a:ext>
            </a:extLst>
          </p:cNvPr>
          <p:cNvSpPr>
            <a:spLocks/>
          </p:cNvSpPr>
          <p:nvPr/>
        </p:nvSpPr>
        <p:spPr bwMode="auto">
          <a:xfrm>
            <a:off x="1356351" y="2956532"/>
            <a:ext cx="30497" cy="34925"/>
          </a:xfrm>
          <a:custGeom>
            <a:avLst/>
            <a:gdLst>
              <a:gd name="T0" fmla="*/ 22 w 26"/>
              <a:gd name="T1" fmla="*/ 18 h 22"/>
              <a:gd name="T2" fmla="*/ 23 w 26"/>
              <a:gd name="T3" fmla="*/ 17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8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1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1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8"/>
                </a:move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1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8" name="Freeform 103">
            <a:extLst>
              <a:ext uri="{FF2B5EF4-FFF2-40B4-BE49-F238E27FC236}">
                <a16:creationId xmlns="" xmlns:a16="http://schemas.microsoft.com/office/drawing/2014/main" id="{E6B7B757-CFB9-4E02-B074-D96FF9FEE539}"/>
              </a:ext>
            </a:extLst>
          </p:cNvPr>
          <p:cNvSpPr>
            <a:spLocks/>
          </p:cNvSpPr>
          <p:nvPr/>
        </p:nvSpPr>
        <p:spPr bwMode="auto">
          <a:xfrm>
            <a:off x="1284800" y="2959707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9" name="Freeform 104">
            <a:extLst>
              <a:ext uri="{FF2B5EF4-FFF2-40B4-BE49-F238E27FC236}">
                <a16:creationId xmlns="" xmlns:a16="http://schemas.microsoft.com/office/drawing/2014/main" id="{754C368B-306F-4C68-9CFA-CC0438E6E5E0}"/>
              </a:ext>
            </a:extLst>
          </p:cNvPr>
          <p:cNvSpPr>
            <a:spLocks/>
          </p:cNvSpPr>
          <p:nvPr/>
        </p:nvSpPr>
        <p:spPr bwMode="auto">
          <a:xfrm>
            <a:off x="1255477" y="29374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0" name="Freeform 105">
            <a:extLst>
              <a:ext uri="{FF2B5EF4-FFF2-40B4-BE49-F238E27FC236}">
                <a16:creationId xmlns="" xmlns:a16="http://schemas.microsoft.com/office/drawing/2014/main" id="{7E6D96E9-921F-46C0-AA57-038BC7578655}"/>
              </a:ext>
            </a:extLst>
          </p:cNvPr>
          <p:cNvSpPr>
            <a:spLocks/>
          </p:cNvSpPr>
          <p:nvPr/>
        </p:nvSpPr>
        <p:spPr bwMode="auto">
          <a:xfrm>
            <a:off x="1217942" y="29263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6 h 22"/>
              <a:gd name="T12" fmla="*/ 25 w 26"/>
              <a:gd name="T13" fmla="*/ 14 h 22"/>
              <a:gd name="T14" fmla="*/ 26 w 26"/>
              <a:gd name="T15" fmla="*/ 12 h 22"/>
              <a:gd name="T16" fmla="*/ 26 w 26"/>
              <a:gd name="T17" fmla="*/ 12 h 22"/>
              <a:gd name="T18" fmla="*/ 26 w 26"/>
              <a:gd name="T19" fmla="*/ 12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4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4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4 h 22"/>
              <a:gd name="T58" fmla="*/ 1 w 26"/>
              <a:gd name="T59" fmla="*/ 16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1 h 22"/>
              <a:gd name="T66" fmla="*/ 8 w 26"/>
              <a:gd name="T67" fmla="*/ 22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1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5" y="16"/>
                </a:lnTo>
                <a:lnTo>
                  <a:pt x="25" y="14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4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2"/>
                </a:lnTo>
                <a:lnTo>
                  <a:pt x="19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1" name="Freeform 106">
            <a:extLst>
              <a:ext uri="{FF2B5EF4-FFF2-40B4-BE49-F238E27FC236}">
                <a16:creationId xmlns="" xmlns:a16="http://schemas.microsoft.com/office/drawing/2014/main" id="{114E4FA9-2DDA-4130-A395-3D0188A67A0D}"/>
              </a:ext>
            </a:extLst>
          </p:cNvPr>
          <p:cNvSpPr>
            <a:spLocks/>
          </p:cNvSpPr>
          <p:nvPr/>
        </p:nvSpPr>
        <p:spPr bwMode="auto">
          <a:xfrm>
            <a:off x="1186272" y="2872394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4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4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1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1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2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1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2" name="Freeform 107">
            <a:extLst>
              <a:ext uri="{FF2B5EF4-FFF2-40B4-BE49-F238E27FC236}">
                <a16:creationId xmlns="" xmlns:a16="http://schemas.microsoft.com/office/drawing/2014/main" id="{8BCC4D2C-AFBA-4B5A-B337-4A67860EEBDD}"/>
              </a:ext>
            </a:extLst>
          </p:cNvPr>
          <p:cNvSpPr>
            <a:spLocks/>
          </p:cNvSpPr>
          <p:nvPr/>
        </p:nvSpPr>
        <p:spPr bwMode="auto">
          <a:xfrm>
            <a:off x="1149911" y="2872394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7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0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0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7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2 w 25"/>
              <a:gd name="T75" fmla="*/ 22 h 23"/>
              <a:gd name="T76" fmla="*/ 13 w 25"/>
              <a:gd name="T77" fmla="*/ 22 h 23"/>
              <a:gd name="T78" fmla="*/ 13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7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0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7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3" name="Freeform 108">
            <a:extLst>
              <a:ext uri="{FF2B5EF4-FFF2-40B4-BE49-F238E27FC236}">
                <a16:creationId xmlns="" xmlns:a16="http://schemas.microsoft.com/office/drawing/2014/main" id="{813697EF-F723-41BC-ABC7-45A9BF37D2E0}"/>
              </a:ext>
            </a:extLst>
          </p:cNvPr>
          <p:cNvSpPr>
            <a:spLocks/>
          </p:cNvSpPr>
          <p:nvPr/>
        </p:nvSpPr>
        <p:spPr bwMode="auto">
          <a:xfrm>
            <a:off x="1083052" y="29120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6 w 26"/>
              <a:gd name="T15" fmla="*/ 12 h 22"/>
              <a:gd name="T16" fmla="*/ 26 w 26"/>
              <a:gd name="T17" fmla="*/ 11 h 22"/>
              <a:gd name="T18" fmla="*/ 26 w 26"/>
              <a:gd name="T19" fmla="*/ 11 h 22"/>
              <a:gd name="T20" fmla="*/ 26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4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6 w 26"/>
              <a:gd name="T37" fmla="*/ 0 h 22"/>
              <a:gd name="T38" fmla="*/ 13 w 26"/>
              <a:gd name="T39" fmla="*/ 0 h 22"/>
              <a:gd name="T40" fmla="*/ 11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1 w 26"/>
              <a:gd name="T53" fmla="*/ 9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1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6" y="12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6" y="0"/>
                </a:lnTo>
                <a:lnTo>
                  <a:pt x="13" y="0"/>
                </a:lnTo>
                <a:lnTo>
                  <a:pt x="11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4" name="Freeform 109">
            <a:extLst>
              <a:ext uri="{FF2B5EF4-FFF2-40B4-BE49-F238E27FC236}">
                <a16:creationId xmlns="" xmlns:a16="http://schemas.microsoft.com/office/drawing/2014/main" id="{FA801094-F716-4DFA-B31A-6FECBDD1A14E}"/>
              </a:ext>
            </a:extLst>
          </p:cNvPr>
          <p:cNvSpPr>
            <a:spLocks/>
          </p:cNvSpPr>
          <p:nvPr/>
        </p:nvSpPr>
        <p:spPr bwMode="auto">
          <a:xfrm>
            <a:off x="1119414" y="293271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5" name="Freeform 110">
            <a:extLst>
              <a:ext uri="{FF2B5EF4-FFF2-40B4-BE49-F238E27FC236}">
                <a16:creationId xmlns="" xmlns:a16="http://schemas.microsoft.com/office/drawing/2014/main" id="{C65D0CDF-1C4E-40BC-8F18-1AA82B1E8602}"/>
              </a:ext>
            </a:extLst>
          </p:cNvPr>
          <p:cNvSpPr>
            <a:spLocks/>
          </p:cNvSpPr>
          <p:nvPr/>
        </p:nvSpPr>
        <p:spPr bwMode="auto">
          <a:xfrm>
            <a:off x="1052555" y="298034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6" name="Freeform 111">
            <a:extLst>
              <a:ext uri="{FF2B5EF4-FFF2-40B4-BE49-F238E27FC236}">
                <a16:creationId xmlns="" xmlns:a16="http://schemas.microsoft.com/office/drawing/2014/main" id="{FA5CE416-CD2B-4068-BAD0-86ED94E118BA}"/>
              </a:ext>
            </a:extLst>
          </p:cNvPr>
          <p:cNvSpPr>
            <a:spLocks/>
          </p:cNvSpPr>
          <p:nvPr/>
        </p:nvSpPr>
        <p:spPr bwMode="auto">
          <a:xfrm>
            <a:off x="1019712" y="3007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2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2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2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7" name="Freeform 112">
            <a:extLst>
              <a:ext uri="{FF2B5EF4-FFF2-40B4-BE49-F238E27FC236}">
                <a16:creationId xmlns="" xmlns:a16="http://schemas.microsoft.com/office/drawing/2014/main" id="{58CA51F9-E93B-475F-B157-E8F89A902458}"/>
              </a:ext>
            </a:extLst>
          </p:cNvPr>
          <p:cNvSpPr>
            <a:spLocks/>
          </p:cNvSpPr>
          <p:nvPr/>
        </p:nvSpPr>
        <p:spPr bwMode="auto">
          <a:xfrm>
            <a:off x="984523" y="2985107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8" name="Freeform 113">
            <a:extLst>
              <a:ext uri="{FF2B5EF4-FFF2-40B4-BE49-F238E27FC236}">
                <a16:creationId xmlns="" xmlns:a16="http://schemas.microsoft.com/office/drawing/2014/main" id="{E30B363F-F49D-4968-BE71-FF8B770B9B56}"/>
              </a:ext>
            </a:extLst>
          </p:cNvPr>
          <p:cNvSpPr>
            <a:spLocks/>
          </p:cNvSpPr>
          <p:nvPr/>
        </p:nvSpPr>
        <p:spPr bwMode="auto">
          <a:xfrm>
            <a:off x="948162" y="288033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9" name="Freeform 114">
            <a:extLst>
              <a:ext uri="{FF2B5EF4-FFF2-40B4-BE49-F238E27FC236}">
                <a16:creationId xmlns="" xmlns:a16="http://schemas.microsoft.com/office/drawing/2014/main" id="{74D87018-FED5-4B75-AB80-80442BC3FE91}"/>
              </a:ext>
            </a:extLst>
          </p:cNvPr>
          <p:cNvSpPr>
            <a:spLocks/>
          </p:cNvSpPr>
          <p:nvPr/>
        </p:nvSpPr>
        <p:spPr bwMode="auto">
          <a:xfrm>
            <a:off x="915319" y="293271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0" name="Freeform 115">
            <a:extLst>
              <a:ext uri="{FF2B5EF4-FFF2-40B4-BE49-F238E27FC236}">
                <a16:creationId xmlns="" xmlns:a16="http://schemas.microsoft.com/office/drawing/2014/main" id="{AE835803-5110-41C4-9E2C-E2CA4C6CAFA3}"/>
              </a:ext>
            </a:extLst>
          </p:cNvPr>
          <p:cNvSpPr>
            <a:spLocks/>
          </p:cNvSpPr>
          <p:nvPr/>
        </p:nvSpPr>
        <p:spPr bwMode="auto">
          <a:xfrm>
            <a:off x="816791" y="3012094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1" name="Freeform 116">
            <a:extLst>
              <a:ext uri="{FF2B5EF4-FFF2-40B4-BE49-F238E27FC236}">
                <a16:creationId xmlns="" xmlns:a16="http://schemas.microsoft.com/office/drawing/2014/main" id="{E504074E-58A4-411D-A5C7-675EC6FC6B01}"/>
              </a:ext>
            </a:extLst>
          </p:cNvPr>
          <p:cNvSpPr>
            <a:spLocks/>
          </p:cNvSpPr>
          <p:nvPr/>
        </p:nvSpPr>
        <p:spPr bwMode="auto">
          <a:xfrm>
            <a:off x="884823" y="28358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4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8 h 22"/>
              <a:gd name="T26" fmla="*/ 25 w 26"/>
              <a:gd name="T27" fmla="*/ 6 h 22"/>
              <a:gd name="T28" fmla="*/ 24 w 26"/>
              <a:gd name="T29" fmla="*/ 4 h 22"/>
              <a:gd name="T30" fmla="*/ 22 w 26"/>
              <a:gd name="T31" fmla="*/ 3 h 22"/>
              <a:gd name="T32" fmla="*/ 20 w 26"/>
              <a:gd name="T33" fmla="*/ 1 h 22"/>
              <a:gd name="T34" fmla="*/ 18 w 26"/>
              <a:gd name="T35" fmla="*/ 0 h 22"/>
              <a:gd name="T36" fmla="*/ 16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0 h 22"/>
              <a:gd name="T44" fmla="*/ 6 w 26"/>
              <a:gd name="T45" fmla="*/ 1 h 22"/>
              <a:gd name="T46" fmla="*/ 4 w 26"/>
              <a:gd name="T47" fmla="*/ 3 h 22"/>
              <a:gd name="T48" fmla="*/ 2 w 26"/>
              <a:gd name="T49" fmla="*/ 4 h 22"/>
              <a:gd name="T50" fmla="*/ 1 w 26"/>
              <a:gd name="T51" fmla="*/ 6 h 22"/>
              <a:gd name="T52" fmla="*/ 1 w 26"/>
              <a:gd name="T53" fmla="*/ 8 h 22"/>
              <a:gd name="T54" fmla="*/ 0 w 26"/>
              <a:gd name="T55" fmla="*/ 11 h 22"/>
              <a:gd name="T56" fmla="*/ 1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6 w 26"/>
              <a:gd name="T81" fmla="*/ 22 h 22"/>
              <a:gd name="T82" fmla="*/ 18 w 26"/>
              <a:gd name="T83" fmla="*/ 21 h 22"/>
              <a:gd name="T84" fmla="*/ 19 w 26"/>
              <a:gd name="T85" fmla="*/ 20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4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6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2" name="Freeform 117">
            <a:extLst>
              <a:ext uri="{FF2B5EF4-FFF2-40B4-BE49-F238E27FC236}">
                <a16:creationId xmlns="" xmlns:a16="http://schemas.microsoft.com/office/drawing/2014/main" id="{9FB99F59-70D8-4DAE-B4F4-2A693D2DA7A5}"/>
              </a:ext>
            </a:extLst>
          </p:cNvPr>
          <p:cNvSpPr>
            <a:spLocks/>
          </p:cNvSpPr>
          <p:nvPr/>
        </p:nvSpPr>
        <p:spPr bwMode="auto">
          <a:xfrm>
            <a:off x="847288" y="279778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3" name="Freeform 118">
            <a:extLst>
              <a:ext uri="{FF2B5EF4-FFF2-40B4-BE49-F238E27FC236}">
                <a16:creationId xmlns="" xmlns:a16="http://schemas.microsoft.com/office/drawing/2014/main" id="{5E3349F2-7407-446D-89B6-AE2CEA423808}"/>
              </a:ext>
            </a:extLst>
          </p:cNvPr>
          <p:cNvSpPr>
            <a:spLocks/>
          </p:cNvSpPr>
          <p:nvPr/>
        </p:nvSpPr>
        <p:spPr bwMode="auto">
          <a:xfrm>
            <a:off x="781602" y="305178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2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2 h 22"/>
              <a:gd name="T84" fmla="*/ 18 w 25"/>
              <a:gd name="T85" fmla="*/ 21 h 22"/>
              <a:gd name="T86" fmla="*/ 20 w 25"/>
              <a:gd name="T87" fmla="*/ 20 h 22"/>
              <a:gd name="T88" fmla="*/ 21 w 25"/>
              <a:gd name="T89" fmla="*/ 20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4" name="Freeform 119">
            <a:extLst>
              <a:ext uri="{FF2B5EF4-FFF2-40B4-BE49-F238E27FC236}">
                <a16:creationId xmlns="" xmlns:a16="http://schemas.microsoft.com/office/drawing/2014/main" id="{82073EFA-B619-4EB8-BE87-8CE7E09E3250}"/>
              </a:ext>
            </a:extLst>
          </p:cNvPr>
          <p:cNvSpPr>
            <a:spLocks/>
          </p:cNvSpPr>
          <p:nvPr/>
        </p:nvSpPr>
        <p:spPr bwMode="auto">
          <a:xfrm>
            <a:off x="579854" y="31168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5" name="Freeform 120">
            <a:extLst>
              <a:ext uri="{FF2B5EF4-FFF2-40B4-BE49-F238E27FC236}">
                <a16:creationId xmlns="" xmlns:a16="http://schemas.microsoft.com/office/drawing/2014/main" id="{4DBC6AAC-EA4A-4111-989E-A02042B95400}"/>
              </a:ext>
            </a:extLst>
          </p:cNvPr>
          <p:cNvSpPr>
            <a:spLocks/>
          </p:cNvSpPr>
          <p:nvPr/>
        </p:nvSpPr>
        <p:spPr bwMode="auto">
          <a:xfrm>
            <a:off x="612697" y="3154969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6" name="Freeform 121">
            <a:extLst>
              <a:ext uri="{FF2B5EF4-FFF2-40B4-BE49-F238E27FC236}">
                <a16:creationId xmlns="" xmlns:a16="http://schemas.microsoft.com/office/drawing/2014/main" id="{6BFBFA2C-1AB7-46B4-9582-9B34E856BCD7}"/>
              </a:ext>
            </a:extLst>
          </p:cNvPr>
          <p:cNvSpPr>
            <a:spLocks/>
          </p:cNvSpPr>
          <p:nvPr/>
        </p:nvSpPr>
        <p:spPr bwMode="auto">
          <a:xfrm>
            <a:off x="684247" y="3251807"/>
            <a:ext cx="29324" cy="34925"/>
          </a:xfrm>
          <a:custGeom>
            <a:avLst/>
            <a:gdLst>
              <a:gd name="T0" fmla="*/ 22 w 25"/>
              <a:gd name="T1" fmla="*/ 18 h 22"/>
              <a:gd name="T2" fmla="*/ 23 w 25"/>
              <a:gd name="T3" fmla="*/ 17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2 w 25"/>
              <a:gd name="T31" fmla="*/ 3 h 22"/>
              <a:gd name="T32" fmla="*/ 20 w 25"/>
              <a:gd name="T33" fmla="*/ 1 h 22"/>
              <a:gd name="T34" fmla="*/ 18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6 w 25"/>
              <a:gd name="T45" fmla="*/ 1 h 22"/>
              <a:gd name="T46" fmla="*/ 4 w 25"/>
              <a:gd name="T47" fmla="*/ 3 h 22"/>
              <a:gd name="T48" fmla="*/ 2 w 25"/>
              <a:gd name="T49" fmla="*/ 4 h 22"/>
              <a:gd name="T50" fmla="*/ 1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8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1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8"/>
                </a:move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8"/>
                </a:lnTo>
                <a:lnTo>
                  <a:pt x="6" y="20"/>
                </a:lnTo>
                <a:lnTo>
                  <a:pt x="8" y="21"/>
                </a:lnTo>
                <a:lnTo>
                  <a:pt x="10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7" name="Freeform 122">
            <a:extLst>
              <a:ext uri="{FF2B5EF4-FFF2-40B4-BE49-F238E27FC236}">
                <a16:creationId xmlns="" xmlns:a16="http://schemas.microsoft.com/office/drawing/2014/main" id="{DBA65BD7-0359-46B0-B571-78FFD79DCEE3}"/>
              </a:ext>
            </a:extLst>
          </p:cNvPr>
          <p:cNvSpPr>
            <a:spLocks/>
          </p:cNvSpPr>
          <p:nvPr/>
        </p:nvSpPr>
        <p:spPr bwMode="auto">
          <a:xfrm>
            <a:off x="717089" y="3223232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2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8" name="Freeform 123">
            <a:extLst>
              <a:ext uri="{FF2B5EF4-FFF2-40B4-BE49-F238E27FC236}">
                <a16:creationId xmlns="" xmlns:a16="http://schemas.microsoft.com/office/drawing/2014/main" id="{3FF9DCF1-0BAD-44D4-9CD2-0BD2F3A83697}"/>
              </a:ext>
            </a:extLst>
          </p:cNvPr>
          <p:cNvSpPr>
            <a:spLocks/>
          </p:cNvSpPr>
          <p:nvPr/>
        </p:nvSpPr>
        <p:spPr bwMode="auto">
          <a:xfrm>
            <a:off x="752278" y="3199419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3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1 w 25"/>
              <a:gd name="T31" fmla="*/ 4 h 23"/>
              <a:gd name="T32" fmla="*/ 19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2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5 w 25"/>
              <a:gd name="T45" fmla="*/ 2 h 23"/>
              <a:gd name="T46" fmla="*/ 3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3 w 25"/>
              <a:gd name="T63" fmla="*/ 19 h 23"/>
              <a:gd name="T64" fmla="*/ 5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2 w 25"/>
              <a:gd name="T71" fmla="*/ 23 h 23"/>
              <a:gd name="T72" fmla="*/ 12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19 w 25"/>
              <a:gd name="T87" fmla="*/ 21 h 23"/>
              <a:gd name="T88" fmla="*/ 20 w 25"/>
              <a:gd name="T89" fmla="*/ 20 h 23"/>
              <a:gd name="T90" fmla="*/ 21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1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3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9" name="Freeform 124">
            <a:extLst>
              <a:ext uri="{FF2B5EF4-FFF2-40B4-BE49-F238E27FC236}">
                <a16:creationId xmlns="" xmlns:a16="http://schemas.microsoft.com/office/drawing/2014/main" id="{69EB8AD1-3843-45D3-8922-F3A029D5CFCA}"/>
              </a:ext>
            </a:extLst>
          </p:cNvPr>
          <p:cNvSpPr>
            <a:spLocks/>
          </p:cNvSpPr>
          <p:nvPr/>
        </p:nvSpPr>
        <p:spPr bwMode="auto">
          <a:xfrm>
            <a:off x="649058" y="3296257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7 h 23"/>
              <a:gd name="T8" fmla="*/ 24 w 25"/>
              <a:gd name="T9" fmla="*/ 16 h 23"/>
              <a:gd name="T10" fmla="*/ 24 w 25"/>
              <a:gd name="T11" fmla="*/ 16 h 23"/>
              <a:gd name="T12" fmla="*/ 25 w 25"/>
              <a:gd name="T13" fmla="*/ 14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2 h 23"/>
              <a:gd name="T20" fmla="*/ 25 w 25"/>
              <a:gd name="T21" fmla="*/ 11 h 23"/>
              <a:gd name="T22" fmla="*/ 25 w 25"/>
              <a:gd name="T23" fmla="*/ 11 h 23"/>
              <a:gd name="T24" fmla="*/ 25 w 25"/>
              <a:gd name="T25" fmla="*/ 9 h 23"/>
              <a:gd name="T26" fmla="*/ 24 w 25"/>
              <a:gd name="T27" fmla="*/ 7 h 23"/>
              <a:gd name="T28" fmla="*/ 23 w 25"/>
              <a:gd name="T29" fmla="*/ 5 h 23"/>
              <a:gd name="T30" fmla="*/ 22 w 25"/>
              <a:gd name="T31" fmla="*/ 4 h 23"/>
              <a:gd name="T32" fmla="*/ 20 w 25"/>
              <a:gd name="T33" fmla="*/ 2 h 23"/>
              <a:gd name="T34" fmla="*/ 17 w 25"/>
              <a:gd name="T35" fmla="*/ 1 h 23"/>
              <a:gd name="T36" fmla="*/ 15 w 25"/>
              <a:gd name="T37" fmla="*/ 1 h 23"/>
              <a:gd name="T38" fmla="*/ 13 w 25"/>
              <a:gd name="T39" fmla="*/ 0 h 23"/>
              <a:gd name="T40" fmla="*/ 10 w 25"/>
              <a:gd name="T41" fmla="*/ 1 h 23"/>
              <a:gd name="T42" fmla="*/ 8 w 25"/>
              <a:gd name="T43" fmla="*/ 1 h 23"/>
              <a:gd name="T44" fmla="*/ 6 w 25"/>
              <a:gd name="T45" fmla="*/ 2 h 23"/>
              <a:gd name="T46" fmla="*/ 4 w 25"/>
              <a:gd name="T47" fmla="*/ 4 h 23"/>
              <a:gd name="T48" fmla="*/ 2 w 25"/>
              <a:gd name="T49" fmla="*/ 5 h 23"/>
              <a:gd name="T50" fmla="*/ 1 w 25"/>
              <a:gd name="T51" fmla="*/ 7 h 23"/>
              <a:gd name="T52" fmla="*/ 0 w 25"/>
              <a:gd name="T53" fmla="*/ 9 h 23"/>
              <a:gd name="T54" fmla="*/ 0 w 25"/>
              <a:gd name="T55" fmla="*/ 11 h 23"/>
              <a:gd name="T56" fmla="*/ 0 w 25"/>
              <a:gd name="T57" fmla="*/ 14 h 23"/>
              <a:gd name="T58" fmla="*/ 1 w 25"/>
              <a:gd name="T59" fmla="*/ 16 h 23"/>
              <a:gd name="T60" fmla="*/ 2 w 25"/>
              <a:gd name="T61" fmla="*/ 17 h 23"/>
              <a:gd name="T62" fmla="*/ 4 w 25"/>
              <a:gd name="T63" fmla="*/ 19 h 23"/>
              <a:gd name="T64" fmla="*/ 6 w 25"/>
              <a:gd name="T65" fmla="*/ 21 h 23"/>
              <a:gd name="T66" fmla="*/ 8 w 25"/>
              <a:gd name="T67" fmla="*/ 22 h 23"/>
              <a:gd name="T68" fmla="*/ 10 w 25"/>
              <a:gd name="T69" fmla="*/ 22 h 23"/>
              <a:gd name="T70" fmla="*/ 13 w 25"/>
              <a:gd name="T71" fmla="*/ 23 h 23"/>
              <a:gd name="T72" fmla="*/ 13 w 25"/>
              <a:gd name="T73" fmla="*/ 22 h 23"/>
              <a:gd name="T74" fmla="*/ 13 w 25"/>
              <a:gd name="T75" fmla="*/ 22 h 23"/>
              <a:gd name="T76" fmla="*/ 13 w 25"/>
              <a:gd name="T77" fmla="*/ 22 h 23"/>
              <a:gd name="T78" fmla="*/ 14 w 25"/>
              <a:gd name="T79" fmla="*/ 22 h 23"/>
              <a:gd name="T80" fmla="*/ 15 w 25"/>
              <a:gd name="T81" fmla="*/ 22 h 23"/>
              <a:gd name="T82" fmla="*/ 17 w 25"/>
              <a:gd name="T83" fmla="*/ 22 h 23"/>
              <a:gd name="T84" fmla="*/ 18 w 25"/>
              <a:gd name="T85" fmla="*/ 21 h 23"/>
              <a:gd name="T86" fmla="*/ 20 w 25"/>
              <a:gd name="T87" fmla="*/ 21 h 23"/>
              <a:gd name="T88" fmla="*/ 21 w 25"/>
              <a:gd name="T89" fmla="*/ 20 h 23"/>
              <a:gd name="T90" fmla="*/ 22 w 25"/>
              <a:gd name="T91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20" y="2"/>
                </a:lnTo>
                <a:lnTo>
                  <a:pt x="17" y="1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0" y="21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0" name="Freeform 125">
            <a:extLst>
              <a:ext uri="{FF2B5EF4-FFF2-40B4-BE49-F238E27FC236}">
                <a16:creationId xmlns="" xmlns:a16="http://schemas.microsoft.com/office/drawing/2014/main" id="{375674A4-264F-4246-BC13-1B46E6287526}"/>
              </a:ext>
            </a:extLst>
          </p:cNvPr>
          <p:cNvSpPr>
            <a:spLocks/>
          </p:cNvSpPr>
          <p:nvPr/>
        </p:nvSpPr>
        <p:spPr bwMode="auto">
          <a:xfrm>
            <a:off x="483672" y="327879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7 h 22"/>
              <a:gd name="T8" fmla="*/ 23 w 25"/>
              <a:gd name="T9" fmla="*/ 16 h 22"/>
              <a:gd name="T10" fmla="*/ 24 w 25"/>
              <a:gd name="T11" fmla="*/ 15 h 22"/>
              <a:gd name="T12" fmla="*/ 24 w 25"/>
              <a:gd name="T13" fmla="*/ 13 h 22"/>
              <a:gd name="T14" fmla="*/ 25 w 25"/>
              <a:gd name="T15" fmla="*/ 12 h 22"/>
              <a:gd name="T16" fmla="*/ 25 w 25"/>
              <a:gd name="T17" fmla="*/ 12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4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1 w 25"/>
              <a:gd name="T31" fmla="*/ 3 h 22"/>
              <a:gd name="T32" fmla="*/ 19 w 25"/>
              <a:gd name="T33" fmla="*/ 2 h 22"/>
              <a:gd name="T34" fmla="*/ 17 w 25"/>
              <a:gd name="T35" fmla="*/ 1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1 h 22"/>
              <a:gd name="T44" fmla="*/ 5 w 25"/>
              <a:gd name="T45" fmla="*/ 2 h 22"/>
              <a:gd name="T46" fmla="*/ 3 w 25"/>
              <a:gd name="T47" fmla="*/ 3 h 22"/>
              <a:gd name="T48" fmla="*/ 1 w 25"/>
              <a:gd name="T49" fmla="*/ 5 h 22"/>
              <a:gd name="T50" fmla="*/ 0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1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2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20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1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1" name="Freeform 126">
            <a:extLst>
              <a:ext uri="{FF2B5EF4-FFF2-40B4-BE49-F238E27FC236}">
                <a16:creationId xmlns="" xmlns:a16="http://schemas.microsoft.com/office/drawing/2014/main" id="{FC70EA46-5D05-4A87-B071-3B902D16F324}"/>
              </a:ext>
            </a:extLst>
          </p:cNvPr>
          <p:cNvSpPr>
            <a:spLocks/>
          </p:cNvSpPr>
          <p:nvPr/>
        </p:nvSpPr>
        <p:spPr bwMode="auto">
          <a:xfrm>
            <a:off x="547011" y="330736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3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8 h 22"/>
              <a:gd name="T26" fmla="*/ 24 w 25"/>
              <a:gd name="T27" fmla="*/ 6 h 22"/>
              <a:gd name="T28" fmla="*/ 23 w 25"/>
              <a:gd name="T29" fmla="*/ 4 h 22"/>
              <a:gd name="T30" fmla="*/ 21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2 w 25"/>
              <a:gd name="T39" fmla="*/ 0 h 22"/>
              <a:gd name="T40" fmla="*/ 10 w 25"/>
              <a:gd name="T41" fmla="*/ 0 h 22"/>
              <a:gd name="T42" fmla="*/ 7 w 25"/>
              <a:gd name="T43" fmla="*/ 0 h 22"/>
              <a:gd name="T44" fmla="*/ 5 w 25"/>
              <a:gd name="T45" fmla="*/ 1 h 22"/>
              <a:gd name="T46" fmla="*/ 3 w 25"/>
              <a:gd name="T47" fmla="*/ 3 h 22"/>
              <a:gd name="T48" fmla="*/ 2 w 25"/>
              <a:gd name="T49" fmla="*/ 4 h 22"/>
              <a:gd name="T50" fmla="*/ 0 w 25"/>
              <a:gd name="T51" fmla="*/ 6 h 22"/>
              <a:gd name="T52" fmla="*/ 0 w 25"/>
              <a:gd name="T53" fmla="*/ 8 h 22"/>
              <a:gd name="T54" fmla="*/ 0 w 25"/>
              <a:gd name="T55" fmla="*/ 11 h 22"/>
              <a:gd name="T56" fmla="*/ 0 w 25"/>
              <a:gd name="T57" fmla="*/ 13 h 22"/>
              <a:gd name="T58" fmla="*/ 0 w 25"/>
              <a:gd name="T59" fmla="*/ 15 h 22"/>
              <a:gd name="T60" fmla="*/ 2 w 25"/>
              <a:gd name="T61" fmla="*/ 17 h 22"/>
              <a:gd name="T62" fmla="*/ 3 w 25"/>
              <a:gd name="T63" fmla="*/ 19 h 22"/>
              <a:gd name="T64" fmla="*/ 5 w 25"/>
              <a:gd name="T65" fmla="*/ 20 h 22"/>
              <a:gd name="T66" fmla="*/ 7 w 25"/>
              <a:gd name="T67" fmla="*/ 21 h 22"/>
              <a:gd name="T68" fmla="*/ 10 w 25"/>
              <a:gd name="T69" fmla="*/ 21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3 w 25"/>
              <a:gd name="T79" fmla="*/ 22 h 22"/>
              <a:gd name="T80" fmla="*/ 15 w 25"/>
              <a:gd name="T81" fmla="*/ 21 h 22"/>
              <a:gd name="T82" fmla="*/ 17 w 25"/>
              <a:gd name="T83" fmla="*/ 21 h 22"/>
              <a:gd name="T84" fmla="*/ 18 w 25"/>
              <a:gd name="T85" fmla="*/ 20 h 22"/>
              <a:gd name="T86" fmla="*/ 19 w 25"/>
              <a:gd name="T87" fmla="*/ 20 h 22"/>
              <a:gd name="T88" fmla="*/ 20 w 25"/>
              <a:gd name="T89" fmla="*/ 19 h 22"/>
              <a:gd name="T90" fmla="*/ 21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1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5" y="21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" name="Freeform 127">
            <a:extLst>
              <a:ext uri="{FF2B5EF4-FFF2-40B4-BE49-F238E27FC236}">
                <a16:creationId xmlns="" xmlns:a16="http://schemas.microsoft.com/office/drawing/2014/main" id="{BD9153C2-67BA-4A83-8E7F-3772FDB5765D}"/>
              </a:ext>
            </a:extLst>
          </p:cNvPr>
          <p:cNvSpPr>
            <a:spLocks/>
          </p:cNvSpPr>
          <p:nvPr/>
        </p:nvSpPr>
        <p:spPr bwMode="auto">
          <a:xfrm>
            <a:off x="515341" y="3350232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19 w 25"/>
              <a:gd name="T33" fmla="*/ 1 h 22"/>
              <a:gd name="T34" fmla="*/ 17 w 25"/>
              <a:gd name="T35" fmla="*/ 0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0 h 22"/>
              <a:gd name="T44" fmla="*/ 5 w 25"/>
              <a:gd name="T45" fmla="*/ 1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5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7 w 25"/>
              <a:gd name="T83" fmla="*/ 21 h 22"/>
              <a:gd name="T84" fmla="*/ 18 w 25"/>
              <a:gd name="T85" fmla="*/ 21 h 22"/>
              <a:gd name="T86" fmla="*/ 19 w 25"/>
              <a:gd name="T87" fmla="*/ 20 h 22"/>
              <a:gd name="T88" fmla="*/ 20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5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3" name="Freeform 128">
            <a:extLst>
              <a:ext uri="{FF2B5EF4-FFF2-40B4-BE49-F238E27FC236}">
                <a16:creationId xmlns="" xmlns:a16="http://schemas.microsoft.com/office/drawing/2014/main" id="{FAD26DA4-8344-45D0-AD64-C9FC2BF54A13}"/>
              </a:ext>
            </a:extLst>
          </p:cNvPr>
          <p:cNvSpPr>
            <a:spLocks/>
          </p:cNvSpPr>
          <p:nvPr/>
        </p:nvSpPr>
        <p:spPr bwMode="auto">
          <a:xfrm>
            <a:off x="3102882" y="2937482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19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4" name="Freeform 129">
            <a:extLst>
              <a:ext uri="{FF2B5EF4-FFF2-40B4-BE49-F238E27FC236}">
                <a16:creationId xmlns="" xmlns:a16="http://schemas.microsoft.com/office/drawing/2014/main" id="{DB16ABD1-BCFA-4442-BF86-8CB3EADBE788}"/>
              </a:ext>
            </a:extLst>
          </p:cNvPr>
          <p:cNvSpPr>
            <a:spLocks/>
          </p:cNvSpPr>
          <p:nvPr/>
        </p:nvSpPr>
        <p:spPr bwMode="auto">
          <a:xfrm>
            <a:off x="3140417" y="3020032"/>
            <a:ext cx="29324" cy="34925"/>
          </a:xfrm>
          <a:custGeom>
            <a:avLst/>
            <a:gdLst>
              <a:gd name="T0" fmla="*/ 22 w 25"/>
              <a:gd name="T1" fmla="*/ 19 h 22"/>
              <a:gd name="T2" fmla="*/ 23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6 h 22"/>
              <a:gd name="T10" fmla="*/ 24 w 25"/>
              <a:gd name="T11" fmla="*/ 15 h 22"/>
              <a:gd name="T12" fmla="*/ 25 w 25"/>
              <a:gd name="T13" fmla="*/ 13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11 h 22"/>
              <a:gd name="T24" fmla="*/ 25 w 25"/>
              <a:gd name="T25" fmla="*/ 9 h 22"/>
              <a:gd name="T26" fmla="*/ 24 w 25"/>
              <a:gd name="T27" fmla="*/ 7 h 22"/>
              <a:gd name="T28" fmla="*/ 23 w 25"/>
              <a:gd name="T29" fmla="*/ 5 h 22"/>
              <a:gd name="T30" fmla="*/ 22 w 25"/>
              <a:gd name="T31" fmla="*/ 3 h 22"/>
              <a:gd name="T32" fmla="*/ 20 w 25"/>
              <a:gd name="T33" fmla="*/ 2 h 22"/>
              <a:gd name="T34" fmla="*/ 18 w 25"/>
              <a:gd name="T35" fmla="*/ 1 h 22"/>
              <a:gd name="T36" fmla="*/ 15 w 25"/>
              <a:gd name="T37" fmla="*/ 0 h 22"/>
              <a:gd name="T38" fmla="*/ 13 w 25"/>
              <a:gd name="T39" fmla="*/ 0 h 22"/>
              <a:gd name="T40" fmla="*/ 10 w 25"/>
              <a:gd name="T41" fmla="*/ 0 h 22"/>
              <a:gd name="T42" fmla="*/ 8 w 25"/>
              <a:gd name="T43" fmla="*/ 1 h 22"/>
              <a:gd name="T44" fmla="*/ 6 w 25"/>
              <a:gd name="T45" fmla="*/ 2 h 22"/>
              <a:gd name="T46" fmla="*/ 4 w 25"/>
              <a:gd name="T47" fmla="*/ 3 h 22"/>
              <a:gd name="T48" fmla="*/ 2 w 25"/>
              <a:gd name="T49" fmla="*/ 5 h 22"/>
              <a:gd name="T50" fmla="*/ 1 w 25"/>
              <a:gd name="T51" fmla="*/ 7 h 22"/>
              <a:gd name="T52" fmla="*/ 0 w 25"/>
              <a:gd name="T53" fmla="*/ 9 h 22"/>
              <a:gd name="T54" fmla="*/ 0 w 25"/>
              <a:gd name="T55" fmla="*/ 11 h 22"/>
              <a:gd name="T56" fmla="*/ 0 w 25"/>
              <a:gd name="T57" fmla="*/ 13 h 22"/>
              <a:gd name="T58" fmla="*/ 1 w 25"/>
              <a:gd name="T59" fmla="*/ 15 h 22"/>
              <a:gd name="T60" fmla="*/ 2 w 25"/>
              <a:gd name="T61" fmla="*/ 17 h 22"/>
              <a:gd name="T62" fmla="*/ 4 w 25"/>
              <a:gd name="T63" fmla="*/ 19 h 22"/>
              <a:gd name="T64" fmla="*/ 6 w 25"/>
              <a:gd name="T65" fmla="*/ 20 h 22"/>
              <a:gd name="T66" fmla="*/ 8 w 25"/>
              <a:gd name="T67" fmla="*/ 21 h 22"/>
              <a:gd name="T68" fmla="*/ 10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4 w 25"/>
              <a:gd name="T79" fmla="*/ 22 h 22"/>
              <a:gd name="T80" fmla="*/ 15 w 25"/>
              <a:gd name="T81" fmla="*/ 22 h 22"/>
              <a:gd name="T82" fmla="*/ 18 w 25"/>
              <a:gd name="T83" fmla="*/ 21 h 22"/>
              <a:gd name="T84" fmla="*/ 19 w 25"/>
              <a:gd name="T85" fmla="*/ 21 h 22"/>
              <a:gd name="T86" fmla="*/ 20 w 25"/>
              <a:gd name="T87" fmla="*/ 20 h 22"/>
              <a:gd name="T88" fmla="*/ 21 w 25"/>
              <a:gd name="T89" fmla="*/ 19 h 22"/>
              <a:gd name="T90" fmla="*/ 22 w 25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5" name="Freeform 130">
            <a:extLst>
              <a:ext uri="{FF2B5EF4-FFF2-40B4-BE49-F238E27FC236}">
                <a16:creationId xmlns="" xmlns:a16="http://schemas.microsoft.com/office/drawing/2014/main" id="{0130DB21-9CC4-494F-B948-446EBA6B1465}"/>
              </a:ext>
            </a:extLst>
          </p:cNvPr>
          <p:cNvSpPr>
            <a:spLocks/>
          </p:cNvSpPr>
          <p:nvPr/>
        </p:nvSpPr>
        <p:spPr bwMode="auto">
          <a:xfrm>
            <a:off x="3233081" y="3012094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7 h 22"/>
              <a:gd name="T8" fmla="*/ 24 w 26"/>
              <a:gd name="T9" fmla="*/ 16 h 22"/>
              <a:gd name="T10" fmla="*/ 25 w 26"/>
              <a:gd name="T11" fmla="*/ 15 h 22"/>
              <a:gd name="T12" fmla="*/ 25 w 26"/>
              <a:gd name="T13" fmla="*/ 13 h 22"/>
              <a:gd name="T14" fmla="*/ 25 w 26"/>
              <a:gd name="T15" fmla="*/ 12 h 22"/>
              <a:gd name="T16" fmla="*/ 25 w 26"/>
              <a:gd name="T17" fmla="*/ 12 h 22"/>
              <a:gd name="T18" fmla="*/ 25 w 26"/>
              <a:gd name="T19" fmla="*/ 11 h 22"/>
              <a:gd name="T20" fmla="*/ 25 w 26"/>
              <a:gd name="T21" fmla="*/ 11 h 22"/>
              <a:gd name="T22" fmla="*/ 26 w 26"/>
              <a:gd name="T23" fmla="*/ 11 h 22"/>
              <a:gd name="T24" fmla="*/ 25 w 26"/>
              <a:gd name="T25" fmla="*/ 9 h 22"/>
              <a:gd name="T26" fmla="*/ 25 w 26"/>
              <a:gd name="T27" fmla="*/ 7 h 22"/>
              <a:gd name="T28" fmla="*/ 23 w 26"/>
              <a:gd name="T29" fmla="*/ 5 h 22"/>
              <a:gd name="T30" fmla="*/ 22 w 26"/>
              <a:gd name="T31" fmla="*/ 3 h 22"/>
              <a:gd name="T32" fmla="*/ 20 w 26"/>
              <a:gd name="T33" fmla="*/ 2 h 22"/>
              <a:gd name="T34" fmla="*/ 18 w 26"/>
              <a:gd name="T35" fmla="*/ 1 h 22"/>
              <a:gd name="T36" fmla="*/ 15 w 26"/>
              <a:gd name="T37" fmla="*/ 0 h 22"/>
              <a:gd name="T38" fmla="*/ 13 w 26"/>
              <a:gd name="T39" fmla="*/ 0 h 22"/>
              <a:gd name="T40" fmla="*/ 10 w 26"/>
              <a:gd name="T41" fmla="*/ 0 h 22"/>
              <a:gd name="T42" fmla="*/ 8 w 26"/>
              <a:gd name="T43" fmla="*/ 1 h 22"/>
              <a:gd name="T44" fmla="*/ 6 w 26"/>
              <a:gd name="T45" fmla="*/ 2 h 22"/>
              <a:gd name="T46" fmla="*/ 4 w 26"/>
              <a:gd name="T47" fmla="*/ 3 h 22"/>
              <a:gd name="T48" fmla="*/ 2 w 26"/>
              <a:gd name="T49" fmla="*/ 5 h 22"/>
              <a:gd name="T50" fmla="*/ 1 w 26"/>
              <a:gd name="T51" fmla="*/ 7 h 22"/>
              <a:gd name="T52" fmla="*/ 0 w 26"/>
              <a:gd name="T53" fmla="*/ 9 h 22"/>
              <a:gd name="T54" fmla="*/ 0 w 26"/>
              <a:gd name="T55" fmla="*/ 11 h 22"/>
              <a:gd name="T56" fmla="*/ 0 w 26"/>
              <a:gd name="T57" fmla="*/ 13 h 22"/>
              <a:gd name="T58" fmla="*/ 1 w 26"/>
              <a:gd name="T59" fmla="*/ 15 h 22"/>
              <a:gd name="T60" fmla="*/ 2 w 26"/>
              <a:gd name="T61" fmla="*/ 17 h 22"/>
              <a:gd name="T62" fmla="*/ 4 w 26"/>
              <a:gd name="T63" fmla="*/ 19 h 22"/>
              <a:gd name="T64" fmla="*/ 6 w 26"/>
              <a:gd name="T65" fmla="*/ 20 h 22"/>
              <a:gd name="T66" fmla="*/ 8 w 26"/>
              <a:gd name="T67" fmla="*/ 21 h 22"/>
              <a:gd name="T68" fmla="*/ 10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3 w 26"/>
              <a:gd name="T77" fmla="*/ 22 h 22"/>
              <a:gd name="T78" fmla="*/ 14 w 26"/>
              <a:gd name="T79" fmla="*/ 22 h 22"/>
              <a:gd name="T80" fmla="*/ 15 w 26"/>
              <a:gd name="T81" fmla="*/ 22 h 22"/>
              <a:gd name="T82" fmla="*/ 18 w 26"/>
              <a:gd name="T83" fmla="*/ 21 h 22"/>
              <a:gd name="T84" fmla="*/ 19 w 26"/>
              <a:gd name="T85" fmla="*/ 21 h 22"/>
              <a:gd name="T86" fmla="*/ 20 w 26"/>
              <a:gd name="T87" fmla="*/ 20 h 22"/>
              <a:gd name="T88" fmla="*/ 21 w 26"/>
              <a:gd name="T89" fmla="*/ 20 h 22"/>
              <a:gd name="T90" fmla="*/ 22 w 26"/>
              <a:gd name="T91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6" name="Freeform 134">
            <a:extLst>
              <a:ext uri="{FF2B5EF4-FFF2-40B4-BE49-F238E27FC236}">
                <a16:creationId xmlns="" xmlns:a16="http://schemas.microsoft.com/office/drawing/2014/main" id="{2B38F766-A08A-4315-8E6C-CDBB576035B4}"/>
              </a:ext>
            </a:extLst>
          </p:cNvPr>
          <p:cNvSpPr>
            <a:spLocks/>
          </p:cNvSpPr>
          <p:nvPr/>
        </p:nvSpPr>
        <p:spPr bwMode="auto">
          <a:xfrm>
            <a:off x="537628" y="3999519"/>
            <a:ext cx="3018017" cy="2028825"/>
          </a:xfrm>
          <a:custGeom>
            <a:avLst/>
            <a:gdLst>
              <a:gd name="T0" fmla="*/ 2377 w 2573"/>
              <a:gd name="T1" fmla="*/ 240 h 1278"/>
              <a:gd name="T2" fmla="*/ 1834 w 2573"/>
              <a:gd name="T3" fmla="*/ 641 h 1278"/>
              <a:gd name="T4" fmla="*/ 1435 w 2573"/>
              <a:gd name="T5" fmla="*/ 848 h 1278"/>
              <a:gd name="T6" fmla="*/ 1414 w 2573"/>
              <a:gd name="T7" fmla="*/ 858 h 1278"/>
              <a:gd name="T8" fmla="*/ 1386 w 2573"/>
              <a:gd name="T9" fmla="*/ 869 h 1278"/>
              <a:gd name="T10" fmla="*/ 1339 w 2573"/>
              <a:gd name="T11" fmla="*/ 887 h 1278"/>
              <a:gd name="T12" fmla="*/ 1311 w 2573"/>
              <a:gd name="T13" fmla="*/ 896 h 1278"/>
              <a:gd name="T14" fmla="*/ 1291 w 2573"/>
              <a:gd name="T15" fmla="*/ 902 h 1278"/>
              <a:gd name="T16" fmla="*/ 1257 w 2573"/>
              <a:gd name="T17" fmla="*/ 912 h 1278"/>
              <a:gd name="T18" fmla="*/ 1236 w 2573"/>
              <a:gd name="T19" fmla="*/ 917 h 1278"/>
              <a:gd name="T20" fmla="*/ 1192 w 2573"/>
              <a:gd name="T21" fmla="*/ 928 h 1278"/>
              <a:gd name="T22" fmla="*/ 1158 w 2573"/>
              <a:gd name="T23" fmla="*/ 935 h 1278"/>
              <a:gd name="T24" fmla="*/ 1141 w 2573"/>
              <a:gd name="T25" fmla="*/ 939 h 1278"/>
              <a:gd name="T26" fmla="*/ 1121 w 2573"/>
              <a:gd name="T27" fmla="*/ 942 h 1278"/>
              <a:gd name="T28" fmla="*/ 1092 w 2573"/>
              <a:gd name="T29" fmla="*/ 944 h 1278"/>
              <a:gd name="T30" fmla="*/ 1074 w 2573"/>
              <a:gd name="T31" fmla="*/ 946 h 1278"/>
              <a:gd name="T32" fmla="*/ 1050 w 2573"/>
              <a:gd name="T33" fmla="*/ 947 h 1278"/>
              <a:gd name="T34" fmla="*/ 1016 w 2573"/>
              <a:gd name="T35" fmla="*/ 948 h 1278"/>
              <a:gd name="T36" fmla="*/ 989 w 2573"/>
              <a:gd name="T37" fmla="*/ 949 h 1278"/>
              <a:gd name="T38" fmla="*/ 959 w 2573"/>
              <a:gd name="T39" fmla="*/ 949 h 1278"/>
              <a:gd name="T40" fmla="*/ 892 w 2573"/>
              <a:gd name="T41" fmla="*/ 950 h 1278"/>
              <a:gd name="T42" fmla="*/ 815 w 2573"/>
              <a:gd name="T43" fmla="*/ 951 h 1278"/>
              <a:gd name="T44" fmla="*/ 756 w 2573"/>
              <a:gd name="T45" fmla="*/ 951 h 1278"/>
              <a:gd name="T46" fmla="*/ 711 w 2573"/>
              <a:gd name="T47" fmla="*/ 950 h 1278"/>
              <a:gd name="T48" fmla="*/ 662 w 2573"/>
              <a:gd name="T49" fmla="*/ 948 h 1278"/>
              <a:gd name="T50" fmla="*/ 618 w 2573"/>
              <a:gd name="T51" fmla="*/ 942 h 1278"/>
              <a:gd name="T52" fmla="*/ 579 w 2573"/>
              <a:gd name="T53" fmla="*/ 934 h 1278"/>
              <a:gd name="T54" fmla="*/ 496 w 2573"/>
              <a:gd name="T55" fmla="*/ 912 h 1278"/>
              <a:gd name="T56" fmla="*/ 402 w 2573"/>
              <a:gd name="T57" fmla="*/ 882 h 1278"/>
              <a:gd name="T58" fmla="*/ 311 w 2573"/>
              <a:gd name="T59" fmla="*/ 847 h 1278"/>
              <a:gd name="T60" fmla="*/ 225 w 2573"/>
              <a:gd name="T61" fmla="*/ 808 h 1278"/>
              <a:gd name="T62" fmla="*/ 49 w 2573"/>
              <a:gd name="T63" fmla="*/ 1183 h 1278"/>
              <a:gd name="T64" fmla="*/ 143 w 2573"/>
              <a:gd name="T65" fmla="*/ 1183 h 1278"/>
              <a:gd name="T66" fmla="*/ 234 w 2573"/>
              <a:gd name="T67" fmla="*/ 1184 h 1278"/>
              <a:gd name="T68" fmla="*/ 321 w 2573"/>
              <a:gd name="T69" fmla="*/ 1188 h 1278"/>
              <a:gd name="T70" fmla="*/ 394 w 2573"/>
              <a:gd name="T71" fmla="*/ 1193 h 1278"/>
              <a:gd name="T72" fmla="*/ 452 w 2573"/>
              <a:gd name="T73" fmla="*/ 1201 h 1278"/>
              <a:gd name="T74" fmla="*/ 508 w 2573"/>
              <a:gd name="T75" fmla="*/ 1213 h 1278"/>
              <a:gd name="T76" fmla="*/ 562 w 2573"/>
              <a:gd name="T77" fmla="*/ 1227 h 1278"/>
              <a:gd name="T78" fmla="*/ 615 w 2573"/>
              <a:gd name="T79" fmla="*/ 1244 h 1278"/>
              <a:gd name="T80" fmla="*/ 674 w 2573"/>
              <a:gd name="T81" fmla="*/ 1254 h 1278"/>
              <a:gd name="T82" fmla="*/ 735 w 2573"/>
              <a:gd name="T83" fmla="*/ 1256 h 1278"/>
              <a:gd name="T84" fmla="*/ 848 w 2573"/>
              <a:gd name="T85" fmla="*/ 1260 h 1278"/>
              <a:gd name="T86" fmla="*/ 998 w 2573"/>
              <a:gd name="T87" fmla="*/ 1271 h 1278"/>
              <a:gd name="T88" fmla="*/ 1069 w 2573"/>
              <a:gd name="T89" fmla="*/ 1278 h 1278"/>
              <a:gd name="T90" fmla="*/ 1082 w 2573"/>
              <a:gd name="T91" fmla="*/ 1278 h 1278"/>
              <a:gd name="T92" fmla="*/ 1101 w 2573"/>
              <a:gd name="T93" fmla="*/ 1277 h 1278"/>
              <a:gd name="T94" fmla="*/ 1153 w 2573"/>
              <a:gd name="T95" fmla="*/ 1269 h 1278"/>
              <a:gd name="T96" fmla="*/ 1290 w 2573"/>
              <a:gd name="T97" fmla="*/ 1258 h 1278"/>
              <a:gd name="T98" fmla="*/ 1583 w 2573"/>
              <a:gd name="T99" fmla="*/ 1090 h 1278"/>
              <a:gd name="T100" fmla="*/ 1633 w 2573"/>
              <a:gd name="T101" fmla="*/ 1068 h 1278"/>
              <a:gd name="T102" fmla="*/ 1669 w 2573"/>
              <a:gd name="T103" fmla="*/ 1051 h 1278"/>
              <a:gd name="T104" fmla="*/ 1700 w 2573"/>
              <a:gd name="T105" fmla="*/ 1034 h 1278"/>
              <a:gd name="T106" fmla="*/ 1727 w 2573"/>
              <a:gd name="T107" fmla="*/ 1019 h 1278"/>
              <a:gd name="T108" fmla="*/ 1746 w 2573"/>
              <a:gd name="T109" fmla="*/ 1007 h 1278"/>
              <a:gd name="T110" fmla="*/ 1764 w 2573"/>
              <a:gd name="T111" fmla="*/ 994 h 1278"/>
              <a:gd name="T112" fmla="*/ 2056 w 2573"/>
              <a:gd name="T113" fmla="*/ 801 h 1278"/>
              <a:gd name="T114" fmla="*/ 2144 w 2573"/>
              <a:gd name="T115" fmla="*/ 747 h 1278"/>
              <a:gd name="T116" fmla="*/ 2245 w 2573"/>
              <a:gd name="T117" fmla="*/ 693 h 1278"/>
              <a:gd name="T118" fmla="*/ 2320 w 2573"/>
              <a:gd name="T119" fmla="*/ 658 h 1278"/>
              <a:gd name="T120" fmla="*/ 2421 w 2573"/>
              <a:gd name="T121" fmla="*/ 618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73" h="1278">
                <a:moveTo>
                  <a:pt x="2573" y="567"/>
                </a:moveTo>
                <a:lnTo>
                  <a:pt x="2573" y="0"/>
                </a:lnTo>
                <a:lnTo>
                  <a:pt x="2477" y="124"/>
                </a:lnTo>
                <a:lnTo>
                  <a:pt x="2377" y="240"/>
                </a:lnTo>
                <a:lnTo>
                  <a:pt x="2256" y="350"/>
                </a:lnTo>
                <a:lnTo>
                  <a:pt x="2147" y="443"/>
                </a:lnTo>
                <a:lnTo>
                  <a:pt x="2005" y="543"/>
                </a:lnTo>
                <a:lnTo>
                  <a:pt x="1834" y="641"/>
                </a:lnTo>
                <a:lnTo>
                  <a:pt x="1466" y="834"/>
                </a:lnTo>
                <a:lnTo>
                  <a:pt x="1448" y="842"/>
                </a:lnTo>
                <a:lnTo>
                  <a:pt x="1440" y="846"/>
                </a:lnTo>
                <a:lnTo>
                  <a:pt x="1435" y="848"/>
                </a:lnTo>
                <a:lnTo>
                  <a:pt x="1431" y="850"/>
                </a:lnTo>
                <a:lnTo>
                  <a:pt x="1427" y="852"/>
                </a:lnTo>
                <a:lnTo>
                  <a:pt x="1422" y="854"/>
                </a:lnTo>
                <a:lnTo>
                  <a:pt x="1414" y="858"/>
                </a:lnTo>
                <a:lnTo>
                  <a:pt x="1405" y="862"/>
                </a:lnTo>
                <a:lnTo>
                  <a:pt x="1400" y="864"/>
                </a:lnTo>
                <a:lnTo>
                  <a:pt x="1396" y="866"/>
                </a:lnTo>
                <a:lnTo>
                  <a:pt x="1386" y="869"/>
                </a:lnTo>
                <a:lnTo>
                  <a:pt x="1377" y="873"/>
                </a:lnTo>
                <a:lnTo>
                  <a:pt x="1358" y="880"/>
                </a:lnTo>
                <a:lnTo>
                  <a:pt x="1348" y="883"/>
                </a:lnTo>
                <a:lnTo>
                  <a:pt x="1339" y="887"/>
                </a:lnTo>
                <a:lnTo>
                  <a:pt x="1329" y="890"/>
                </a:lnTo>
                <a:lnTo>
                  <a:pt x="1319" y="894"/>
                </a:lnTo>
                <a:lnTo>
                  <a:pt x="1314" y="895"/>
                </a:lnTo>
                <a:lnTo>
                  <a:pt x="1311" y="896"/>
                </a:lnTo>
                <a:lnTo>
                  <a:pt x="1309" y="897"/>
                </a:lnTo>
                <a:lnTo>
                  <a:pt x="1299" y="900"/>
                </a:lnTo>
                <a:lnTo>
                  <a:pt x="1294" y="901"/>
                </a:lnTo>
                <a:lnTo>
                  <a:pt x="1291" y="902"/>
                </a:lnTo>
                <a:lnTo>
                  <a:pt x="1289" y="903"/>
                </a:lnTo>
                <a:lnTo>
                  <a:pt x="1278" y="906"/>
                </a:lnTo>
                <a:lnTo>
                  <a:pt x="1268" y="909"/>
                </a:lnTo>
                <a:lnTo>
                  <a:pt x="1257" y="912"/>
                </a:lnTo>
                <a:lnTo>
                  <a:pt x="1255" y="912"/>
                </a:lnTo>
                <a:lnTo>
                  <a:pt x="1252" y="913"/>
                </a:lnTo>
                <a:lnTo>
                  <a:pt x="1247" y="914"/>
                </a:lnTo>
                <a:lnTo>
                  <a:pt x="1236" y="917"/>
                </a:lnTo>
                <a:lnTo>
                  <a:pt x="1225" y="920"/>
                </a:lnTo>
                <a:lnTo>
                  <a:pt x="1220" y="921"/>
                </a:lnTo>
                <a:lnTo>
                  <a:pt x="1214" y="923"/>
                </a:lnTo>
                <a:lnTo>
                  <a:pt x="1192" y="928"/>
                </a:lnTo>
                <a:lnTo>
                  <a:pt x="1181" y="930"/>
                </a:lnTo>
                <a:lnTo>
                  <a:pt x="1175" y="931"/>
                </a:lnTo>
                <a:lnTo>
                  <a:pt x="1170" y="932"/>
                </a:lnTo>
                <a:lnTo>
                  <a:pt x="1158" y="935"/>
                </a:lnTo>
                <a:lnTo>
                  <a:pt x="1147" y="937"/>
                </a:lnTo>
                <a:lnTo>
                  <a:pt x="1145" y="937"/>
                </a:lnTo>
                <a:lnTo>
                  <a:pt x="1144" y="938"/>
                </a:lnTo>
                <a:lnTo>
                  <a:pt x="1141" y="939"/>
                </a:lnTo>
                <a:lnTo>
                  <a:pt x="1137" y="940"/>
                </a:lnTo>
                <a:lnTo>
                  <a:pt x="1132" y="940"/>
                </a:lnTo>
                <a:lnTo>
                  <a:pt x="1127" y="941"/>
                </a:lnTo>
                <a:lnTo>
                  <a:pt x="1121" y="942"/>
                </a:lnTo>
                <a:lnTo>
                  <a:pt x="1115" y="942"/>
                </a:lnTo>
                <a:lnTo>
                  <a:pt x="1108" y="943"/>
                </a:lnTo>
                <a:lnTo>
                  <a:pt x="1100" y="944"/>
                </a:lnTo>
                <a:lnTo>
                  <a:pt x="1092" y="944"/>
                </a:lnTo>
                <a:lnTo>
                  <a:pt x="1083" y="945"/>
                </a:lnTo>
                <a:lnTo>
                  <a:pt x="1078" y="945"/>
                </a:lnTo>
                <a:lnTo>
                  <a:pt x="1076" y="945"/>
                </a:lnTo>
                <a:lnTo>
                  <a:pt x="1074" y="946"/>
                </a:lnTo>
                <a:lnTo>
                  <a:pt x="1068" y="946"/>
                </a:lnTo>
                <a:lnTo>
                  <a:pt x="1063" y="946"/>
                </a:lnTo>
                <a:lnTo>
                  <a:pt x="1053" y="947"/>
                </a:lnTo>
                <a:lnTo>
                  <a:pt x="1050" y="947"/>
                </a:lnTo>
                <a:lnTo>
                  <a:pt x="1047" y="947"/>
                </a:lnTo>
                <a:lnTo>
                  <a:pt x="1041" y="947"/>
                </a:lnTo>
                <a:lnTo>
                  <a:pt x="1029" y="948"/>
                </a:lnTo>
                <a:lnTo>
                  <a:pt x="1016" y="948"/>
                </a:lnTo>
                <a:lnTo>
                  <a:pt x="1013" y="948"/>
                </a:lnTo>
                <a:lnTo>
                  <a:pt x="1010" y="948"/>
                </a:lnTo>
                <a:lnTo>
                  <a:pt x="1003" y="948"/>
                </a:lnTo>
                <a:lnTo>
                  <a:pt x="989" y="949"/>
                </a:lnTo>
                <a:lnTo>
                  <a:pt x="985" y="949"/>
                </a:lnTo>
                <a:lnTo>
                  <a:pt x="982" y="949"/>
                </a:lnTo>
                <a:lnTo>
                  <a:pt x="974" y="949"/>
                </a:lnTo>
                <a:lnTo>
                  <a:pt x="959" y="949"/>
                </a:lnTo>
                <a:lnTo>
                  <a:pt x="943" y="950"/>
                </a:lnTo>
                <a:lnTo>
                  <a:pt x="927" y="950"/>
                </a:lnTo>
                <a:lnTo>
                  <a:pt x="910" y="950"/>
                </a:lnTo>
                <a:lnTo>
                  <a:pt x="892" y="950"/>
                </a:lnTo>
                <a:lnTo>
                  <a:pt x="874" y="951"/>
                </a:lnTo>
                <a:lnTo>
                  <a:pt x="855" y="951"/>
                </a:lnTo>
                <a:lnTo>
                  <a:pt x="835" y="951"/>
                </a:lnTo>
                <a:lnTo>
                  <a:pt x="815" y="951"/>
                </a:lnTo>
                <a:lnTo>
                  <a:pt x="794" y="951"/>
                </a:lnTo>
                <a:lnTo>
                  <a:pt x="773" y="951"/>
                </a:lnTo>
                <a:lnTo>
                  <a:pt x="762" y="951"/>
                </a:lnTo>
                <a:lnTo>
                  <a:pt x="756" y="951"/>
                </a:lnTo>
                <a:lnTo>
                  <a:pt x="751" y="951"/>
                </a:lnTo>
                <a:lnTo>
                  <a:pt x="737" y="951"/>
                </a:lnTo>
                <a:lnTo>
                  <a:pt x="724" y="951"/>
                </a:lnTo>
                <a:lnTo>
                  <a:pt x="711" y="950"/>
                </a:lnTo>
                <a:lnTo>
                  <a:pt x="698" y="950"/>
                </a:lnTo>
                <a:lnTo>
                  <a:pt x="686" y="949"/>
                </a:lnTo>
                <a:lnTo>
                  <a:pt x="674" y="949"/>
                </a:lnTo>
                <a:lnTo>
                  <a:pt x="662" y="948"/>
                </a:lnTo>
                <a:lnTo>
                  <a:pt x="651" y="947"/>
                </a:lnTo>
                <a:lnTo>
                  <a:pt x="639" y="945"/>
                </a:lnTo>
                <a:lnTo>
                  <a:pt x="628" y="944"/>
                </a:lnTo>
                <a:lnTo>
                  <a:pt x="618" y="942"/>
                </a:lnTo>
                <a:lnTo>
                  <a:pt x="608" y="941"/>
                </a:lnTo>
                <a:lnTo>
                  <a:pt x="598" y="939"/>
                </a:lnTo>
                <a:lnTo>
                  <a:pt x="588" y="937"/>
                </a:lnTo>
                <a:lnTo>
                  <a:pt x="579" y="934"/>
                </a:lnTo>
                <a:lnTo>
                  <a:pt x="570" y="932"/>
                </a:lnTo>
                <a:lnTo>
                  <a:pt x="545" y="926"/>
                </a:lnTo>
                <a:lnTo>
                  <a:pt x="521" y="919"/>
                </a:lnTo>
                <a:lnTo>
                  <a:pt x="496" y="912"/>
                </a:lnTo>
                <a:lnTo>
                  <a:pt x="472" y="905"/>
                </a:lnTo>
                <a:lnTo>
                  <a:pt x="449" y="898"/>
                </a:lnTo>
                <a:lnTo>
                  <a:pt x="425" y="890"/>
                </a:lnTo>
                <a:lnTo>
                  <a:pt x="402" y="882"/>
                </a:lnTo>
                <a:lnTo>
                  <a:pt x="379" y="874"/>
                </a:lnTo>
                <a:lnTo>
                  <a:pt x="356" y="866"/>
                </a:lnTo>
                <a:lnTo>
                  <a:pt x="334" y="857"/>
                </a:lnTo>
                <a:lnTo>
                  <a:pt x="311" y="847"/>
                </a:lnTo>
                <a:lnTo>
                  <a:pt x="289" y="838"/>
                </a:lnTo>
                <a:lnTo>
                  <a:pt x="268" y="828"/>
                </a:lnTo>
                <a:lnTo>
                  <a:pt x="246" y="818"/>
                </a:lnTo>
                <a:lnTo>
                  <a:pt x="225" y="808"/>
                </a:lnTo>
                <a:lnTo>
                  <a:pt x="204" y="797"/>
                </a:lnTo>
                <a:lnTo>
                  <a:pt x="0" y="619"/>
                </a:lnTo>
                <a:lnTo>
                  <a:pt x="0" y="1184"/>
                </a:lnTo>
                <a:lnTo>
                  <a:pt x="49" y="1183"/>
                </a:lnTo>
                <a:lnTo>
                  <a:pt x="73" y="1183"/>
                </a:lnTo>
                <a:lnTo>
                  <a:pt x="96" y="1183"/>
                </a:lnTo>
                <a:lnTo>
                  <a:pt x="120" y="1183"/>
                </a:lnTo>
                <a:lnTo>
                  <a:pt x="143" y="1183"/>
                </a:lnTo>
                <a:lnTo>
                  <a:pt x="166" y="1183"/>
                </a:lnTo>
                <a:lnTo>
                  <a:pt x="189" y="1184"/>
                </a:lnTo>
                <a:lnTo>
                  <a:pt x="212" y="1184"/>
                </a:lnTo>
                <a:lnTo>
                  <a:pt x="234" y="1184"/>
                </a:lnTo>
                <a:lnTo>
                  <a:pt x="256" y="1185"/>
                </a:lnTo>
                <a:lnTo>
                  <a:pt x="278" y="1186"/>
                </a:lnTo>
                <a:lnTo>
                  <a:pt x="300" y="1187"/>
                </a:lnTo>
                <a:lnTo>
                  <a:pt x="321" y="1188"/>
                </a:lnTo>
                <a:lnTo>
                  <a:pt x="342" y="1189"/>
                </a:lnTo>
                <a:lnTo>
                  <a:pt x="363" y="1190"/>
                </a:lnTo>
                <a:lnTo>
                  <a:pt x="379" y="1191"/>
                </a:lnTo>
                <a:lnTo>
                  <a:pt x="394" y="1193"/>
                </a:lnTo>
                <a:lnTo>
                  <a:pt x="409" y="1195"/>
                </a:lnTo>
                <a:lnTo>
                  <a:pt x="423" y="1197"/>
                </a:lnTo>
                <a:lnTo>
                  <a:pt x="438" y="1199"/>
                </a:lnTo>
                <a:lnTo>
                  <a:pt x="452" y="1201"/>
                </a:lnTo>
                <a:lnTo>
                  <a:pt x="466" y="1204"/>
                </a:lnTo>
                <a:lnTo>
                  <a:pt x="481" y="1207"/>
                </a:lnTo>
                <a:lnTo>
                  <a:pt x="494" y="1209"/>
                </a:lnTo>
                <a:lnTo>
                  <a:pt x="508" y="1213"/>
                </a:lnTo>
                <a:lnTo>
                  <a:pt x="522" y="1216"/>
                </a:lnTo>
                <a:lnTo>
                  <a:pt x="535" y="1219"/>
                </a:lnTo>
                <a:lnTo>
                  <a:pt x="548" y="1223"/>
                </a:lnTo>
                <a:lnTo>
                  <a:pt x="562" y="1227"/>
                </a:lnTo>
                <a:lnTo>
                  <a:pt x="574" y="1231"/>
                </a:lnTo>
                <a:lnTo>
                  <a:pt x="587" y="1235"/>
                </a:lnTo>
                <a:lnTo>
                  <a:pt x="601" y="1239"/>
                </a:lnTo>
                <a:lnTo>
                  <a:pt x="615" y="1244"/>
                </a:lnTo>
                <a:lnTo>
                  <a:pt x="629" y="1247"/>
                </a:lnTo>
                <a:lnTo>
                  <a:pt x="644" y="1250"/>
                </a:lnTo>
                <a:lnTo>
                  <a:pt x="659" y="1252"/>
                </a:lnTo>
                <a:lnTo>
                  <a:pt x="674" y="1254"/>
                </a:lnTo>
                <a:lnTo>
                  <a:pt x="689" y="1255"/>
                </a:lnTo>
                <a:lnTo>
                  <a:pt x="704" y="1256"/>
                </a:lnTo>
                <a:lnTo>
                  <a:pt x="720" y="1256"/>
                </a:lnTo>
                <a:lnTo>
                  <a:pt x="735" y="1256"/>
                </a:lnTo>
                <a:lnTo>
                  <a:pt x="754" y="1257"/>
                </a:lnTo>
                <a:lnTo>
                  <a:pt x="773" y="1257"/>
                </a:lnTo>
                <a:lnTo>
                  <a:pt x="810" y="1259"/>
                </a:lnTo>
                <a:lnTo>
                  <a:pt x="848" y="1260"/>
                </a:lnTo>
                <a:lnTo>
                  <a:pt x="885" y="1262"/>
                </a:lnTo>
                <a:lnTo>
                  <a:pt x="923" y="1265"/>
                </a:lnTo>
                <a:lnTo>
                  <a:pt x="960" y="1268"/>
                </a:lnTo>
                <a:lnTo>
                  <a:pt x="998" y="1271"/>
                </a:lnTo>
                <a:lnTo>
                  <a:pt x="1035" y="1275"/>
                </a:lnTo>
                <a:lnTo>
                  <a:pt x="1055" y="1277"/>
                </a:lnTo>
                <a:lnTo>
                  <a:pt x="1064" y="1278"/>
                </a:lnTo>
                <a:lnTo>
                  <a:pt x="1069" y="1278"/>
                </a:lnTo>
                <a:lnTo>
                  <a:pt x="1071" y="1278"/>
                </a:lnTo>
                <a:lnTo>
                  <a:pt x="1072" y="1278"/>
                </a:lnTo>
                <a:lnTo>
                  <a:pt x="1073" y="1278"/>
                </a:lnTo>
                <a:lnTo>
                  <a:pt x="1082" y="1278"/>
                </a:lnTo>
                <a:lnTo>
                  <a:pt x="1087" y="1278"/>
                </a:lnTo>
                <a:lnTo>
                  <a:pt x="1089" y="1278"/>
                </a:lnTo>
                <a:lnTo>
                  <a:pt x="1092" y="1278"/>
                </a:lnTo>
                <a:lnTo>
                  <a:pt x="1101" y="1277"/>
                </a:lnTo>
                <a:lnTo>
                  <a:pt x="1110" y="1275"/>
                </a:lnTo>
                <a:lnTo>
                  <a:pt x="1119" y="1274"/>
                </a:lnTo>
                <a:lnTo>
                  <a:pt x="1128" y="1272"/>
                </a:lnTo>
                <a:lnTo>
                  <a:pt x="1153" y="1269"/>
                </a:lnTo>
                <a:lnTo>
                  <a:pt x="1178" y="1266"/>
                </a:lnTo>
                <a:lnTo>
                  <a:pt x="1204" y="1264"/>
                </a:lnTo>
                <a:lnTo>
                  <a:pt x="1231" y="1262"/>
                </a:lnTo>
                <a:lnTo>
                  <a:pt x="1290" y="1258"/>
                </a:lnTo>
                <a:lnTo>
                  <a:pt x="1396" y="1192"/>
                </a:lnTo>
                <a:lnTo>
                  <a:pt x="1565" y="1098"/>
                </a:lnTo>
                <a:lnTo>
                  <a:pt x="1574" y="1094"/>
                </a:lnTo>
                <a:lnTo>
                  <a:pt x="1583" y="1090"/>
                </a:lnTo>
                <a:lnTo>
                  <a:pt x="1591" y="1086"/>
                </a:lnTo>
                <a:lnTo>
                  <a:pt x="1600" y="1083"/>
                </a:lnTo>
                <a:lnTo>
                  <a:pt x="1617" y="1075"/>
                </a:lnTo>
                <a:lnTo>
                  <a:pt x="1633" y="1068"/>
                </a:lnTo>
                <a:lnTo>
                  <a:pt x="1648" y="1061"/>
                </a:lnTo>
                <a:lnTo>
                  <a:pt x="1655" y="1058"/>
                </a:lnTo>
                <a:lnTo>
                  <a:pt x="1662" y="1054"/>
                </a:lnTo>
                <a:lnTo>
                  <a:pt x="1669" y="1051"/>
                </a:lnTo>
                <a:lnTo>
                  <a:pt x="1676" y="1047"/>
                </a:lnTo>
                <a:lnTo>
                  <a:pt x="1689" y="1041"/>
                </a:lnTo>
                <a:lnTo>
                  <a:pt x="1695" y="1037"/>
                </a:lnTo>
                <a:lnTo>
                  <a:pt x="1700" y="1034"/>
                </a:lnTo>
                <a:lnTo>
                  <a:pt x="1712" y="1028"/>
                </a:lnTo>
                <a:lnTo>
                  <a:pt x="1717" y="1025"/>
                </a:lnTo>
                <a:lnTo>
                  <a:pt x="1722" y="1022"/>
                </a:lnTo>
                <a:lnTo>
                  <a:pt x="1727" y="1019"/>
                </a:lnTo>
                <a:lnTo>
                  <a:pt x="1732" y="1016"/>
                </a:lnTo>
                <a:lnTo>
                  <a:pt x="1737" y="1013"/>
                </a:lnTo>
                <a:lnTo>
                  <a:pt x="1741" y="1010"/>
                </a:lnTo>
                <a:lnTo>
                  <a:pt x="1746" y="1007"/>
                </a:lnTo>
                <a:lnTo>
                  <a:pt x="1750" y="1005"/>
                </a:lnTo>
                <a:lnTo>
                  <a:pt x="1757" y="999"/>
                </a:lnTo>
                <a:lnTo>
                  <a:pt x="1761" y="996"/>
                </a:lnTo>
                <a:lnTo>
                  <a:pt x="1764" y="994"/>
                </a:lnTo>
                <a:lnTo>
                  <a:pt x="1932" y="892"/>
                </a:lnTo>
                <a:lnTo>
                  <a:pt x="2018" y="826"/>
                </a:lnTo>
                <a:lnTo>
                  <a:pt x="2043" y="809"/>
                </a:lnTo>
                <a:lnTo>
                  <a:pt x="2056" y="801"/>
                </a:lnTo>
                <a:lnTo>
                  <a:pt x="2068" y="793"/>
                </a:lnTo>
                <a:lnTo>
                  <a:pt x="2093" y="777"/>
                </a:lnTo>
                <a:lnTo>
                  <a:pt x="2119" y="762"/>
                </a:lnTo>
                <a:lnTo>
                  <a:pt x="2144" y="747"/>
                </a:lnTo>
                <a:lnTo>
                  <a:pt x="2169" y="733"/>
                </a:lnTo>
                <a:lnTo>
                  <a:pt x="2194" y="719"/>
                </a:lnTo>
                <a:lnTo>
                  <a:pt x="2220" y="706"/>
                </a:lnTo>
                <a:lnTo>
                  <a:pt x="2245" y="693"/>
                </a:lnTo>
                <a:lnTo>
                  <a:pt x="2257" y="687"/>
                </a:lnTo>
                <a:lnTo>
                  <a:pt x="2270" y="681"/>
                </a:lnTo>
                <a:lnTo>
                  <a:pt x="2295" y="669"/>
                </a:lnTo>
                <a:lnTo>
                  <a:pt x="2320" y="658"/>
                </a:lnTo>
                <a:lnTo>
                  <a:pt x="2345" y="647"/>
                </a:lnTo>
                <a:lnTo>
                  <a:pt x="2371" y="637"/>
                </a:lnTo>
                <a:lnTo>
                  <a:pt x="2396" y="627"/>
                </a:lnTo>
                <a:lnTo>
                  <a:pt x="2421" y="618"/>
                </a:lnTo>
                <a:lnTo>
                  <a:pt x="2573" y="567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7" name="Freeform 135">
            <a:extLst>
              <a:ext uri="{FF2B5EF4-FFF2-40B4-BE49-F238E27FC236}">
                <a16:creationId xmlns="" xmlns:a16="http://schemas.microsoft.com/office/drawing/2014/main" id="{1CC31DD5-BD79-4040-9F89-22760B3705E1}"/>
              </a:ext>
            </a:extLst>
          </p:cNvPr>
          <p:cNvSpPr>
            <a:spLocks/>
          </p:cNvSpPr>
          <p:nvPr/>
        </p:nvSpPr>
        <p:spPr bwMode="auto">
          <a:xfrm>
            <a:off x="522379" y="5680681"/>
            <a:ext cx="29324" cy="36513"/>
          </a:xfrm>
          <a:custGeom>
            <a:avLst/>
            <a:gdLst>
              <a:gd name="T0" fmla="*/ 21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3 w 25"/>
              <a:gd name="T7" fmla="*/ 16 h 23"/>
              <a:gd name="T8" fmla="*/ 24 w 25"/>
              <a:gd name="T9" fmla="*/ 16 h 23"/>
              <a:gd name="T10" fmla="*/ 25 w 25"/>
              <a:gd name="T11" fmla="*/ 14 h 23"/>
              <a:gd name="T12" fmla="*/ 25 w 25"/>
              <a:gd name="T13" fmla="*/ 12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1 h 23"/>
              <a:gd name="T20" fmla="*/ 25 w 25"/>
              <a:gd name="T21" fmla="*/ 11 h 23"/>
              <a:gd name="T22" fmla="*/ 25 w 25"/>
              <a:gd name="T23" fmla="*/ 9 h 23"/>
              <a:gd name="T24" fmla="*/ 24 w 25"/>
              <a:gd name="T25" fmla="*/ 7 h 23"/>
              <a:gd name="T26" fmla="*/ 23 w 25"/>
              <a:gd name="T27" fmla="*/ 5 h 23"/>
              <a:gd name="T28" fmla="*/ 21 w 25"/>
              <a:gd name="T29" fmla="*/ 4 h 23"/>
              <a:gd name="T30" fmla="*/ 19 w 25"/>
              <a:gd name="T31" fmla="*/ 2 h 23"/>
              <a:gd name="T32" fmla="*/ 17 w 25"/>
              <a:gd name="T33" fmla="*/ 1 h 23"/>
              <a:gd name="T34" fmla="*/ 15 w 25"/>
              <a:gd name="T35" fmla="*/ 0 h 23"/>
              <a:gd name="T36" fmla="*/ 12 w 25"/>
              <a:gd name="T37" fmla="*/ 0 h 23"/>
              <a:gd name="T38" fmla="*/ 10 w 25"/>
              <a:gd name="T39" fmla="*/ 0 h 23"/>
              <a:gd name="T40" fmla="*/ 8 w 25"/>
              <a:gd name="T41" fmla="*/ 1 h 23"/>
              <a:gd name="T42" fmla="*/ 5 w 25"/>
              <a:gd name="T43" fmla="*/ 2 h 23"/>
              <a:gd name="T44" fmla="*/ 4 w 25"/>
              <a:gd name="T45" fmla="*/ 4 h 23"/>
              <a:gd name="T46" fmla="*/ 2 w 25"/>
              <a:gd name="T47" fmla="*/ 5 h 23"/>
              <a:gd name="T48" fmla="*/ 1 w 25"/>
              <a:gd name="T49" fmla="*/ 7 h 23"/>
              <a:gd name="T50" fmla="*/ 0 w 25"/>
              <a:gd name="T51" fmla="*/ 9 h 23"/>
              <a:gd name="T52" fmla="*/ 0 w 25"/>
              <a:gd name="T53" fmla="*/ 11 h 23"/>
              <a:gd name="T54" fmla="*/ 0 w 25"/>
              <a:gd name="T55" fmla="*/ 14 h 23"/>
              <a:gd name="T56" fmla="*/ 1 w 25"/>
              <a:gd name="T57" fmla="*/ 16 h 23"/>
              <a:gd name="T58" fmla="*/ 2 w 25"/>
              <a:gd name="T59" fmla="*/ 17 h 23"/>
              <a:gd name="T60" fmla="*/ 4 w 25"/>
              <a:gd name="T61" fmla="*/ 19 h 23"/>
              <a:gd name="T62" fmla="*/ 5 w 25"/>
              <a:gd name="T63" fmla="*/ 21 h 23"/>
              <a:gd name="T64" fmla="*/ 8 w 25"/>
              <a:gd name="T65" fmla="*/ 22 h 23"/>
              <a:gd name="T66" fmla="*/ 10 w 25"/>
              <a:gd name="T67" fmla="*/ 22 h 23"/>
              <a:gd name="T68" fmla="*/ 12 w 25"/>
              <a:gd name="T69" fmla="*/ 23 h 23"/>
              <a:gd name="T70" fmla="*/ 12 w 25"/>
              <a:gd name="T71" fmla="*/ 22 h 23"/>
              <a:gd name="T72" fmla="*/ 13 w 25"/>
              <a:gd name="T73" fmla="*/ 22 h 23"/>
              <a:gd name="T74" fmla="*/ 13 w 25"/>
              <a:gd name="T75" fmla="*/ 22 h 23"/>
              <a:gd name="T76" fmla="*/ 14 w 25"/>
              <a:gd name="T77" fmla="*/ 22 h 23"/>
              <a:gd name="T78" fmla="*/ 15 w 25"/>
              <a:gd name="T79" fmla="*/ 22 h 23"/>
              <a:gd name="T80" fmla="*/ 17 w 25"/>
              <a:gd name="T81" fmla="*/ 22 h 23"/>
              <a:gd name="T82" fmla="*/ 18 w 25"/>
              <a:gd name="T83" fmla="*/ 21 h 23"/>
              <a:gd name="T84" fmla="*/ 19 w 25"/>
              <a:gd name="T85" fmla="*/ 21 h 23"/>
              <a:gd name="T86" fmla="*/ 20 w 25"/>
              <a:gd name="T87" fmla="*/ 20 h 23"/>
              <a:gd name="T88" fmla="*/ 21 w 25"/>
              <a:gd name="T8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3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4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5" y="21"/>
                </a:lnTo>
                <a:lnTo>
                  <a:pt x="8" y="22"/>
                </a:lnTo>
                <a:lnTo>
                  <a:pt x="10" y="22"/>
                </a:lnTo>
                <a:lnTo>
                  <a:pt x="12" y="23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8" name="Line 136">
            <a:extLst>
              <a:ext uri="{FF2B5EF4-FFF2-40B4-BE49-F238E27FC236}">
                <a16:creationId xmlns="" xmlns:a16="http://schemas.microsoft.com/office/drawing/2014/main" id="{D6CACEA8-7E3F-4F8B-ABED-8FD7468AA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0741" y="4016981"/>
            <a:ext cx="0" cy="2205038"/>
          </a:xfrm>
          <a:prstGeom prst="line">
            <a:avLst/>
          </a:prstGeom>
          <a:noFill/>
          <a:ln w="0">
            <a:solidFill>
              <a:srgbClr val="0000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9" name="Line 137">
            <a:extLst>
              <a:ext uri="{FF2B5EF4-FFF2-40B4-BE49-F238E27FC236}">
                <a16:creationId xmlns="" xmlns:a16="http://schemas.microsoft.com/office/drawing/2014/main" id="{39DCE6A7-8E73-4AE3-8536-4DFBF0CD6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260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0" name="Freeform 138">
            <a:extLst>
              <a:ext uri="{FF2B5EF4-FFF2-40B4-BE49-F238E27FC236}">
                <a16:creationId xmlns="" xmlns:a16="http://schemas.microsoft.com/office/drawing/2014/main" id="{BE8FFDE5-5547-4F04-A132-328890BCB6A7}"/>
              </a:ext>
            </a:extLst>
          </p:cNvPr>
          <p:cNvSpPr>
            <a:spLocks/>
          </p:cNvSpPr>
          <p:nvPr/>
        </p:nvSpPr>
        <p:spPr bwMode="auto">
          <a:xfrm>
            <a:off x="504785" y="4737706"/>
            <a:ext cx="3090740" cy="1484313"/>
          </a:xfrm>
          <a:custGeom>
            <a:avLst/>
            <a:gdLst>
              <a:gd name="T0" fmla="*/ 0 w 2635"/>
              <a:gd name="T1" fmla="*/ 0 h 935"/>
              <a:gd name="T2" fmla="*/ 0 w 2635"/>
              <a:gd name="T3" fmla="*/ 241 h 935"/>
              <a:gd name="T4" fmla="*/ 0 w 2635"/>
              <a:gd name="T5" fmla="*/ 575 h 935"/>
              <a:gd name="T6" fmla="*/ 0 w 2635"/>
              <a:gd name="T7" fmla="*/ 909 h 935"/>
              <a:gd name="T8" fmla="*/ 0 w 2635"/>
              <a:gd name="T9" fmla="*/ 935 h 935"/>
              <a:gd name="T10" fmla="*/ 27 w 2635"/>
              <a:gd name="T11" fmla="*/ 935 h 935"/>
              <a:gd name="T12" fmla="*/ 679 w 2635"/>
              <a:gd name="T13" fmla="*/ 935 h 935"/>
              <a:gd name="T14" fmla="*/ 997 w 2635"/>
              <a:gd name="T15" fmla="*/ 935 h 935"/>
              <a:gd name="T16" fmla="*/ 1318 w 2635"/>
              <a:gd name="T17" fmla="*/ 935 h 935"/>
              <a:gd name="T18" fmla="*/ 1639 w 2635"/>
              <a:gd name="T19" fmla="*/ 935 h 935"/>
              <a:gd name="T20" fmla="*/ 1963 w 2635"/>
              <a:gd name="T21" fmla="*/ 935 h 935"/>
              <a:gd name="T22" fmla="*/ 2601 w 2635"/>
              <a:gd name="T23" fmla="*/ 935 h 935"/>
              <a:gd name="T24" fmla="*/ 2635 w 2635"/>
              <a:gd name="T25" fmla="*/ 935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35" h="935">
                <a:moveTo>
                  <a:pt x="0" y="0"/>
                </a:moveTo>
                <a:lnTo>
                  <a:pt x="0" y="241"/>
                </a:lnTo>
                <a:lnTo>
                  <a:pt x="0" y="575"/>
                </a:lnTo>
                <a:lnTo>
                  <a:pt x="0" y="909"/>
                </a:lnTo>
                <a:lnTo>
                  <a:pt x="0" y="935"/>
                </a:lnTo>
                <a:lnTo>
                  <a:pt x="27" y="935"/>
                </a:lnTo>
                <a:lnTo>
                  <a:pt x="679" y="935"/>
                </a:lnTo>
                <a:lnTo>
                  <a:pt x="997" y="935"/>
                </a:lnTo>
                <a:lnTo>
                  <a:pt x="1318" y="935"/>
                </a:lnTo>
                <a:lnTo>
                  <a:pt x="1639" y="935"/>
                </a:lnTo>
                <a:lnTo>
                  <a:pt x="1963" y="935"/>
                </a:lnTo>
                <a:lnTo>
                  <a:pt x="2601" y="935"/>
                </a:lnTo>
                <a:lnTo>
                  <a:pt x="2635" y="935"/>
                </a:lnTo>
              </a:path>
            </a:pathLst>
          </a:cu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1" name="Line 139">
            <a:extLst>
              <a:ext uri="{FF2B5EF4-FFF2-40B4-BE49-F238E27FC236}">
                <a16:creationId xmlns="" xmlns:a16="http://schemas.microsoft.com/office/drawing/2014/main" id="{939042BC-033B-4C2C-A5D8-566712066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55644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2" name="Line 140">
            <a:extLst>
              <a:ext uri="{FF2B5EF4-FFF2-40B4-BE49-F238E27FC236}">
                <a16:creationId xmlns="" xmlns:a16="http://schemas.microsoft.com/office/drawing/2014/main" id="{775494FF-0CB9-4E21-B37D-048497748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4058256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3" name="Line 141">
            <a:extLst>
              <a:ext uri="{FF2B5EF4-FFF2-40B4-BE49-F238E27FC236}">
                <a16:creationId xmlns="" xmlns:a16="http://schemas.microsoft.com/office/drawing/2014/main" id="{7B92E120-7322-444B-A657-D541D43EA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785" y="4024919"/>
            <a:ext cx="0" cy="33338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4" name="Line 142">
            <a:extLst>
              <a:ext uri="{FF2B5EF4-FFF2-40B4-BE49-F238E27FC236}">
                <a16:creationId xmlns="" xmlns:a16="http://schemas.microsoft.com/office/drawing/2014/main" id="{4B05404B-7042-4AE8-A52D-08FCBBA48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288" y="4590069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5" name="Line 143">
            <a:extLst>
              <a:ext uri="{FF2B5EF4-FFF2-40B4-BE49-F238E27FC236}">
                <a16:creationId xmlns="" xmlns:a16="http://schemas.microsoft.com/office/drawing/2014/main" id="{1A1C17D1-D103-4AC6-8487-940008883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785" y="4590069"/>
            <a:ext cx="0" cy="147638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6" name="Line 144">
            <a:extLst>
              <a:ext uri="{FF2B5EF4-FFF2-40B4-BE49-F238E27FC236}">
                <a16:creationId xmlns="" xmlns:a16="http://schemas.microsoft.com/office/drawing/2014/main" id="{69952D34-6FDB-4D18-9B2B-E428946D3F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5120294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7" name="Line 145">
            <a:extLst>
              <a:ext uri="{FF2B5EF4-FFF2-40B4-BE49-F238E27FC236}">
                <a16:creationId xmlns="" xmlns:a16="http://schemas.microsoft.com/office/drawing/2014/main" id="{CDD98632-7D3F-47CE-8D79-F3397EA6A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785" y="4058256"/>
            <a:ext cx="0" cy="53181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8" name="Line 146">
            <a:extLst>
              <a:ext uri="{FF2B5EF4-FFF2-40B4-BE49-F238E27FC236}">
                <a16:creationId xmlns="" xmlns:a16="http://schemas.microsoft.com/office/drawing/2014/main" id="{6AE0946F-54A5-4996-8F2D-648652447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5650519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9" name="Line 147">
            <a:extLst>
              <a:ext uri="{FF2B5EF4-FFF2-40B4-BE49-F238E27FC236}">
                <a16:creationId xmlns="" xmlns:a16="http://schemas.microsoft.com/office/drawing/2014/main" id="{3AF6A146-8838-4D3C-ABEF-5F4FB80C1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88" y="6180744"/>
            <a:ext cx="30497" cy="0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0" name="Line 148">
            <a:extLst>
              <a:ext uri="{FF2B5EF4-FFF2-40B4-BE49-F238E27FC236}">
                <a16:creationId xmlns="" xmlns:a16="http://schemas.microsoft.com/office/drawing/2014/main" id="{862B4442-9874-45F1-B18C-C378517BE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54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1" name="Line 149">
            <a:extLst>
              <a:ext uri="{FF2B5EF4-FFF2-40B4-BE49-F238E27FC236}">
                <a16:creationId xmlns="" xmlns:a16="http://schemas.microsoft.com/office/drawing/2014/main" id="{8AC7FA41-0077-4266-9CA5-BF5A88C66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222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2" name="Line 150">
            <a:extLst>
              <a:ext uri="{FF2B5EF4-FFF2-40B4-BE49-F238E27FC236}">
                <a16:creationId xmlns="" xmlns:a16="http://schemas.microsoft.com/office/drawing/2014/main" id="{735EE30E-EFB3-4177-AE07-B60D8F8B5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222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3" name="Line 151">
            <a:extLst>
              <a:ext uri="{FF2B5EF4-FFF2-40B4-BE49-F238E27FC236}">
                <a16:creationId xmlns="" xmlns:a16="http://schemas.microsoft.com/office/drawing/2014/main" id="{82B475C0-11D9-4EED-911A-12E22D52E6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0741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4" name="Line 152">
            <a:extLst>
              <a:ext uri="{FF2B5EF4-FFF2-40B4-BE49-F238E27FC236}">
                <a16:creationId xmlns="" xmlns:a16="http://schemas.microsoft.com/office/drawing/2014/main" id="{287BDDFA-0129-4FC5-9D2E-1E83284F9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7297" y="6222019"/>
            <a:ext cx="0" cy="30163"/>
          </a:xfrm>
          <a:prstGeom prst="line">
            <a:avLst/>
          </a:prstGeom>
          <a:noFill/>
          <a:ln w="9525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5" name="Rectangle 153">
            <a:extLst>
              <a:ext uri="{FF2B5EF4-FFF2-40B4-BE49-F238E27FC236}">
                <a16:creationId xmlns="" xmlns:a16="http://schemas.microsoft.com/office/drawing/2014/main" id="{05458E2C-B5E6-46E5-8364-6104F90DB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57" y="6277581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6" name="Rectangle 154">
            <a:extLst>
              <a:ext uri="{FF2B5EF4-FFF2-40B4-BE49-F238E27FC236}">
                <a16:creationId xmlns="" xmlns:a16="http://schemas.microsoft.com/office/drawing/2014/main" id="{2378ACC6-864B-457B-9E7F-8BDB57DEC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125" y="6277581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-1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7" name="Rectangle 155">
            <a:extLst>
              <a:ext uri="{FF2B5EF4-FFF2-40B4-BE49-F238E27FC236}">
                <a16:creationId xmlns="" xmlns:a16="http://schemas.microsoft.com/office/drawing/2014/main" id="{DE36B3BA-203F-4F38-B362-777D6176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845" y="6277581"/>
            <a:ext cx="20358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-0.5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8" name="Rectangle 156">
            <a:extLst>
              <a:ext uri="{FF2B5EF4-FFF2-40B4-BE49-F238E27FC236}">
                <a16:creationId xmlns="" xmlns:a16="http://schemas.microsoft.com/office/drawing/2014/main" id="{3D68F316-9C00-4B2D-BCAB-0A333BB8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465" y="6277581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39" name="Rectangle 157">
            <a:extLst>
              <a:ext uri="{FF2B5EF4-FFF2-40B4-BE49-F238E27FC236}">
                <a16:creationId xmlns="" xmlns:a16="http://schemas.microsoft.com/office/drawing/2014/main" id="{28345E57-9285-4704-9AC7-7084C7D8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05" y="6277581"/>
            <a:ext cx="1651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0.5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0" name="Rectangle 158">
            <a:extLst>
              <a:ext uri="{FF2B5EF4-FFF2-40B4-BE49-F238E27FC236}">
                <a16:creationId xmlns="" xmlns:a16="http://schemas.microsoft.com/office/drawing/2014/main" id="{94AFCE39-5EA5-4F0C-88BB-89EAD83B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849" y="6277581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1" name="Rectangle 159">
            <a:extLst>
              <a:ext uri="{FF2B5EF4-FFF2-40B4-BE49-F238E27FC236}">
                <a16:creationId xmlns="" xmlns:a16="http://schemas.microsoft.com/office/drawing/2014/main" id="{D0102E5F-17B3-4D0D-9F31-DCF150FFC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195" y="6277581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2" name="Rectangle 160">
            <a:extLst>
              <a:ext uri="{FF2B5EF4-FFF2-40B4-BE49-F238E27FC236}">
                <a16:creationId xmlns="" xmlns:a16="http://schemas.microsoft.com/office/drawing/2014/main" id="{8EC55E12-2298-4C9D-9C49-980A930C8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557590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80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3" name="Rectangle 161">
            <a:extLst>
              <a:ext uri="{FF2B5EF4-FFF2-40B4-BE49-F238E27FC236}">
                <a16:creationId xmlns="" xmlns:a16="http://schemas.microsoft.com/office/drawing/2014/main" id="{E8A54E84-84F9-4517-ADA0-81CFEA923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504568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81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4" name="Rectangle 162">
            <a:extLst>
              <a:ext uri="{FF2B5EF4-FFF2-40B4-BE49-F238E27FC236}">
                <a16:creationId xmlns="" xmlns:a16="http://schemas.microsoft.com/office/drawing/2014/main" id="{62D62B1D-2195-4E5C-B5A4-874A5593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451545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82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5" name="Rectangle 163">
            <a:extLst>
              <a:ext uri="{FF2B5EF4-FFF2-40B4-BE49-F238E27FC236}">
                <a16:creationId xmlns="" xmlns:a16="http://schemas.microsoft.com/office/drawing/2014/main" id="{9BFA2731-C1D6-44D2-94C9-50153206F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398523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83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6" name="Rectangle 164">
            <a:extLst>
              <a:ext uri="{FF2B5EF4-FFF2-40B4-BE49-F238E27FC236}">
                <a16:creationId xmlns="" xmlns:a16="http://schemas.microsoft.com/office/drawing/2014/main" id="{378BB2FA-7ADA-4DC1-A419-39E7274B0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" y="610613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79</a:t>
            </a:r>
            <a:endParaRPr kumimoji="0" lang="fr-FR" altLang="fr-FR" sz="24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47" name="Freeform 165">
            <a:extLst>
              <a:ext uri="{FF2B5EF4-FFF2-40B4-BE49-F238E27FC236}">
                <a16:creationId xmlns="" xmlns:a16="http://schemas.microsoft.com/office/drawing/2014/main" id="{8923F676-0F72-4DCE-8960-FD662D738DDB}"/>
              </a:ext>
            </a:extLst>
          </p:cNvPr>
          <p:cNvSpPr>
            <a:spLocks/>
          </p:cNvSpPr>
          <p:nvPr/>
        </p:nvSpPr>
        <p:spPr bwMode="auto">
          <a:xfrm>
            <a:off x="1276590" y="5896581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4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4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1 h 22"/>
              <a:gd name="T42" fmla="*/ 5 w 25"/>
              <a:gd name="T43" fmla="*/ 2 h 22"/>
              <a:gd name="T44" fmla="*/ 3 w 25"/>
              <a:gd name="T45" fmla="*/ 3 h 22"/>
              <a:gd name="T46" fmla="*/ 2 w 25"/>
              <a:gd name="T47" fmla="*/ 5 h 22"/>
              <a:gd name="T48" fmla="*/ 0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0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8" name="Freeform 166">
            <a:extLst>
              <a:ext uri="{FF2B5EF4-FFF2-40B4-BE49-F238E27FC236}">
                <a16:creationId xmlns="" xmlns:a16="http://schemas.microsoft.com/office/drawing/2014/main" id="{13B202D1-5377-430E-8ED7-4198163A31A2}"/>
              </a:ext>
            </a:extLst>
          </p:cNvPr>
          <p:cNvSpPr>
            <a:spLocks/>
          </p:cNvSpPr>
          <p:nvPr/>
        </p:nvSpPr>
        <p:spPr bwMode="auto">
          <a:xfrm>
            <a:off x="1528775" y="5847369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1 h 22"/>
              <a:gd name="T32" fmla="*/ 17 w 25"/>
              <a:gd name="T33" fmla="*/ 0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0 h 22"/>
              <a:gd name="T42" fmla="*/ 6 w 25"/>
              <a:gd name="T43" fmla="*/ 1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19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9" name="Freeform 167">
            <a:extLst>
              <a:ext uri="{FF2B5EF4-FFF2-40B4-BE49-F238E27FC236}">
                <a16:creationId xmlns="" xmlns:a16="http://schemas.microsoft.com/office/drawing/2014/main" id="{BC2C419B-AB62-436D-AB2F-3AFA1D740D9A}"/>
              </a:ext>
            </a:extLst>
          </p:cNvPr>
          <p:cNvSpPr>
            <a:spLocks/>
          </p:cNvSpPr>
          <p:nvPr/>
        </p:nvSpPr>
        <p:spPr bwMode="auto">
          <a:xfrm>
            <a:off x="1779788" y="5896581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1 h 22"/>
              <a:gd name="T42" fmla="*/ 5 w 25"/>
              <a:gd name="T43" fmla="*/ 2 h 22"/>
              <a:gd name="T44" fmla="*/ 3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0" name="Freeform 168">
            <a:extLst>
              <a:ext uri="{FF2B5EF4-FFF2-40B4-BE49-F238E27FC236}">
                <a16:creationId xmlns="" xmlns:a16="http://schemas.microsoft.com/office/drawing/2014/main" id="{78D4F34A-FF94-4C3E-9AD6-6D8F889E3B2E}"/>
              </a:ext>
            </a:extLst>
          </p:cNvPr>
          <p:cNvSpPr>
            <a:spLocks/>
          </p:cNvSpPr>
          <p:nvPr/>
        </p:nvSpPr>
        <p:spPr bwMode="auto">
          <a:xfrm>
            <a:off x="2035492" y="588229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8 w 25"/>
              <a:gd name="T41" fmla="*/ 1 h 22"/>
              <a:gd name="T42" fmla="*/ 5 w 25"/>
              <a:gd name="T43" fmla="*/ 2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5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19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1"/>
                </a:lnTo>
                <a:lnTo>
                  <a:pt x="5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5" y="20"/>
                </a:lnTo>
                <a:lnTo>
                  <a:pt x="8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1" name="Freeform 169">
            <a:extLst>
              <a:ext uri="{FF2B5EF4-FFF2-40B4-BE49-F238E27FC236}">
                <a16:creationId xmlns="" xmlns:a16="http://schemas.microsoft.com/office/drawing/2014/main" id="{A9FCAE57-F740-4C6C-BB06-6C9AC61CBFE0}"/>
              </a:ext>
            </a:extLst>
          </p:cNvPr>
          <p:cNvSpPr>
            <a:spLocks/>
          </p:cNvSpPr>
          <p:nvPr/>
        </p:nvSpPr>
        <p:spPr bwMode="auto">
          <a:xfrm>
            <a:off x="773391" y="5429856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2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1 h 22"/>
              <a:gd name="T42" fmla="*/ 6 w 25"/>
              <a:gd name="T43" fmla="*/ 2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19 h 22"/>
              <a:gd name="T88" fmla="*/ 22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2" name="Freeform 170">
            <a:extLst>
              <a:ext uri="{FF2B5EF4-FFF2-40B4-BE49-F238E27FC236}">
                <a16:creationId xmlns="" xmlns:a16="http://schemas.microsoft.com/office/drawing/2014/main" id="{9F101E55-35B1-47F0-A8BE-FE62E0509C54}"/>
              </a:ext>
            </a:extLst>
          </p:cNvPr>
          <p:cNvSpPr>
            <a:spLocks/>
          </p:cNvSpPr>
          <p:nvPr/>
        </p:nvSpPr>
        <p:spPr bwMode="auto">
          <a:xfrm>
            <a:off x="2537518" y="5390169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8 h 22"/>
              <a:gd name="T24" fmla="*/ 24 w 25"/>
              <a:gd name="T25" fmla="*/ 6 h 22"/>
              <a:gd name="T26" fmla="*/ 23 w 25"/>
              <a:gd name="T27" fmla="*/ 4 h 22"/>
              <a:gd name="T28" fmla="*/ 22 w 25"/>
              <a:gd name="T29" fmla="*/ 3 h 22"/>
              <a:gd name="T30" fmla="*/ 20 w 25"/>
              <a:gd name="T31" fmla="*/ 1 h 22"/>
              <a:gd name="T32" fmla="*/ 17 w 25"/>
              <a:gd name="T33" fmla="*/ 0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0 h 22"/>
              <a:gd name="T42" fmla="*/ 6 w 25"/>
              <a:gd name="T43" fmla="*/ 1 h 22"/>
              <a:gd name="T44" fmla="*/ 4 w 25"/>
              <a:gd name="T45" fmla="*/ 3 h 22"/>
              <a:gd name="T46" fmla="*/ 2 w 25"/>
              <a:gd name="T47" fmla="*/ 4 h 22"/>
              <a:gd name="T48" fmla="*/ 1 w 25"/>
              <a:gd name="T49" fmla="*/ 6 h 22"/>
              <a:gd name="T50" fmla="*/ 0 w 25"/>
              <a:gd name="T51" fmla="*/ 8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1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0 h 22"/>
              <a:gd name="T84" fmla="*/ 20 w 25"/>
              <a:gd name="T85" fmla="*/ 20 h 22"/>
              <a:gd name="T86" fmla="*/ 21 w 25"/>
              <a:gd name="T87" fmla="*/ 19 h 22"/>
              <a:gd name="T88" fmla="*/ 22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3" name="Freeform 171">
            <a:extLst>
              <a:ext uri="{FF2B5EF4-FFF2-40B4-BE49-F238E27FC236}">
                <a16:creationId xmlns="" xmlns:a16="http://schemas.microsoft.com/office/drawing/2014/main" id="{EF76B9A7-2359-4617-8EB9-1CDF8CEB62A5}"/>
              </a:ext>
            </a:extLst>
          </p:cNvPr>
          <p:cNvSpPr>
            <a:spLocks/>
          </p:cNvSpPr>
          <p:nvPr/>
        </p:nvSpPr>
        <p:spPr bwMode="auto">
          <a:xfrm>
            <a:off x="2285332" y="5153631"/>
            <a:ext cx="29324" cy="36513"/>
          </a:xfrm>
          <a:custGeom>
            <a:avLst/>
            <a:gdLst>
              <a:gd name="T0" fmla="*/ 22 w 25"/>
              <a:gd name="T1" fmla="*/ 19 h 23"/>
              <a:gd name="T2" fmla="*/ 22 w 25"/>
              <a:gd name="T3" fmla="*/ 18 h 23"/>
              <a:gd name="T4" fmla="*/ 23 w 25"/>
              <a:gd name="T5" fmla="*/ 17 h 23"/>
              <a:gd name="T6" fmla="*/ 24 w 25"/>
              <a:gd name="T7" fmla="*/ 16 h 23"/>
              <a:gd name="T8" fmla="*/ 24 w 25"/>
              <a:gd name="T9" fmla="*/ 16 h 23"/>
              <a:gd name="T10" fmla="*/ 25 w 25"/>
              <a:gd name="T11" fmla="*/ 14 h 23"/>
              <a:gd name="T12" fmla="*/ 25 w 25"/>
              <a:gd name="T13" fmla="*/ 12 h 23"/>
              <a:gd name="T14" fmla="*/ 25 w 25"/>
              <a:gd name="T15" fmla="*/ 12 h 23"/>
              <a:gd name="T16" fmla="*/ 25 w 25"/>
              <a:gd name="T17" fmla="*/ 12 h 23"/>
              <a:gd name="T18" fmla="*/ 25 w 25"/>
              <a:gd name="T19" fmla="*/ 11 h 23"/>
              <a:gd name="T20" fmla="*/ 25 w 25"/>
              <a:gd name="T21" fmla="*/ 11 h 23"/>
              <a:gd name="T22" fmla="*/ 25 w 25"/>
              <a:gd name="T23" fmla="*/ 9 h 23"/>
              <a:gd name="T24" fmla="*/ 24 w 25"/>
              <a:gd name="T25" fmla="*/ 7 h 23"/>
              <a:gd name="T26" fmla="*/ 23 w 25"/>
              <a:gd name="T27" fmla="*/ 5 h 23"/>
              <a:gd name="T28" fmla="*/ 22 w 25"/>
              <a:gd name="T29" fmla="*/ 4 h 23"/>
              <a:gd name="T30" fmla="*/ 19 w 25"/>
              <a:gd name="T31" fmla="*/ 2 h 23"/>
              <a:gd name="T32" fmla="*/ 17 w 25"/>
              <a:gd name="T33" fmla="*/ 1 h 23"/>
              <a:gd name="T34" fmla="*/ 15 w 25"/>
              <a:gd name="T35" fmla="*/ 0 h 23"/>
              <a:gd name="T36" fmla="*/ 13 w 25"/>
              <a:gd name="T37" fmla="*/ 0 h 23"/>
              <a:gd name="T38" fmla="*/ 10 w 25"/>
              <a:gd name="T39" fmla="*/ 0 h 23"/>
              <a:gd name="T40" fmla="*/ 8 w 25"/>
              <a:gd name="T41" fmla="*/ 1 h 23"/>
              <a:gd name="T42" fmla="*/ 6 w 25"/>
              <a:gd name="T43" fmla="*/ 2 h 23"/>
              <a:gd name="T44" fmla="*/ 4 w 25"/>
              <a:gd name="T45" fmla="*/ 4 h 23"/>
              <a:gd name="T46" fmla="*/ 2 w 25"/>
              <a:gd name="T47" fmla="*/ 5 h 23"/>
              <a:gd name="T48" fmla="*/ 1 w 25"/>
              <a:gd name="T49" fmla="*/ 7 h 23"/>
              <a:gd name="T50" fmla="*/ 0 w 25"/>
              <a:gd name="T51" fmla="*/ 9 h 23"/>
              <a:gd name="T52" fmla="*/ 0 w 25"/>
              <a:gd name="T53" fmla="*/ 11 h 23"/>
              <a:gd name="T54" fmla="*/ 0 w 25"/>
              <a:gd name="T55" fmla="*/ 14 h 23"/>
              <a:gd name="T56" fmla="*/ 1 w 25"/>
              <a:gd name="T57" fmla="*/ 16 h 23"/>
              <a:gd name="T58" fmla="*/ 2 w 25"/>
              <a:gd name="T59" fmla="*/ 17 h 23"/>
              <a:gd name="T60" fmla="*/ 4 w 25"/>
              <a:gd name="T61" fmla="*/ 19 h 23"/>
              <a:gd name="T62" fmla="*/ 6 w 25"/>
              <a:gd name="T63" fmla="*/ 21 h 23"/>
              <a:gd name="T64" fmla="*/ 8 w 25"/>
              <a:gd name="T65" fmla="*/ 22 h 23"/>
              <a:gd name="T66" fmla="*/ 10 w 25"/>
              <a:gd name="T67" fmla="*/ 22 h 23"/>
              <a:gd name="T68" fmla="*/ 13 w 25"/>
              <a:gd name="T69" fmla="*/ 23 h 23"/>
              <a:gd name="T70" fmla="*/ 13 w 25"/>
              <a:gd name="T71" fmla="*/ 22 h 23"/>
              <a:gd name="T72" fmla="*/ 13 w 25"/>
              <a:gd name="T73" fmla="*/ 22 h 23"/>
              <a:gd name="T74" fmla="*/ 13 w 25"/>
              <a:gd name="T75" fmla="*/ 22 h 23"/>
              <a:gd name="T76" fmla="*/ 14 w 25"/>
              <a:gd name="T77" fmla="*/ 22 h 23"/>
              <a:gd name="T78" fmla="*/ 15 w 25"/>
              <a:gd name="T79" fmla="*/ 22 h 23"/>
              <a:gd name="T80" fmla="*/ 17 w 25"/>
              <a:gd name="T81" fmla="*/ 22 h 23"/>
              <a:gd name="T82" fmla="*/ 18 w 25"/>
              <a:gd name="T83" fmla="*/ 21 h 23"/>
              <a:gd name="T84" fmla="*/ 19 w 25"/>
              <a:gd name="T85" fmla="*/ 21 h 23"/>
              <a:gd name="T86" fmla="*/ 20 w 25"/>
              <a:gd name="T87" fmla="*/ 20 h 23"/>
              <a:gd name="T88" fmla="*/ 22 w 25"/>
              <a:gd name="T89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3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6"/>
                </a:lnTo>
                <a:lnTo>
                  <a:pt x="25" y="14"/>
                </a:lnTo>
                <a:lnTo>
                  <a:pt x="25" y="12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4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4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4"/>
                </a:lnTo>
                <a:lnTo>
                  <a:pt x="1" y="16"/>
                </a:lnTo>
                <a:lnTo>
                  <a:pt x="2" y="17"/>
                </a:lnTo>
                <a:lnTo>
                  <a:pt x="4" y="19"/>
                </a:lnTo>
                <a:lnTo>
                  <a:pt x="6" y="21"/>
                </a:lnTo>
                <a:lnTo>
                  <a:pt x="8" y="22"/>
                </a:lnTo>
                <a:lnTo>
                  <a:pt x="10" y="22"/>
                </a:lnTo>
                <a:lnTo>
                  <a:pt x="13" y="23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4" name="Freeform 172">
            <a:extLst>
              <a:ext uri="{FF2B5EF4-FFF2-40B4-BE49-F238E27FC236}">
                <a16:creationId xmlns="" xmlns:a16="http://schemas.microsoft.com/office/drawing/2014/main" id="{38868D48-AFEA-4E87-B2DD-2F5565173968}"/>
              </a:ext>
            </a:extLst>
          </p:cNvPr>
          <p:cNvSpPr>
            <a:spLocks/>
          </p:cNvSpPr>
          <p:nvPr/>
        </p:nvSpPr>
        <p:spPr bwMode="auto">
          <a:xfrm>
            <a:off x="2789703" y="5048856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5 w 26"/>
              <a:gd name="T9" fmla="*/ 15 h 22"/>
              <a:gd name="T10" fmla="*/ 25 w 26"/>
              <a:gd name="T11" fmla="*/ 13 h 22"/>
              <a:gd name="T12" fmla="*/ 25 w 26"/>
              <a:gd name="T13" fmla="*/ 12 h 22"/>
              <a:gd name="T14" fmla="*/ 25 w 26"/>
              <a:gd name="T15" fmla="*/ 11 h 22"/>
              <a:gd name="T16" fmla="*/ 25 w 26"/>
              <a:gd name="T17" fmla="*/ 11 h 22"/>
              <a:gd name="T18" fmla="*/ 25 w 26"/>
              <a:gd name="T19" fmla="*/ 11 h 22"/>
              <a:gd name="T20" fmla="*/ 26 w 26"/>
              <a:gd name="T21" fmla="*/ 11 h 22"/>
              <a:gd name="T22" fmla="*/ 25 w 26"/>
              <a:gd name="T23" fmla="*/ 8 h 22"/>
              <a:gd name="T24" fmla="*/ 25 w 26"/>
              <a:gd name="T25" fmla="*/ 6 h 22"/>
              <a:gd name="T26" fmla="*/ 23 w 26"/>
              <a:gd name="T27" fmla="*/ 4 h 22"/>
              <a:gd name="T28" fmla="*/ 22 w 26"/>
              <a:gd name="T29" fmla="*/ 3 h 22"/>
              <a:gd name="T30" fmla="*/ 20 w 26"/>
              <a:gd name="T31" fmla="*/ 1 h 22"/>
              <a:gd name="T32" fmla="*/ 18 w 26"/>
              <a:gd name="T33" fmla="*/ 0 h 22"/>
              <a:gd name="T34" fmla="*/ 15 w 26"/>
              <a:gd name="T35" fmla="*/ 0 h 22"/>
              <a:gd name="T36" fmla="*/ 13 w 26"/>
              <a:gd name="T37" fmla="*/ 0 h 22"/>
              <a:gd name="T38" fmla="*/ 10 w 26"/>
              <a:gd name="T39" fmla="*/ 0 h 22"/>
              <a:gd name="T40" fmla="*/ 8 w 26"/>
              <a:gd name="T41" fmla="*/ 0 h 22"/>
              <a:gd name="T42" fmla="*/ 6 w 26"/>
              <a:gd name="T43" fmla="*/ 1 h 22"/>
              <a:gd name="T44" fmla="*/ 4 w 26"/>
              <a:gd name="T45" fmla="*/ 3 h 22"/>
              <a:gd name="T46" fmla="*/ 2 w 26"/>
              <a:gd name="T47" fmla="*/ 4 h 22"/>
              <a:gd name="T48" fmla="*/ 1 w 26"/>
              <a:gd name="T49" fmla="*/ 6 h 22"/>
              <a:gd name="T50" fmla="*/ 1 w 26"/>
              <a:gd name="T51" fmla="*/ 8 h 22"/>
              <a:gd name="T52" fmla="*/ 0 w 26"/>
              <a:gd name="T53" fmla="*/ 11 h 22"/>
              <a:gd name="T54" fmla="*/ 1 w 26"/>
              <a:gd name="T55" fmla="*/ 13 h 22"/>
              <a:gd name="T56" fmla="*/ 1 w 26"/>
              <a:gd name="T57" fmla="*/ 15 h 22"/>
              <a:gd name="T58" fmla="*/ 2 w 26"/>
              <a:gd name="T59" fmla="*/ 17 h 22"/>
              <a:gd name="T60" fmla="*/ 4 w 26"/>
              <a:gd name="T61" fmla="*/ 19 h 22"/>
              <a:gd name="T62" fmla="*/ 6 w 26"/>
              <a:gd name="T63" fmla="*/ 20 h 22"/>
              <a:gd name="T64" fmla="*/ 8 w 26"/>
              <a:gd name="T65" fmla="*/ 21 h 22"/>
              <a:gd name="T66" fmla="*/ 10 w 26"/>
              <a:gd name="T67" fmla="*/ 22 h 22"/>
              <a:gd name="T68" fmla="*/ 13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5 w 26"/>
              <a:gd name="T79" fmla="*/ 22 h 22"/>
              <a:gd name="T80" fmla="*/ 18 w 26"/>
              <a:gd name="T81" fmla="*/ 21 h 22"/>
              <a:gd name="T82" fmla="*/ 19 w 26"/>
              <a:gd name="T83" fmla="*/ 20 h 22"/>
              <a:gd name="T84" fmla="*/ 20 w 26"/>
              <a:gd name="T85" fmla="*/ 20 h 22"/>
              <a:gd name="T86" fmla="*/ 21 w 26"/>
              <a:gd name="T87" fmla="*/ 19 h 22"/>
              <a:gd name="T88" fmla="*/ 22 w 26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8"/>
                </a:lnTo>
                <a:lnTo>
                  <a:pt x="25" y="6"/>
                </a:lnTo>
                <a:lnTo>
                  <a:pt x="23" y="4"/>
                </a:lnTo>
                <a:lnTo>
                  <a:pt x="22" y="3"/>
                </a:lnTo>
                <a:lnTo>
                  <a:pt x="20" y="1"/>
                </a:lnTo>
                <a:lnTo>
                  <a:pt x="18" y="0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0"/>
                </a:lnTo>
                <a:lnTo>
                  <a:pt x="6" y="1"/>
                </a:lnTo>
                <a:lnTo>
                  <a:pt x="4" y="3"/>
                </a:lnTo>
                <a:lnTo>
                  <a:pt x="2" y="4"/>
                </a:lnTo>
                <a:lnTo>
                  <a:pt x="1" y="6"/>
                </a:lnTo>
                <a:lnTo>
                  <a:pt x="1" y="8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5" name="Freeform 173">
            <a:extLst>
              <a:ext uri="{FF2B5EF4-FFF2-40B4-BE49-F238E27FC236}">
                <a16:creationId xmlns="" xmlns:a16="http://schemas.microsoft.com/office/drawing/2014/main" id="{589C7354-CA6B-4F8A-989C-F7C9DF4FD453}"/>
              </a:ext>
            </a:extLst>
          </p:cNvPr>
          <p:cNvSpPr>
            <a:spLocks/>
          </p:cNvSpPr>
          <p:nvPr/>
        </p:nvSpPr>
        <p:spPr bwMode="auto">
          <a:xfrm>
            <a:off x="3043062" y="4944081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4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4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1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1 h 22"/>
              <a:gd name="T42" fmla="*/ 5 w 25"/>
              <a:gd name="T43" fmla="*/ 2 h 22"/>
              <a:gd name="T44" fmla="*/ 3 w 25"/>
              <a:gd name="T45" fmla="*/ 3 h 22"/>
              <a:gd name="T46" fmla="*/ 2 w 25"/>
              <a:gd name="T47" fmla="*/ 5 h 22"/>
              <a:gd name="T48" fmla="*/ 0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0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4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9"/>
                </a:lnTo>
                <a:lnTo>
                  <a:pt x="24" y="7"/>
                </a:lnTo>
                <a:lnTo>
                  <a:pt x="23" y="5"/>
                </a:lnTo>
                <a:lnTo>
                  <a:pt x="21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1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0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6" name="Freeform 174">
            <a:extLst>
              <a:ext uri="{FF2B5EF4-FFF2-40B4-BE49-F238E27FC236}">
                <a16:creationId xmlns="" xmlns:a16="http://schemas.microsoft.com/office/drawing/2014/main" id="{B18B5896-7992-45E8-8561-53378927E1C5}"/>
              </a:ext>
            </a:extLst>
          </p:cNvPr>
          <p:cNvSpPr>
            <a:spLocks/>
          </p:cNvSpPr>
          <p:nvPr/>
        </p:nvSpPr>
        <p:spPr bwMode="auto">
          <a:xfrm>
            <a:off x="3294075" y="4701194"/>
            <a:ext cx="29324" cy="34925"/>
          </a:xfrm>
          <a:custGeom>
            <a:avLst/>
            <a:gdLst>
              <a:gd name="T0" fmla="*/ 21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3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1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8 h 22"/>
              <a:gd name="T24" fmla="*/ 24 w 25"/>
              <a:gd name="T25" fmla="*/ 6 h 22"/>
              <a:gd name="T26" fmla="*/ 23 w 25"/>
              <a:gd name="T27" fmla="*/ 4 h 22"/>
              <a:gd name="T28" fmla="*/ 21 w 25"/>
              <a:gd name="T29" fmla="*/ 3 h 22"/>
              <a:gd name="T30" fmla="*/ 19 w 25"/>
              <a:gd name="T31" fmla="*/ 1 h 22"/>
              <a:gd name="T32" fmla="*/ 17 w 25"/>
              <a:gd name="T33" fmla="*/ 0 h 22"/>
              <a:gd name="T34" fmla="*/ 15 w 25"/>
              <a:gd name="T35" fmla="*/ 0 h 22"/>
              <a:gd name="T36" fmla="*/ 12 w 25"/>
              <a:gd name="T37" fmla="*/ 0 h 22"/>
              <a:gd name="T38" fmla="*/ 10 w 25"/>
              <a:gd name="T39" fmla="*/ 0 h 22"/>
              <a:gd name="T40" fmla="*/ 7 w 25"/>
              <a:gd name="T41" fmla="*/ 0 h 22"/>
              <a:gd name="T42" fmla="*/ 5 w 25"/>
              <a:gd name="T43" fmla="*/ 1 h 22"/>
              <a:gd name="T44" fmla="*/ 3 w 25"/>
              <a:gd name="T45" fmla="*/ 3 h 22"/>
              <a:gd name="T46" fmla="*/ 2 w 25"/>
              <a:gd name="T47" fmla="*/ 4 h 22"/>
              <a:gd name="T48" fmla="*/ 0 w 25"/>
              <a:gd name="T49" fmla="*/ 6 h 22"/>
              <a:gd name="T50" fmla="*/ 0 w 25"/>
              <a:gd name="T51" fmla="*/ 8 h 22"/>
              <a:gd name="T52" fmla="*/ 0 w 25"/>
              <a:gd name="T53" fmla="*/ 11 h 22"/>
              <a:gd name="T54" fmla="*/ 0 w 25"/>
              <a:gd name="T55" fmla="*/ 13 h 22"/>
              <a:gd name="T56" fmla="*/ 0 w 25"/>
              <a:gd name="T57" fmla="*/ 15 h 22"/>
              <a:gd name="T58" fmla="*/ 2 w 25"/>
              <a:gd name="T59" fmla="*/ 17 h 22"/>
              <a:gd name="T60" fmla="*/ 3 w 25"/>
              <a:gd name="T61" fmla="*/ 19 h 22"/>
              <a:gd name="T62" fmla="*/ 5 w 25"/>
              <a:gd name="T63" fmla="*/ 20 h 22"/>
              <a:gd name="T64" fmla="*/ 7 w 25"/>
              <a:gd name="T65" fmla="*/ 21 h 22"/>
              <a:gd name="T66" fmla="*/ 10 w 25"/>
              <a:gd name="T67" fmla="*/ 22 h 22"/>
              <a:gd name="T68" fmla="*/ 12 w 25"/>
              <a:gd name="T69" fmla="*/ 22 h 22"/>
              <a:gd name="T70" fmla="*/ 12 w 25"/>
              <a:gd name="T71" fmla="*/ 22 h 22"/>
              <a:gd name="T72" fmla="*/ 12 w 25"/>
              <a:gd name="T73" fmla="*/ 22 h 22"/>
              <a:gd name="T74" fmla="*/ 13 w 25"/>
              <a:gd name="T75" fmla="*/ 22 h 22"/>
              <a:gd name="T76" fmla="*/ 13 w 25"/>
              <a:gd name="T77" fmla="*/ 22 h 22"/>
              <a:gd name="T78" fmla="*/ 15 w 25"/>
              <a:gd name="T79" fmla="*/ 22 h 22"/>
              <a:gd name="T80" fmla="*/ 17 w 25"/>
              <a:gd name="T81" fmla="*/ 21 h 22"/>
              <a:gd name="T82" fmla="*/ 18 w 25"/>
              <a:gd name="T83" fmla="*/ 20 h 22"/>
              <a:gd name="T84" fmla="*/ 19 w 25"/>
              <a:gd name="T85" fmla="*/ 20 h 22"/>
              <a:gd name="T86" fmla="*/ 20 w 25"/>
              <a:gd name="T87" fmla="*/ 19 h 22"/>
              <a:gd name="T88" fmla="*/ 21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1" y="19"/>
                </a:moveTo>
                <a:lnTo>
                  <a:pt x="22" y="18"/>
                </a:lnTo>
                <a:lnTo>
                  <a:pt x="23" y="17"/>
                </a:lnTo>
                <a:lnTo>
                  <a:pt x="23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8"/>
                </a:lnTo>
                <a:lnTo>
                  <a:pt x="24" y="6"/>
                </a:lnTo>
                <a:lnTo>
                  <a:pt x="23" y="4"/>
                </a:lnTo>
                <a:lnTo>
                  <a:pt x="21" y="3"/>
                </a:lnTo>
                <a:lnTo>
                  <a:pt x="19" y="1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5" y="20"/>
                </a:lnTo>
                <a:lnTo>
                  <a:pt x="7" y="21"/>
                </a:lnTo>
                <a:lnTo>
                  <a:pt x="10" y="22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3" y="22"/>
                </a:lnTo>
                <a:lnTo>
                  <a:pt x="13" y="22"/>
                </a:lnTo>
                <a:lnTo>
                  <a:pt x="15" y="22"/>
                </a:lnTo>
                <a:lnTo>
                  <a:pt x="17" y="21"/>
                </a:lnTo>
                <a:lnTo>
                  <a:pt x="18" y="20"/>
                </a:lnTo>
                <a:lnTo>
                  <a:pt x="19" y="20"/>
                </a:lnTo>
                <a:lnTo>
                  <a:pt x="20" y="19"/>
                </a:lnTo>
                <a:lnTo>
                  <a:pt x="21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7" name="Freeform 175">
            <a:extLst>
              <a:ext uri="{FF2B5EF4-FFF2-40B4-BE49-F238E27FC236}">
                <a16:creationId xmlns="" xmlns:a16="http://schemas.microsoft.com/office/drawing/2014/main" id="{D8CD8385-5ABD-47D5-A5E2-284EEDCAD874}"/>
              </a:ext>
            </a:extLst>
          </p:cNvPr>
          <p:cNvSpPr>
            <a:spLocks/>
          </p:cNvSpPr>
          <p:nvPr/>
        </p:nvSpPr>
        <p:spPr bwMode="auto">
          <a:xfrm>
            <a:off x="3543914" y="4463069"/>
            <a:ext cx="30497" cy="34925"/>
          </a:xfrm>
          <a:custGeom>
            <a:avLst/>
            <a:gdLst>
              <a:gd name="T0" fmla="*/ 22 w 26"/>
              <a:gd name="T1" fmla="*/ 19 h 22"/>
              <a:gd name="T2" fmla="*/ 23 w 26"/>
              <a:gd name="T3" fmla="*/ 18 h 22"/>
              <a:gd name="T4" fmla="*/ 23 w 26"/>
              <a:gd name="T5" fmla="*/ 17 h 22"/>
              <a:gd name="T6" fmla="*/ 24 w 26"/>
              <a:gd name="T7" fmla="*/ 16 h 22"/>
              <a:gd name="T8" fmla="*/ 25 w 26"/>
              <a:gd name="T9" fmla="*/ 15 h 22"/>
              <a:gd name="T10" fmla="*/ 25 w 26"/>
              <a:gd name="T11" fmla="*/ 13 h 22"/>
              <a:gd name="T12" fmla="*/ 25 w 26"/>
              <a:gd name="T13" fmla="*/ 12 h 22"/>
              <a:gd name="T14" fmla="*/ 25 w 26"/>
              <a:gd name="T15" fmla="*/ 12 h 22"/>
              <a:gd name="T16" fmla="*/ 25 w 26"/>
              <a:gd name="T17" fmla="*/ 11 h 22"/>
              <a:gd name="T18" fmla="*/ 25 w 26"/>
              <a:gd name="T19" fmla="*/ 11 h 22"/>
              <a:gd name="T20" fmla="*/ 26 w 26"/>
              <a:gd name="T21" fmla="*/ 11 h 22"/>
              <a:gd name="T22" fmla="*/ 25 w 26"/>
              <a:gd name="T23" fmla="*/ 9 h 22"/>
              <a:gd name="T24" fmla="*/ 25 w 26"/>
              <a:gd name="T25" fmla="*/ 7 h 22"/>
              <a:gd name="T26" fmla="*/ 23 w 26"/>
              <a:gd name="T27" fmla="*/ 5 h 22"/>
              <a:gd name="T28" fmla="*/ 22 w 26"/>
              <a:gd name="T29" fmla="*/ 3 h 22"/>
              <a:gd name="T30" fmla="*/ 20 w 26"/>
              <a:gd name="T31" fmla="*/ 2 h 22"/>
              <a:gd name="T32" fmla="*/ 18 w 26"/>
              <a:gd name="T33" fmla="*/ 1 h 22"/>
              <a:gd name="T34" fmla="*/ 15 w 26"/>
              <a:gd name="T35" fmla="*/ 0 h 22"/>
              <a:gd name="T36" fmla="*/ 13 w 26"/>
              <a:gd name="T37" fmla="*/ 0 h 22"/>
              <a:gd name="T38" fmla="*/ 10 w 26"/>
              <a:gd name="T39" fmla="*/ 0 h 22"/>
              <a:gd name="T40" fmla="*/ 8 w 26"/>
              <a:gd name="T41" fmla="*/ 1 h 22"/>
              <a:gd name="T42" fmla="*/ 6 w 26"/>
              <a:gd name="T43" fmla="*/ 2 h 22"/>
              <a:gd name="T44" fmla="*/ 4 w 26"/>
              <a:gd name="T45" fmla="*/ 3 h 22"/>
              <a:gd name="T46" fmla="*/ 2 w 26"/>
              <a:gd name="T47" fmla="*/ 5 h 22"/>
              <a:gd name="T48" fmla="*/ 1 w 26"/>
              <a:gd name="T49" fmla="*/ 7 h 22"/>
              <a:gd name="T50" fmla="*/ 1 w 26"/>
              <a:gd name="T51" fmla="*/ 9 h 22"/>
              <a:gd name="T52" fmla="*/ 0 w 26"/>
              <a:gd name="T53" fmla="*/ 11 h 22"/>
              <a:gd name="T54" fmla="*/ 1 w 26"/>
              <a:gd name="T55" fmla="*/ 13 h 22"/>
              <a:gd name="T56" fmla="*/ 1 w 26"/>
              <a:gd name="T57" fmla="*/ 15 h 22"/>
              <a:gd name="T58" fmla="*/ 2 w 26"/>
              <a:gd name="T59" fmla="*/ 17 h 22"/>
              <a:gd name="T60" fmla="*/ 4 w 26"/>
              <a:gd name="T61" fmla="*/ 19 h 22"/>
              <a:gd name="T62" fmla="*/ 6 w 26"/>
              <a:gd name="T63" fmla="*/ 20 h 22"/>
              <a:gd name="T64" fmla="*/ 8 w 26"/>
              <a:gd name="T65" fmla="*/ 21 h 22"/>
              <a:gd name="T66" fmla="*/ 10 w 26"/>
              <a:gd name="T67" fmla="*/ 22 h 22"/>
              <a:gd name="T68" fmla="*/ 13 w 26"/>
              <a:gd name="T69" fmla="*/ 22 h 22"/>
              <a:gd name="T70" fmla="*/ 13 w 26"/>
              <a:gd name="T71" fmla="*/ 22 h 22"/>
              <a:gd name="T72" fmla="*/ 13 w 26"/>
              <a:gd name="T73" fmla="*/ 22 h 22"/>
              <a:gd name="T74" fmla="*/ 13 w 26"/>
              <a:gd name="T75" fmla="*/ 22 h 22"/>
              <a:gd name="T76" fmla="*/ 14 w 26"/>
              <a:gd name="T77" fmla="*/ 22 h 22"/>
              <a:gd name="T78" fmla="*/ 15 w 26"/>
              <a:gd name="T79" fmla="*/ 22 h 22"/>
              <a:gd name="T80" fmla="*/ 18 w 26"/>
              <a:gd name="T81" fmla="*/ 21 h 22"/>
              <a:gd name="T82" fmla="*/ 19 w 26"/>
              <a:gd name="T83" fmla="*/ 21 h 22"/>
              <a:gd name="T84" fmla="*/ 20 w 26"/>
              <a:gd name="T85" fmla="*/ 20 h 22"/>
              <a:gd name="T86" fmla="*/ 21 w 26"/>
              <a:gd name="T87" fmla="*/ 20 h 22"/>
              <a:gd name="T88" fmla="*/ 22 w 26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" h="22">
                <a:moveTo>
                  <a:pt x="22" y="19"/>
                </a:moveTo>
                <a:lnTo>
                  <a:pt x="23" y="18"/>
                </a:lnTo>
                <a:lnTo>
                  <a:pt x="23" y="17"/>
                </a:lnTo>
                <a:lnTo>
                  <a:pt x="24" y="16"/>
                </a:lnTo>
                <a:lnTo>
                  <a:pt x="25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6" y="11"/>
                </a:lnTo>
                <a:lnTo>
                  <a:pt x="25" y="9"/>
                </a:lnTo>
                <a:lnTo>
                  <a:pt x="25" y="7"/>
                </a:lnTo>
                <a:lnTo>
                  <a:pt x="23" y="5"/>
                </a:lnTo>
                <a:lnTo>
                  <a:pt x="22" y="3"/>
                </a:lnTo>
                <a:lnTo>
                  <a:pt x="20" y="2"/>
                </a:lnTo>
                <a:lnTo>
                  <a:pt x="18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1" y="9"/>
                </a:lnTo>
                <a:lnTo>
                  <a:pt x="0" y="11"/>
                </a:lnTo>
                <a:lnTo>
                  <a:pt x="1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1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8" y="21"/>
                </a:lnTo>
                <a:lnTo>
                  <a:pt x="19" y="21"/>
                </a:lnTo>
                <a:lnTo>
                  <a:pt x="20" y="20"/>
                </a:lnTo>
                <a:lnTo>
                  <a:pt x="21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8" name="Freeform 176">
            <a:extLst>
              <a:ext uri="{FF2B5EF4-FFF2-40B4-BE49-F238E27FC236}">
                <a16:creationId xmlns="" xmlns:a16="http://schemas.microsoft.com/office/drawing/2014/main" id="{59F7F70F-6D63-4DF3-B22D-BE8E17EF8356}"/>
              </a:ext>
            </a:extLst>
          </p:cNvPr>
          <p:cNvSpPr>
            <a:spLocks/>
          </p:cNvSpPr>
          <p:nvPr/>
        </p:nvSpPr>
        <p:spPr bwMode="auto">
          <a:xfrm>
            <a:off x="537628" y="4448781"/>
            <a:ext cx="3018017" cy="1320800"/>
          </a:xfrm>
          <a:custGeom>
            <a:avLst/>
            <a:gdLst>
              <a:gd name="T0" fmla="*/ 2573 w 2573"/>
              <a:gd name="T1" fmla="*/ 0 h 832"/>
              <a:gd name="T2" fmla="*/ 2405 w 2573"/>
              <a:gd name="T3" fmla="*/ 131 h 832"/>
              <a:gd name="T4" fmla="*/ 2197 w 2573"/>
              <a:gd name="T5" fmla="*/ 272 h 832"/>
              <a:gd name="T6" fmla="*/ 1928 w 2573"/>
              <a:gd name="T7" fmla="*/ 459 h 832"/>
              <a:gd name="T8" fmla="*/ 1689 w 2573"/>
              <a:gd name="T9" fmla="*/ 596 h 832"/>
              <a:gd name="T10" fmla="*/ 1290 w 2573"/>
              <a:gd name="T11" fmla="*/ 797 h 832"/>
              <a:gd name="T12" fmla="*/ 1070 w 2573"/>
              <a:gd name="T13" fmla="*/ 832 h 832"/>
              <a:gd name="T14" fmla="*/ 640 w 2573"/>
              <a:gd name="T15" fmla="*/ 818 h 832"/>
              <a:gd name="T16" fmla="*/ 220 w 2573"/>
              <a:gd name="T17" fmla="*/ 711 h 832"/>
              <a:gd name="T18" fmla="*/ 0 w 2573"/>
              <a:gd name="T19" fmla="*/ 618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73" h="832">
                <a:moveTo>
                  <a:pt x="2573" y="0"/>
                </a:moveTo>
                <a:lnTo>
                  <a:pt x="2405" y="131"/>
                </a:lnTo>
                <a:lnTo>
                  <a:pt x="2197" y="272"/>
                </a:lnTo>
                <a:lnTo>
                  <a:pt x="1928" y="459"/>
                </a:lnTo>
                <a:lnTo>
                  <a:pt x="1689" y="596"/>
                </a:lnTo>
                <a:lnTo>
                  <a:pt x="1290" y="797"/>
                </a:lnTo>
                <a:lnTo>
                  <a:pt x="1070" y="832"/>
                </a:lnTo>
                <a:lnTo>
                  <a:pt x="640" y="818"/>
                </a:lnTo>
                <a:lnTo>
                  <a:pt x="220" y="711"/>
                </a:lnTo>
                <a:lnTo>
                  <a:pt x="0" y="618"/>
                </a:lnTo>
              </a:path>
            </a:pathLst>
          </a:custGeom>
          <a:noFill/>
          <a:ln w="190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9" name="Freeform 177">
            <a:extLst>
              <a:ext uri="{FF2B5EF4-FFF2-40B4-BE49-F238E27FC236}">
                <a16:creationId xmlns="" xmlns:a16="http://schemas.microsoft.com/office/drawing/2014/main" id="{580CC2F3-AA0B-4B5F-88C3-9B9CB4CBDD8E}"/>
              </a:ext>
            </a:extLst>
          </p:cNvPr>
          <p:cNvSpPr>
            <a:spLocks/>
          </p:cNvSpPr>
          <p:nvPr/>
        </p:nvSpPr>
        <p:spPr bwMode="auto">
          <a:xfrm>
            <a:off x="1032615" y="5129819"/>
            <a:ext cx="29324" cy="34925"/>
          </a:xfrm>
          <a:custGeom>
            <a:avLst/>
            <a:gdLst>
              <a:gd name="T0" fmla="*/ 22 w 25"/>
              <a:gd name="T1" fmla="*/ 19 h 22"/>
              <a:gd name="T2" fmla="*/ 22 w 25"/>
              <a:gd name="T3" fmla="*/ 18 h 22"/>
              <a:gd name="T4" fmla="*/ 23 w 25"/>
              <a:gd name="T5" fmla="*/ 17 h 22"/>
              <a:gd name="T6" fmla="*/ 24 w 25"/>
              <a:gd name="T7" fmla="*/ 16 h 22"/>
              <a:gd name="T8" fmla="*/ 24 w 25"/>
              <a:gd name="T9" fmla="*/ 15 h 22"/>
              <a:gd name="T10" fmla="*/ 25 w 25"/>
              <a:gd name="T11" fmla="*/ 13 h 22"/>
              <a:gd name="T12" fmla="*/ 25 w 25"/>
              <a:gd name="T13" fmla="*/ 12 h 22"/>
              <a:gd name="T14" fmla="*/ 25 w 25"/>
              <a:gd name="T15" fmla="*/ 12 h 22"/>
              <a:gd name="T16" fmla="*/ 25 w 25"/>
              <a:gd name="T17" fmla="*/ 11 h 22"/>
              <a:gd name="T18" fmla="*/ 25 w 25"/>
              <a:gd name="T19" fmla="*/ 11 h 22"/>
              <a:gd name="T20" fmla="*/ 25 w 25"/>
              <a:gd name="T21" fmla="*/ 11 h 22"/>
              <a:gd name="T22" fmla="*/ 25 w 25"/>
              <a:gd name="T23" fmla="*/ 9 h 22"/>
              <a:gd name="T24" fmla="*/ 24 w 25"/>
              <a:gd name="T25" fmla="*/ 7 h 22"/>
              <a:gd name="T26" fmla="*/ 23 w 25"/>
              <a:gd name="T27" fmla="*/ 5 h 22"/>
              <a:gd name="T28" fmla="*/ 22 w 25"/>
              <a:gd name="T29" fmla="*/ 3 h 22"/>
              <a:gd name="T30" fmla="*/ 19 w 25"/>
              <a:gd name="T31" fmla="*/ 2 h 22"/>
              <a:gd name="T32" fmla="*/ 17 w 25"/>
              <a:gd name="T33" fmla="*/ 1 h 22"/>
              <a:gd name="T34" fmla="*/ 15 w 25"/>
              <a:gd name="T35" fmla="*/ 0 h 22"/>
              <a:gd name="T36" fmla="*/ 13 w 25"/>
              <a:gd name="T37" fmla="*/ 0 h 22"/>
              <a:gd name="T38" fmla="*/ 10 w 25"/>
              <a:gd name="T39" fmla="*/ 0 h 22"/>
              <a:gd name="T40" fmla="*/ 8 w 25"/>
              <a:gd name="T41" fmla="*/ 1 h 22"/>
              <a:gd name="T42" fmla="*/ 6 w 25"/>
              <a:gd name="T43" fmla="*/ 2 h 22"/>
              <a:gd name="T44" fmla="*/ 4 w 25"/>
              <a:gd name="T45" fmla="*/ 3 h 22"/>
              <a:gd name="T46" fmla="*/ 2 w 25"/>
              <a:gd name="T47" fmla="*/ 5 h 22"/>
              <a:gd name="T48" fmla="*/ 1 w 25"/>
              <a:gd name="T49" fmla="*/ 7 h 22"/>
              <a:gd name="T50" fmla="*/ 0 w 25"/>
              <a:gd name="T51" fmla="*/ 9 h 22"/>
              <a:gd name="T52" fmla="*/ 0 w 25"/>
              <a:gd name="T53" fmla="*/ 11 h 22"/>
              <a:gd name="T54" fmla="*/ 0 w 25"/>
              <a:gd name="T55" fmla="*/ 13 h 22"/>
              <a:gd name="T56" fmla="*/ 1 w 25"/>
              <a:gd name="T57" fmla="*/ 15 h 22"/>
              <a:gd name="T58" fmla="*/ 2 w 25"/>
              <a:gd name="T59" fmla="*/ 17 h 22"/>
              <a:gd name="T60" fmla="*/ 4 w 25"/>
              <a:gd name="T61" fmla="*/ 19 h 22"/>
              <a:gd name="T62" fmla="*/ 6 w 25"/>
              <a:gd name="T63" fmla="*/ 20 h 22"/>
              <a:gd name="T64" fmla="*/ 8 w 25"/>
              <a:gd name="T65" fmla="*/ 22 h 22"/>
              <a:gd name="T66" fmla="*/ 10 w 25"/>
              <a:gd name="T67" fmla="*/ 22 h 22"/>
              <a:gd name="T68" fmla="*/ 13 w 25"/>
              <a:gd name="T69" fmla="*/ 22 h 22"/>
              <a:gd name="T70" fmla="*/ 13 w 25"/>
              <a:gd name="T71" fmla="*/ 22 h 22"/>
              <a:gd name="T72" fmla="*/ 13 w 25"/>
              <a:gd name="T73" fmla="*/ 22 h 22"/>
              <a:gd name="T74" fmla="*/ 13 w 25"/>
              <a:gd name="T75" fmla="*/ 22 h 22"/>
              <a:gd name="T76" fmla="*/ 14 w 25"/>
              <a:gd name="T77" fmla="*/ 22 h 22"/>
              <a:gd name="T78" fmla="*/ 15 w 25"/>
              <a:gd name="T79" fmla="*/ 22 h 22"/>
              <a:gd name="T80" fmla="*/ 17 w 25"/>
              <a:gd name="T81" fmla="*/ 22 h 22"/>
              <a:gd name="T82" fmla="*/ 18 w 25"/>
              <a:gd name="T83" fmla="*/ 21 h 22"/>
              <a:gd name="T84" fmla="*/ 19 w 25"/>
              <a:gd name="T85" fmla="*/ 20 h 22"/>
              <a:gd name="T86" fmla="*/ 20 w 25"/>
              <a:gd name="T87" fmla="*/ 20 h 22"/>
              <a:gd name="T88" fmla="*/ 22 w 25"/>
              <a:gd name="T89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22" y="19"/>
                </a:moveTo>
                <a:lnTo>
                  <a:pt x="22" y="18"/>
                </a:lnTo>
                <a:lnTo>
                  <a:pt x="23" y="17"/>
                </a:lnTo>
                <a:lnTo>
                  <a:pt x="24" y="16"/>
                </a:lnTo>
                <a:lnTo>
                  <a:pt x="24" y="15"/>
                </a:lnTo>
                <a:lnTo>
                  <a:pt x="25" y="13"/>
                </a:lnTo>
                <a:lnTo>
                  <a:pt x="25" y="12"/>
                </a:lnTo>
                <a:lnTo>
                  <a:pt x="25" y="12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9"/>
                </a:lnTo>
                <a:lnTo>
                  <a:pt x="24" y="7"/>
                </a:lnTo>
                <a:lnTo>
                  <a:pt x="23" y="5"/>
                </a:lnTo>
                <a:lnTo>
                  <a:pt x="22" y="3"/>
                </a:lnTo>
                <a:lnTo>
                  <a:pt x="19" y="2"/>
                </a:lnTo>
                <a:lnTo>
                  <a:pt x="17" y="1"/>
                </a:lnTo>
                <a:lnTo>
                  <a:pt x="15" y="0"/>
                </a:lnTo>
                <a:lnTo>
                  <a:pt x="13" y="0"/>
                </a:lnTo>
                <a:lnTo>
                  <a:pt x="10" y="0"/>
                </a:lnTo>
                <a:lnTo>
                  <a:pt x="8" y="1"/>
                </a:lnTo>
                <a:lnTo>
                  <a:pt x="6" y="2"/>
                </a:lnTo>
                <a:lnTo>
                  <a:pt x="4" y="3"/>
                </a:lnTo>
                <a:lnTo>
                  <a:pt x="2" y="5"/>
                </a:lnTo>
                <a:lnTo>
                  <a:pt x="1" y="7"/>
                </a:lnTo>
                <a:lnTo>
                  <a:pt x="0" y="9"/>
                </a:lnTo>
                <a:lnTo>
                  <a:pt x="0" y="11"/>
                </a:lnTo>
                <a:lnTo>
                  <a:pt x="0" y="13"/>
                </a:lnTo>
                <a:lnTo>
                  <a:pt x="1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8" y="22"/>
                </a:lnTo>
                <a:lnTo>
                  <a:pt x="10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19" y="20"/>
                </a:lnTo>
                <a:lnTo>
                  <a:pt x="20" y="20"/>
                </a:lnTo>
                <a:lnTo>
                  <a:pt x="22" y="1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0" name="Freeform 181">
            <a:extLst>
              <a:ext uri="{FF2B5EF4-FFF2-40B4-BE49-F238E27FC236}">
                <a16:creationId xmlns="" xmlns:a16="http://schemas.microsoft.com/office/drawing/2014/main" id="{1237B621-40FE-4B85-B046-A818840E281A}"/>
              </a:ext>
            </a:extLst>
          </p:cNvPr>
          <p:cNvSpPr>
            <a:spLocks/>
          </p:cNvSpPr>
          <p:nvPr/>
        </p:nvSpPr>
        <p:spPr bwMode="auto">
          <a:xfrm>
            <a:off x="6698591" y="2191515"/>
            <a:ext cx="1732457" cy="1506537"/>
          </a:xfrm>
          <a:custGeom>
            <a:avLst/>
            <a:gdLst>
              <a:gd name="T0" fmla="*/ 1477 w 1477"/>
              <a:gd name="T1" fmla="*/ 0 h 949"/>
              <a:gd name="T2" fmla="*/ 1421 w 1477"/>
              <a:gd name="T3" fmla="*/ 28 h 949"/>
              <a:gd name="T4" fmla="*/ 1340 w 1477"/>
              <a:gd name="T5" fmla="*/ 68 h 949"/>
              <a:gd name="T6" fmla="*/ 1286 w 1477"/>
              <a:gd name="T7" fmla="*/ 95 h 949"/>
              <a:gd name="T8" fmla="*/ 1206 w 1477"/>
              <a:gd name="T9" fmla="*/ 135 h 949"/>
              <a:gd name="T10" fmla="*/ 1154 w 1477"/>
              <a:gd name="T11" fmla="*/ 161 h 949"/>
              <a:gd name="T12" fmla="*/ 1052 w 1477"/>
              <a:gd name="T13" fmla="*/ 212 h 949"/>
              <a:gd name="T14" fmla="*/ 1001 w 1477"/>
              <a:gd name="T15" fmla="*/ 237 h 949"/>
              <a:gd name="T16" fmla="*/ 951 w 1477"/>
              <a:gd name="T17" fmla="*/ 262 h 949"/>
              <a:gd name="T18" fmla="*/ 853 w 1477"/>
              <a:gd name="T19" fmla="*/ 310 h 949"/>
              <a:gd name="T20" fmla="*/ 805 w 1477"/>
              <a:gd name="T21" fmla="*/ 333 h 949"/>
              <a:gd name="T22" fmla="*/ 757 w 1477"/>
              <a:gd name="T23" fmla="*/ 356 h 949"/>
              <a:gd name="T24" fmla="*/ 664 w 1477"/>
              <a:gd name="T25" fmla="*/ 402 h 949"/>
              <a:gd name="T26" fmla="*/ 595 w 1477"/>
              <a:gd name="T27" fmla="*/ 435 h 949"/>
              <a:gd name="T28" fmla="*/ 550 w 1477"/>
              <a:gd name="T29" fmla="*/ 456 h 949"/>
              <a:gd name="T30" fmla="*/ 506 w 1477"/>
              <a:gd name="T31" fmla="*/ 477 h 949"/>
              <a:gd name="T32" fmla="*/ 462 w 1477"/>
              <a:gd name="T33" fmla="*/ 498 h 949"/>
              <a:gd name="T34" fmla="*/ 418 w 1477"/>
              <a:gd name="T35" fmla="*/ 519 h 949"/>
              <a:gd name="T36" fmla="*/ 355 w 1477"/>
              <a:gd name="T37" fmla="*/ 549 h 949"/>
              <a:gd name="T38" fmla="*/ 292 w 1477"/>
              <a:gd name="T39" fmla="*/ 578 h 949"/>
              <a:gd name="T40" fmla="*/ 251 w 1477"/>
              <a:gd name="T41" fmla="*/ 597 h 949"/>
              <a:gd name="T42" fmla="*/ 191 w 1477"/>
              <a:gd name="T43" fmla="*/ 626 h 949"/>
              <a:gd name="T44" fmla="*/ 152 w 1477"/>
              <a:gd name="T45" fmla="*/ 644 h 949"/>
              <a:gd name="T46" fmla="*/ 112 w 1477"/>
              <a:gd name="T47" fmla="*/ 662 h 949"/>
              <a:gd name="T48" fmla="*/ 74 w 1477"/>
              <a:gd name="T49" fmla="*/ 679 h 949"/>
              <a:gd name="T50" fmla="*/ 0 w 1477"/>
              <a:gd name="T51" fmla="*/ 714 h 949"/>
              <a:gd name="T52" fmla="*/ 50 w 1477"/>
              <a:gd name="T53" fmla="*/ 941 h 949"/>
              <a:gd name="T54" fmla="*/ 151 w 1477"/>
              <a:gd name="T55" fmla="*/ 924 h 949"/>
              <a:gd name="T56" fmla="*/ 250 w 1477"/>
              <a:gd name="T57" fmla="*/ 908 h 949"/>
              <a:gd name="T58" fmla="*/ 348 w 1477"/>
              <a:gd name="T59" fmla="*/ 892 h 949"/>
              <a:gd name="T60" fmla="*/ 445 w 1477"/>
              <a:gd name="T61" fmla="*/ 876 h 949"/>
              <a:gd name="T62" fmla="*/ 541 w 1477"/>
              <a:gd name="T63" fmla="*/ 861 h 949"/>
              <a:gd name="T64" fmla="*/ 636 w 1477"/>
              <a:gd name="T65" fmla="*/ 847 h 949"/>
              <a:gd name="T66" fmla="*/ 729 w 1477"/>
              <a:gd name="T67" fmla="*/ 832 h 949"/>
              <a:gd name="T68" fmla="*/ 822 w 1477"/>
              <a:gd name="T69" fmla="*/ 819 h 949"/>
              <a:gd name="T70" fmla="*/ 913 w 1477"/>
              <a:gd name="T71" fmla="*/ 805 h 949"/>
              <a:gd name="T72" fmla="*/ 1003 w 1477"/>
              <a:gd name="T73" fmla="*/ 793 h 949"/>
              <a:gd name="T74" fmla="*/ 1092 w 1477"/>
              <a:gd name="T75" fmla="*/ 780 h 949"/>
              <a:gd name="T76" fmla="*/ 1179 w 1477"/>
              <a:gd name="T77" fmla="*/ 768 h 949"/>
              <a:gd name="T78" fmla="*/ 1266 w 1477"/>
              <a:gd name="T79" fmla="*/ 757 h 949"/>
              <a:gd name="T80" fmla="*/ 1351 w 1477"/>
              <a:gd name="T81" fmla="*/ 746 h 949"/>
              <a:gd name="T82" fmla="*/ 1435 w 1477"/>
              <a:gd name="T83" fmla="*/ 735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7" h="949">
                <a:moveTo>
                  <a:pt x="1477" y="730"/>
                </a:moveTo>
                <a:lnTo>
                  <a:pt x="1477" y="0"/>
                </a:lnTo>
                <a:lnTo>
                  <a:pt x="1449" y="14"/>
                </a:lnTo>
                <a:lnTo>
                  <a:pt x="1421" y="28"/>
                </a:lnTo>
                <a:lnTo>
                  <a:pt x="1367" y="55"/>
                </a:lnTo>
                <a:lnTo>
                  <a:pt x="1340" y="68"/>
                </a:lnTo>
                <a:lnTo>
                  <a:pt x="1313" y="82"/>
                </a:lnTo>
                <a:lnTo>
                  <a:pt x="1286" y="95"/>
                </a:lnTo>
                <a:lnTo>
                  <a:pt x="1259" y="109"/>
                </a:lnTo>
                <a:lnTo>
                  <a:pt x="1206" y="135"/>
                </a:lnTo>
                <a:lnTo>
                  <a:pt x="1180" y="148"/>
                </a:lnTo>
                <a:lnTo>
                  <a:pt x="1154" y="161"/>
                </a:lnTo>
                <a:lnTo>
                  <a:pt x="1103" y="187"/>
                </a:lnTo>
                <a:lnTo>
                  <a:pt x="1052" y="212"/>
                </a:lnTo>
                <a:lnTo>
                  <a:pt x="1026" y="224"/>
                </a:lnTo>
                <a:lnTo>
                  <a:pt x="1001" y="237"/>
                </a:lnTo>
                <a:lnTo>
                  <a:pt x="976" y="249"/>
                </a:lnTo>
                <a:lnTo>
                  <a:pt x="951" y="262"/>
                </a:lnTo>
                <a:lnTo>
                  <a:pt x="902" y="286"/>
                </a:lnTo>
                <a:lnTo>
                  <a:pt x="853" y="310"/>
                </a:lnTo>
                <a:lnTo>
                  <a:pt x="829" y="321"/>
                </a:lnTo>
                <a:lnTo>
                  <a:pt x="805" y="333"/>
                </a:lnTo>
                <a:lnTo>
                  <a:pt x="781" y="345"/>
                </a:lnTo>
                <a:lnTo>
                  <a:pt x="757" y="356"/>
                </a:lnTo>
                <a:lnTo>
                  <a:pt x="710" y="379"/>
                </a:lnTo>
                <a:lnTo>
                  <a:pt x="664" y="402"/>
                </a:lnTo>
                <a:lnTo>
                  <a:pt x="618" y="424"/>
                </a:lnTo>
                <a:lnTo>
                  <a:pt x="595" y="435"/>
                </a:lnTo>
                <a:lnTo>
                  <a:pt x="573" y="446"/>
                </a:lnTo>
                <a:lnTo>
                  <a:pt x="550" y="456"/>
                </a:lnTo>
                <a:lnTo>
                  <a:pt x="528" y="467"/>
                </a:lnTo>
                <a:lnTo>
                  <a:pt x="506" y="477"/>
                </a:lnTo>
                <a:lnTo>
                  <a:pt x="484" y="488"/>
                </a:lnTo>
                <a:lnTo>
                  <a:pt x="462" y="498"/>
                </a:lnTo>
                <a:lnTo>
                  <a:pt x="440" y="509"/>
                </a:lnTo>
                <a:lnTo>
                  <a:pt x="418" y="519"/>
                </a:lnTo>
                <a:lnTo>
                  <a:pt x="397" y="529"/>
                </a:lnTo>
                <a:lnTo>
                  <a:pt x="355" y="549"/>
                </a:lnTo>
                <a:lnTo>
                  <a:pt x="313" y="569"/>
                </a:lnTo>
                <a:lnTo>
                  <a:pt x="292" y="578"/>
                </a:lnTo>
                <a:lnTo>
                  <a:pt x="272" y="588"/>
                </a:lnTo>
                <a:lnTo>
                  <a:pt x="251" y="597"/>
                </a:lnTo>
                <a:lnTo>
                  <a:pt x="231" y="607"/>
                </a:lnTo>
                <a:lnTo>
                  <a:pt x="191" y="626"/>
                </a:lnTo>
                <a:lnTo>
                  <a:pt x="171" y="635"/>
                </a:lnTo>
                <a:lnTo>
                  <a:pt x="152" y="644"/>
                </a:lnTo>
                <a:lnTo>
                  <a:pt x="132" y="653"/>
                </a:lnTo>
                <a:lnTo>
                  <a:pt x="112" y="662"/>
                </a:lnTo>
                <a:lnTo>
                  <a:pt x="93" y="671"/>
                </a:lnTo>
                <a:lnTo>
                  <a:pt x="74" y="679"/>
                </a:lnTo>
                <a:lnTo>
                  <a:pt x="37" y="697"/>
                </a:lnTo>
                <a:lnTo>
                  <a:pt x="0" y="714"/>
                </a:lnTo>
                <a:lnTo>
                  <a:pt x="0" y="949"/>
                </a:lnTo>
                <a:lnTo>
                  <a:pt x="50" y="941"/>
                </a:lnTo>
                <a:lnTo>
                  <a:pt x="101" y="932"/>
                </a:lnTo>
                <a:lnTo>
                  <a:pt x="151" y="924"/>
                </a:lnTo>
                <a:lnTo>
                  <a:pt x="200" y="916"/>
                </a:lnTo>
                <a:lnTo>
                  <a:pt x="250" y="908"/>
                </a:lnTo>
                <a:lnTo>
                  <a:pt x="299" y="900"/>
                </a:lnTo>
                <a:lnTo>
                  <a:pt x="348" y="892"/>
                </a:lnTo>
                <a:lnTo>
                  <a:pt x="397" y="884"/>
                </a:lnTo>
                <a:lnTo>
                  <a:pt x="445" y="876"/>
                </a:lnTo>
                <a:lnTo>
                  <a:pt x="493" y="869"/>
                </a:lnTo>
                <a:lnTo>
                  <a:pt x="541" y="861"/>
                </a:lnTo>
                <a:lnTo>
                  <a:pt x="589" y="854"/>
                </a:lnTo>
                <a:lnTo>
                  <a:pt x="636" y="847"/>
                </a:lnTo>
                <a:lnTo>
                  <a:pt x="683" y="839"/>
                </a:lnTo>
                <a:lnTo>
                  <a:pt x="729" y="832"/>
                </a:lnTo>
                <a:lnTo>
                  <a:pt x="776" y="826"/>
                </a:lnTo>
                <a:lnTo>
                  <a:pt x="822" y="819"/>
                </a:lnTo>
                <a:lnTo>
                  <a:pt x="867" y="812"/>
                </a:lnTo>
                <a:lnTo>
                  <a:pt x="913" y="805"/>
                </a:lnTo>
                <a:lnTo>
                  <a:pt x="958" y="799"/>
                </a:lnTo>
                <a:lnTo>
                  <a:pt x="1003" y="793"/>
                </a:lnTo>
                <a:lnTo>
                  <a:pt x="1047" y="786"/>
                </a:lnTo>
                <a:lnTo>
                  <a:pt x="1092" y="780"/>
                </a:lnTo>
                <a:lnTo>
                  <a:pt x="1136" y="774"/>
                </a:lnTo>
                <a:lnTo>
                  <a:pt x="1179" y="768"/>
                </a:lnTo>
                <a:lnTo>
                  <a:pt x="1222" y="763"/>
                </a:lnTo>
                <a:lnTo>
                  <a:pt x="1266" y="757"/>
                </a:lnTo>
                <a:lnTo>
                  <a:pt x="1309" y="751"/>
                </a:lnTo>
                <a:lnTo>
                  <a:pt x="1351" y="746"/>
                </a:lnTo>
                <a:lnTo>
                  <a:pt x="1393" y="741"/>
                </a:lnTo>
                <a:lnTo>
                  <a:pt x="1435" y="735"/>
                </a:lnTo>
                <a:lnTo>
                  <a:pt x="1477" y="730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1" name="Freeform 182">
            <a:extLst>
              <a:ext uri="{FF2B5EF4-FFF2-40B4-BE49-F238E27FC236}">
                <a16:creationId xmlns="" xmlns:a16="http://schemas.microsoft.com/office/drawing/2014/main" id="{DB20B9C3-63AF-41E1-BFE8-DC83E8B3692D}"/>
              </a:ext>
            </a:extLst>
          </p:cNvPr>
          <p:cNvSpPr>
            <a:spLocks/>
          </p:cNvSpPr>
          <p:nvPr/>
        </p:nvSpPr>
        <p:spPr bwMode="auto">
          <a:xfrm>
            <a:off x="4715122" y="1280290"/>
            <a:ext cx="1678501" cy="2182812"/>
          </a:xfrm>
          <a:custGeom>
            <a:avLst/>
            <a:gdLst>
              <a:gd name="T0" fmla="*/ 1193 w 1431"/>
              <a:gd name="T1" fmla="*/ 283 h 1375"/>
              <a:gd name="T2" fmla="*/ 1144 w 1431"/>
              <a:gd name="T3" fmla="*/ 339 h 1375"/>
              <a:gd name="T4" fmla="*/ 1097 w 1431"/>
              <a:gd name="T5" fmla="*/ 393 h 1375"/>
              <a:gd name="T6" fmla="*/ 1052 w 1431"/>
              <a:gd name="T7" fmla="*/ 443 h 1375"/>
              <a:gd name="T8" fmla="*/ 1009 w 1431"/>
              <a:gd name="T9" fmla="*/ 490 h 1375"/>
              <a:gd name="T10" fmla="*/ 967 w 1431"/>
              <a:gd name="T11" fmla="*/ 534 h 1375"/>
              <a:gd name="T12" fmla="*/ 926 w 1431"/>
              <a:gd name="T13" fmla="*/ 575 h 1375"/>
              <a:gd name="T14" fmla="*/ 887 w 1431"/>
              <a:gd name="T15" fmla="*/ 613 h 1375"/>
              <a:gd name="T16" fmla="*/ 850 w 1431"/>
              <a:gd name="T17" fmla="*/ 648 h 1375"/>
              <a:gd name="T18" fmla="*/ 814 w 1431"/>
              <a:gd name="T19" fmla="*/ 679 h 1375"/>
              <a:gd name="T20" fmla="*/ 780 w 1431"/>
              <a:gd name="T21" fmla="*/ 708 h 1375"/>
              <a:gd name="T22" fmla="*/ 738 w 1431"/>
              <a:gd name="T23" fmla="*/ 745 h 1375"/>
              <a:gd name="T24" fmla="*/ 685 w 1431"/>
              <a:gd name="T25" fmla="*/ 787 h 1375"/>
              <a:gd name="T26" fmla="*/ 652 w 1431"/>
              <a:gd name="T27" fmla="*/ 809 h 1375"/>
              <a:gd name="T28" fmla="*/ 597 w 1431"/>
              <a:gd name="T29" fmla="*/ 844 h 1375"/>
              <a:gd name="T30" fmla="*/ 569 w 1431"/>
              <a:gd name="T31" fmla="*/ 860 h 1375"/>
              <a:gd name="T32" fmla="*/ 529 w 1431"/>
              <a:gd name="T33" fmla="*/ 880 h 1375"/>
              <a:gd name="T34" fmla="*/ 506 w 1431"/>
              <a:gd name="T35" fmla="*/ 890 h 1375"/>
              <a:gd name="T36" fmla="*/ 477 w 1431"/>
              <a:gd name="T37" fmla="*/ 902 h 1375"/>
              <a:gd name="T38" fmla="*/ 447 w 1431"/>
              <a:gd name="T39" fmla="*/ 912 h 1375"/>
              <a:gd name="T40" fmla="*/ 424 w 1431"/>
              <a:gd name="T41" fmla="*/ 920 h 1375"/>
              <a:gd name="T42" fmla="*/ 387 w 1431"/>
              <a:gd name="T43" fmla="*/ 930 h 1375"/>
              <a:gd name="T44" fmla="*/ 344 w 1431"/>
              <a:gd name="T45" fmla="*/ 940 h 1375"/>
              <a:gd name="T46" fmla="*/ 320 w 1431"/>
              <a:gd name="T47" fmla="*/ 944 h 1375"/>
              <a:gd name="T48" fmla="*/ 264 w 1431"/>
              <a:gd name="T49" fmla="*/ 952 h 1375"/>
              <a:gd name="T50" fmla="*/ 238 w 1431"/>
              <a:gd name="T51" fmla="*/ 954 h 1375"/>
              <a:gd name="T52" fmla="*/ 174 w 1431"/>
              <a:gd name="T53" fmla="*/ 955 h 1375"/>
              <a:gd name="T54" fmla="*/ 108 w 1431"/>
              <a:gd name="T55" fmla="*/ 953 h 1375"/>
              <a:gd name="T56" fmla="*/ 55 w 1431"/>
              <a:gd name="T57" fmla="*/ 947 h 1375"/>
              <a:gd name="T58" fmla="*/ 0 w 1431"/>
              <a:gd name="T59" fmla="*/ 1375 h 1375"/>
              <a:gd name="T60" fmla="*/ 84 w 1431"/>
              <a:gd name="T61" fmla="*/ 1321 h 1375"/>
              <a:gd name="T62" fmla="*/ 211 w 1431"/>
              <a:gd name="T63" fmla="*/ 1252 h 1375"/>
              <a:gd name="T64" fmla="*/ 297 w 1431"/>
              <a:gd name="T65" fmla="*/ 1213 h 1375"/>
              <a:gd name="T66" fmla="*/ 365 w 1431"/>
              <a:gd name="T67" fmla="*/ 1188 h 1375"/>
              <a:gd name="T68" fmla="*/ 411 w 1431"/>
              <a:gd name="T69" fmla="*/ 1176 h 1375"/>
              <a:gd name="T70" fmla="*/ 465 w 1431"/>
              <a:gd name="T71" fmla="*/ 1167 h 1375"/>
              <a:gd name="T72" fmla="*/ 527 w 1431"/>
              <a:gd name="T73" fmla="*/ 1157 h 1375"/>
              <a:gd name="T74" fmla="*/ 598 w 1431"/>
              <a:gd name="T75" fmla="*/ 1149 h 1375"/>
              <a:gd name="T76" fmla="*/ 671 w 1431"/>
              <a:gd name="T77" fmla="*/ 1142 h 1375"/>
              <a:gd name="T78" fmla="*/ 732 w 1431"/>
              <a:gd name="T79" fmla="*/ 1135 h 1375"/>
              <a:gd name="T80" fmla="*/ 787 w 1431"/>
              <a:gd name="T81" fmla="*/ 1130 h 1375"/>
              <a:gd name="T82" fmla="*/ 836 w 1431"/>
              <a:gd name="T83" fmla="*/ 1126 h 1375"/>
              <a:gd name="T84" fmla="*/ 878 w 1431"/>
              <a:gd name="T85" fmla="*/ 1123 h 1375"/>
              <a:gd name="T86" fmla="*/ 915 w 1431"/>
              <a:gd name="T87" fmla="*/ 1121 h 1375"/>
              <a:gd name="T88" fmla="*/ 941 w 1431"/>
              <a:gd name="T89" fmla="*/ 1121 h 1375"/>
              <a:gd name="T90" fmla="*/ 1431 w 1431"/>
              <a:gd name="T91" fmla="*/ 118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31" h="1375">
                <a:moveTo>
                  <a:pt x="1431" y="0"/>
                </a:moveTo>
                <a:lnTo>
                  <a:pt x="1210" y="264"/>
                </a:lnTo>
                <a:lnTo>
                  <a:pt x="1193" y="283"/>
                </a:lnTo>
                <a:lnTo>
                  <a:pt x="1177" y="302"/>
                </a:lnTo>
                <a:lnTo>
                  <a:pt x="1160" y="321"/>
                </a:lnTo>
                <a:lnTo>
                  <a:pt x="1144" y="339"/>
                </a:lnTo>
                <a:lnTo>
                  <a:pt x="1129" y="357"/>
                </a:lnTo>
                <a:lnTo>
                  <a:pt x="1113" y="375"/>
                </a:lnTo>
                <a:lnTo>
                  <a:pt x="1097" y="393"/>
                </a:lnTo>
                <a:lnTo>
                  <a:pt x="1082" y="410"/>
                </a:lnTo>
                <a:lnTo>
                  <a:pt x="1067" y="426"/>
                </a:lnTo>
                <a:lnTo>
                  <a:pt x="1052" y="443"/>
                </a:lnTo>
                <a:lnTo>
                  <a:pt x="1038" y="459"/>
                </a:lnTo>
                <a:lnTo>
                  <a:pt x="1023" y="475"/>
                </a:lnTo>
                <a:lnTo>
                  <a:pt x="1009" y="490"/>
                </a:lnTo>
                <a:lnTo>
                  <a:pt x="994" y="505"/>
                </a:lnTo>
                <a:lnTo>
                  <a:pt x="981" y="520"/>
                </a:lnTo>
                <a:lnTo>
                  <a:pt x="967" y="534"/>
                </a:lnTo>
                <a:lnTo>
                  <a:pt x="953" y="548"/>
                </a:lnTo>
                <a:lnTo>
                  <a:pt x="939" y="562"/>
                </a:lnTo>
                <a:lnTo>
                  <a:pt x="926" y="575"/>
                </a:lnTo>
                <a:lnTo>
                  <a:pt x="913" y="588"/>
                </a:lnTo>
                <a:lnTo>
                  <a:pt x="900" y="600"/>
                </a:lnTo>
                <a:lnTo>
                  <a:pt x="887" y="613"/>
                </a:lnTo>
                <a:lnTo>
                  <a:pt x="875" y="625"/>
                </a:lnTo>
                <a:lnTo>
                  <a:pt x="862" y="637"/>
                </a:lnTo>
                <a:lnTo>
                  <a:pt x="850" y="648"/>
                </a:lnTo>
                <a:lnTo>
                  <a:pt x="838" y="659"/>
                </a:lnTo>
                <a:lnTo>
                  <a:pt x="826" y="669"/>
                </a:lnTo>
                <a:lnTo>
                  <a:pt x="814" y="679"/>
                </a:lnTo>
                <a:lnTo>
                  <a:pt x="803" y="689"/>
                </a:lnTo>
                <a:lnTo>
                  <a:pt x="792" y="699"/>
                </a:lnTo>
                <a:lnTo>
                  <a:pt x="780" y="708"/>
                </a:lnTo>
                <a:lnTo>
                  <a:pt x="770" y="717"/>
                </a:lnTo>
                <a:lnTo>
                  <a:pt x="749" y="736"/>
                </a:lnTo>
                <a:lnTo>
                  <a:pt x="738" y="745"/>
                </a:lnTo>
                <a:lnTo>
                  <a:pt x="728" y="753"/>
                </a:lnTo>
                <a:lnTo>
                  <a:pt x="706" y="770"/>
                </a:lnTo>
                <a:lnTo>
                  <a:pt x="685" y="787"/>
                </a:lnTo>
                <a:lnTo>
                  <a:pt x="674" y="794"/>
                </a:lnTo>
                <a:lnTo>
                  <a:pt x="663" y="802"/>
                </a:lnTo>
                <a:lnTo>
                  <a:pt x="652" y="809"/>
                </a:lnTo>
                <a:lnTo>
                  <a:pt x="641" y="817"/>
                </a:lnTo>
                <a:lnTo>
                  <a:pt x="619" y="831"/>
                </a:lnTo>
                <a:lnTo>
                  <a:pt x="597" y="844"/>
                </a:lnTo>
                <a:lnTo>
                  <a:pt x="586" y="851"/>
                </a:lnTo>
                <a:lnTo>
                  <a:pt x="575" y="857"/>
                </a:lnTo>
                <a:lnTo>
                  <a:pt x="569" y="860"/>
                </a:lnTo>
                <a:lnTo>
                  <a:pt x="563" y="863"/>
                </a:lnTo>
                <a:lnTo>
                  <a:pt x="552" y="869"/>
                </a:lnTo>
                <a:lnTo>
                  <a:pt x="529" y="880"/>
                </a:lnTo>
                <a:lnTo>
                  <a:pt x="518" y="885"/>
                </a:lnTo>
                <a:lnTo>
                  <a:pt x="512" y="887"/>
                </a:lnTo>
                <a:lnTo>
                  <a:pt x="506" y="890"/>
                </a:lnTo>
                <a:lnTo>
                  <a:pt x="494" y="895"/>
                </a:lnTo>
                <a:lnTo>
                  <a:pt x="483" y="899"/>
                </a:lnTo>
                <a:lnTo>
                  <a:pt x="477" y="902"/>
                </a:lnTo>
                <a:lnTo>
                  <a:pt x="471" y="904"/>
                </a:lnTo>
                <a:lnTo>
                  <a:pt x="459" y="908"/>
                </a:lnTo>
                <a:lnTo>
                  <a:pt x="447" y="912"/>
                </a:lnTo>
                <a:lnTo>
                  <a:pt x="441" y="914"/>
                </a:lnTo>
                <a:lnTo>
                  <a:pt x="436" y="916"/>
                </a:lnTo>
                <a:lnTo>
                  <a:pt x="424" y="920"/>
                </a:lnTo>
                <a:lnTo>
                  <a:pt x="418" y="922"/>
                </a:lnTo>
                <a:lnTo>
                  <a:pt x="412" y="924"/>
                </a:lnTo>
                <a:lnTo>
                  <a:pt x="387" y="930"/>
                </a:lnTo>
                <a:lnTo>
                  <a:pt x="363" y="936"/>
                </a:lnTo>
                <a:lnTo>
                  <a:pt x="351" y="938"/>
                </a:lnTo>
                <a:lnTo>
                  <a:pt x="344" y="940"/>
                </a:lnTo>
                <a:lnTo>
                  <a:pt x="339" y="941"/>
                </a:lnTo>
                <a:lnTo>
                  <a:pt x="326" y="943"/>
                </a:lnTo>
                <a:lnTo>
                  <a:pt x="320" y="944"/>
                </a:lnTo>
                <a:lnTo>
                  <a:pt x="314" y="945"/>
                </a:lnTo>
                <a:lnTo>
                  <a:pt x="289" y="949"/>
                </a:lnTo>
                <a:lnTo>
                  <a:pt x="264" y="952"/>
                </a:lnTo>
                <a:lnTo>
                  <a:pt x="251" y="953"/>
                </a:lnTo>
                <a:lnTo>
                  <a:pt x="245" y="953"/>
                </a:lnTo>
                <a:lnTo>
                  <a:pt x="238" y="954"/>
                </a:lnTo>
                <a:lnTo>
                  <a:pt x="213" y="955"/>
                </a:lnTo>
                <a:lnTo>
                  <a:pt x="187" y="955"/>
                </a:lnTo>
                <a:lnTo>
                  <a:pt x="174" y="955"/>
                </a:lnTo>
                <a:lnTo>
                  <a:pt x="161" y="955"/>
                </a:lnTo>
                <a:lnTo>
                  <a:pt x="134" y="954"/>
                </a:lnTo>
                <a:lnTo>
                  <a:pt x="108" y="953"/>
                </a:lnTo>
                <a:lnTo>
                  <a:pt x="82" y="950"/>
                </a:lnTo>
                <a:lnTo>
                  <a:pt x="68" y="949"/>
                </a:lnTo>
                <a:lnTo>
                  <a:pt x="55" y="947"/>
                </a:lnTo>
                <a:lnTo>
                  <a:pt x="28" y="943"/>
                </a:lnTo>
                <a:lnTo>
                  <a:pt x="0" y="938"/>
                </a:lnTo>
                <a:lnTo>
                  <a:pt x="0" y="1375"/>
                </a:lnTo>
                <a:lnTo>
                  <a:pt x="42" y="1347"/>
                </a:lnTo>
                <a:lnTo>
                  <a:pt x="63" y="1334"/>
                </a:lnTo>
                <a:lnTo>
                  <a:pt x="84" y="1321"/>
                </a:lnTo>
                <a:lnTo>
                  <a:pt x="126" y="1297"/>
                </a:lnTo>
                <a:lnTo>
                  <a:pt x="168" y="1274"/>
                </a:lnTo>
                <a:lnTo>
                  <a:pt x="211" y="1252"/>
                </a:lnTo>
                <a:lnTo>
                  <a:pt x="232" y="1241"/>
                </a:lnTo>
                <a:lnTo>
                  <a:pt x="254" y="1232"/>
                </a:lnTo>
                <a:lnTo>
                  <a:pt x="297" y="1213"/>
                </a:lnTo>
                <a:lnTo>
                  <a:pt x="340" y="1196"/>
                </a:lnTo>
                <a:lnTo>
                  <a:pt x="352" y="1191"/>
                </a:lnTo>
                <a:lnTo>
                  <a:pt x="365" y="1188"/>
                </a:lnTo>
                <a:lnTo>
                  <a:pt x="380" y="1184"/>
                </a:lnTo>
                <a:lnTo>
                  <a:pt x="395" y="1180"/>
                </a:lnTo>
                <a:lnTo>
                  <a:pt x="411" y="1176"/>
                </a:lnTo>
                <a:lnTo>
                  <a:pt x="428" y="1173"/>
                </a:lnTo>
                <a:lnTo>
                  <a:pt x="446" y="1170"/>
                </a:lnTo>
                <a:lnTo>
                  <a:pt x="465" y="1167"/>
                </a:lnTo>
                <a:lnTo>
                  <a:pt x="485" y="1163"/>
                </a:lnTo>
                <a:lnTo>
                  <a:pt x="506" y="1160"/>
                </a:lnTo>
                <a:lnTo>
                  <a:pt x="527" y="1157"/>
                </a:lnTo>
                <a:lnTo>
                  <a:pt x="550" y="1155"/>
                </a:lnTo>
                <a:lnTo>
                  <a:pt x="573" y="1152"/>
                </a:lnTo>
                <a:lnTo>
                  <a:pt x="598" y="1149"/>
                </a:lnTo>
                <a:lnTo>
                  <a:pt x="623" y="1147"/>
                </a:lnTo>
                <a:lnTo>
                  <a:pt x="650" y="1145"/>
                </a:lnTo>
                <a:lnTo>
                  <a:pt x="671" y="1142"/>
                </a:lnTo>
                <a:lnTo>
                  <a:pt x="692" y="1140"/>
                </a:lnTo>
                <a:lnTo>
                  <a:pt x="713" y="1137"/>
                </a:lnTo>
                <a:lnTo>
                  <a:pt x="732" y="1135"/>
                </a:lnTo>
                <a:lnTo>
                  <a:pt x="751" y="1133"/>
                </a:lnTo>
                <a:lnTo>
                  <a:pt x="770" y="1131"/>
                </a:lnTo>
                <a:lnTo>
                  <a:pt x="787" y="1130"/>
                </a:lnTo>
                <a:lnTo>
                  <a:pt x="804" y="1128"/>
                </a:lnTo>
                <a:lnTo>
                  <a:pt x="820" y="1127"/>
                </a:lnTo>
                <a:lnTo>
                  <a:pt x="836" y="1126"/>
                </a:lnTo>
                <a:lnTo>
                  <a:pt x="851" y="1124"/>
                </a:lnTo>
                <a:lnTo>
                  <a:pt x="865" y="1123"/>
                </a:lnTo>
                <a:lnTo>
                  <a:pt x="878" y="1123"/>
                </a:lnTo>
                <a:lnTo>
                  <a:pt x="891" y="1122"/>
                </a:lnTo>
                <a:lnTo>
                  <a:pt x="903" y="1121"/>
                </a:lnTo>
                <a:lnTo>
                  <a:pt x="915" y="1121"/>
                </a:lnTo>
                <a:lnTo>
                  <a:pt x="922" y="1121"/>
                </a:lnTo>
                <a:lnTo>
                  <a:pt x="928" y="1121"/>
                </a:lnTo>
                <a:lnTo>
                  <a:pt x="941" y="1121"/>
                </a:lnTo>
                <a:lnTo>
                  <a:pt x="952" y="1121"/>
                </a:lnTo>
                <a:lnTo>
                  <a:pt x="962" y="1121"/>
                </a:lnTo>
                <a:lnTo>
                  <a:pt x="1431" y="1185"/>
                </a:lnTo>
                <a:lnTo>
                  <a:pt x="1431" y="0"/>
                </a:lnTo>
                <a:close/>
              </a:path>
            </a:pathLst>
          </a:cu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2" name="Freeform 183">
            <a:extLst>
              <a:ext uri="{FF2B5EF4-FFF2-40B4-BE49-F238E27FC236}">
                <a16:creationId xmlns="" xmlns:a16="http://schemas.microsoft.com/office/drawing/2014/main" id="{1A14A30F-B1E7-4BAA-B0F5-15B9C91050A1}"/>
              </a:ext>
            </a:extLst>
          </p:cNvPr>
          <p:cNvSpPr>
            <a:spLocks/>
          </p:cNvSpPr>
          <p:nvPr/>
        </p:nvSpPr>
        <p:spPr bwMode="auto">
          <a:xfrm>
            <a:off x="4715122" y="2418528"/>
            <a:ext cx="903176" cy="377825"/>
          </a:xfrm>
          <a:custGeom>
            <a:avLst/>
            <a:gdLst>
              <a:gd name="T0" fmla="*/ 0 w 770"/>
              <a:gd name="T1" fmla="*/ 221 h 238"/>
              <a:gd name="T2" fmla="*/ 55 w 770"/>
              <a:gd name="T3" fmla="*/ 230 h 238"/>
              <a:gd name="T4" fmla="*/ 82 w 770"/>
              <a:gd name="T5" fmla="*/ 233 h 238"/>
              <a:gd name="T6" fmla="*/ 134 w 770"/>
              <a:gd name="T7" fmla="*/ 237 h 238"/>
              <a:gd name="T8" fmla="*/ 174 w 770"/>
              <a:gd name="T9" fmla="*/ 238 h 238"/>
              <a:gd name="T10" fmla="*/ 213 w 770"/>
              <a:gd name="T11" fmla="*/ 238 h 238"/>
              <a:gd name="T12" fmla="*/ 245 w 770"/>
              <a:gd name="T13" fmla="*/ 236 h 238"/>
              <a:gd name="T14" fmla="*/ 264 w 770"/>
              <a:gd name="T15" fmla="*/ 235 h 238"/>
              <a:gd name="T16" fmla="*/ 314 w 770"/>
              <a:gd name="T17" fmla="*/ 228 h 238"/>
              <a:gd name="T18" fmla="*/ 326 w 770"/>
              <a:gd name="T19" fmla="*/ 226 h 238"/>
              <a:gd name="T20" fmla="*/ 344 w 770"/>
              <a:gd name="T21" fmla="*/ 223 h 238"/>
              <a:gd name="T22" fmla="*/ 363 w 770"/>
              <a:gd name="T23" fmla="*/ 219 h 238"/>
              <a:gd name="T24" fmla="*/ 412 w 770"/>
              <a:gd name="T25" fmla="*/ 207 h 238"/>
              <a:gd name="T26" fmla="*/ 424 w 770"/>
              <a:gd name="T27" fmla="*/ 203 h 238"/>
              <a:gd name="T28" fmla="*/ 441 w 770"/>
              <a:gd name="T29" fmla="*/ 197 h 238"/>
              <a:gd name="T30" fmla="*/ 459 w 770"/>
              <a:gd name="T31" fmla="*/ 191 h 238"/>
              <a:gd name="T32" fmla="*/ 477 w 770"/>
              <a:gd name="T33" fmla="*/ 185 h 238"/>
              <a:gd name="T34" fmla="*/ 494 w 770"/>
              <a:gd name="T35" fmla="*/ 178 h 238"/>
              <a:gd name="T36" fmla="*/ 512 w 770"/>
              <a:gd name="T37" fmla="*/ 170 h 238"/>
              <a:gd name="T38" fmla="*/ 529 w 770"/>
              <a:gd name="T39" fmla="*/ 163 h 238"/>
              <a:gd name="T40" fmla="*/ 563 w 770"/>
              <a:gd name="T41" fmla="*/ 146 h 238"/>
              <a:gd name="T42" fmla="*/ 575 w 770"/>
              <a:gd name="T43" fmla="*/ 140 h 238"/>
              <a:gd name="T44" fmla="*/ 597 w 770"/>
              <a:gd name="T45" fmla="*/ 127 h 238"/>
              <a:gd name="T46" fmla="*/ 641 w 770"/>
              <a:gd name="T47" fmla="*/ 100 h 238"/>
              <a:gd name="T48" fmla="*/ 663 w 770"/>
              <a:gd name="T49" fmla="*/ 85 h 238"/>
              <a:gd name="T50" fmla="*/ 685 w 770"/>
              <a:gd name="T51" fmla="*/ 70 h 238"/>
              <a:gd name="T52" fmla="*/ 728 w 770"/>
              <a:gd name="T53" fmla="*/ 36 h 238"/>
              <a:gd name="T54" fmla="*/ 749 w 770"/>
              <a:gd name="T55" fmla="*/ 19 h 238"/>
              <a:gd name="T56" fmla="*/ 742 w 770"/>
              <a:gd name="T57" fmla="*/ 0 h 238"/>
              <a:gd name="T58" fmla="*/ 722 w 770"/>
              <a:gd name="T59" fmla="*/ 8 h 238"/>
              <a:gd name="T60" fmla="*/ 702 w 770"/>
              <a:gd name="T61" fmla="*/ 16 h 238"/>
              <a:gd name="T62" fmla="*/ 671 w 770"/>
              <a:gd name="T63" fmla="*/ 27 h 238"/>
              <a:gd name="T64" fmla="*/ 660 w 770"/>
              <a:gd name="T65" fmla="*/ 31 h 238"/>
              <a:gd name="T66" fmla="*/ 650 w 770"/>
              <a:gd name="T67" fmla="*/ 34 h 238"/>
              <a:gd name="T68" fmla="*/ 618 w 770"/>
              <a:gd name="T69" fmla="*/ 44 h 238"/>
              <a:gd name="T70" fmla="*/ 576 w 770"/>
              <a:gd name="T71" fmla="*/ 56 h 238"/>
              <a:gd name="T72" fmla="*/ 548 w 770"/>
              <a:gd name="T73" fmla="*/ 63 h 238"/>
              <a:gd name="T74" fmla="*/ 532 w 770"/>
              <a:gd name="T75" fmla="*/ 67 h 238"/>
              <a:gd name="T76" fmla="*/ 488 w 770"/>
              <a:gd name="T77" fmla="*/ 76 h 238"/>
              <a:gd name="T78" fmla="*/ 465 w 770"/>
              <a:gd name="T79" fmla="*/ 80 h 238"/>
              <a:gd name="T80" fmla="*/ 443 w 770"/>
              <a:gd name="T81" fmla="*/ 84 h 238"/>
              <a:gd name="T82" fmla="*/ 397 w 770"/>
              <a:gd name="T83" fmla="*/ 91 h 238"/>
              <a:gd name="T84" fmla="*/ 385 w 770"/>
              <a:gd name="T85" fmla="*/ 93 h 238"/>
              <a:gd name="T86" fmla="*/ 350 w 770"/>
              <a:gd name="T87" fmla="*/ 97 h 238"/>
              <a:gd name="T88" fmla="*/ 326 w 770"/>
              <a:gd name="T89" fmla="*/ 99 h 238"/>
              <a:gd name="T90" fmla="*/ 302 w 770"/>
              <a:gd name="T91" fmla="*/ 101 h 238"/>
              <a:gd name="T92" fmla="*/ 290 w 770"/>
              <a:gd name="T93" fmla="*/ 102 h 238"/>
              <a:gd name="T94" fmla="*/ 272 w 770"/>
              <a:gd name="T95" fmla="*/ 103 h 238"/>
              <a:gd name="T96" fmla="*/ 254 w 770"/>
              <a:gd name="T97" fmla="*/ 104 h 238"/>
              <a:gd name="T98" fmla="*/ 235 w 770"/>
              <a:gd name="T99" fmla="*/ 104 h 238"/>
              <a:gd name="T100" fmla="*/ 205 w 770"/>
              <a:gd name="T101" fmla="*/ 105 h 238"/>
              <a:gd name="T102" fmla="*/ 180 w 770"/>
              <a:gd name="T103" fmla="*/ 106 h 238"/>
              <a:gd name="T104" fmla="*/ 129 w 770"/>
              <a:gd name="T105" fmla="*/ 105 h 238"/>
              <a:gd name="T106" fmla="*/ 110 w 770"/>
              <a:gd name="T107" fmla="*/ 105 h 238"/>
              <a:gd name="T108" fmla="*/ 98 w 770"/>
              <a:gd name="T109" fmla="*/ 104 h 238"/>
              <a:gd name="T110" fmla="*/ 78 w 770"/>
              <a:gd name="T111" fmla="*/ 104 h 238"/>
              <a:gd name="T112" fmla="*/ 53 w 770"/>
              <a:gd name="T113" fmla="*/ 102 h 238"/>
              <a:gd name="T114" fmla="*/ 27 w 770"/>
              <a:gd name="T115" fmla="*/ 101 h 238"/>
              <a:gd name="T116" fmla="*/ 0 w 770"/>
              <a:gd name="T117" fmla="*/ 9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0" h="238">
                <a:moveTo>
                  <a:pt x="0" y="99"/>
                </a:moveTo>
                <a:lnTo>
                  <a:pt x="0" y="221"/>
                </a:lnTo>
                <a:lnTo>
                  <a:pt x="28" y="226"/>
                </a:lnTo>
                <a:lnTo>
                  <a:pt x="55" y="230"/>
                </a:lnTo>
                <a:lnTo>
                  <a:pt x="68" y="232"/>
                </a:lnTo>
                <a:lnTo>
                  <a:pt x="82" y="233"/>
                </a:lnTo>
                <a:lnTo>
                  <a:pt x="108" y="236"/>
                </a:lnTo>
                <a:lnTo>
                  <a:pt x="134" y="237"/>
                </a:lnTo>
                <a:lnTo>
                  <a:pt x="161" y="238"/>
                </a:lnTo>
                <a:lnTo>
                  <a:pt x="174" y="238"/>
                </a:lnTo>
                <a:lnTo>
                  <a:pt x="187" y="238"/>
                </a:lnTo>
                <a:lnTo>
                  <a:pt x="213" y="238"/>
                </a:lnTo>
                <a:lnTo>
                  <a:pt x="238" y="237"/>
                </a:lnTo>
                <a:lnTo>
                  <a:pt x="245" y="236"/>
                </a:lnTo>
                <a:lnTo>
                  <a:pt x="251" y="236"/>
                </a:lnTo>
                <a:lnTo>
                  <a:pt x="264" y="235"/>
                </a:lnTo>
                <a:lnTo>
                  <a:pt x="289" y="232"/>
                </a:lnTo>
                <a:lnTo>
                  <a:pt x="314" y="228"/>
                </a:lnTo>
                <a:lnTo>
                  <a:pt x="320" y="227"/>
                </a:lnTo>
                <a:lnTo>
                  <a:pt x="326" y="226"/>
                </a:lnTo>
                <a:lnTo>
                  <a:pt x="339" y="224"/>
                </a:lnTo>
                <a:lnTo>
                  <a:pt x="344" y="223"/>
                </a:lnTo>
                <a:lnTo>
                  <a:pt x="351" y="221"/>
                </a:lnTo>
                <a:lnTo>
                  <a:pt x="363" y="219"/>
                </a:lnTo>
                <a:lnTo>
                  <a:pt x="387" y="213"/>
                </a:lnTo>
                <a:lnTo>
                  <a:pt x="412" y="207"/>
                </a:lnTo>
                <a:lnTo>
                  <a:pt x="418" y="205"/>
                </a:lnTo>
                <a:lnTo>
                  <a:pt x="424" y="203"/>
                </a:lnTo>
                <a:lnTo>
                  <a:pt x="436" y="199"/>
                </a:lnTo>
                <a:lnTo>
                  <a:pt x="441" y="197"/>
                </a:lnTo>
                <a:lnTo>
                  <a:pt x="447" y="195"/>
                </a:lnTo>
                <a:lnTo>
                  <a:pt x="459" y="191"/>
                </a:lnTo>
                <a:lnTo>
                  <a:pt x="471" y="187"/>
                </a:lnTo>
                <a:lnTo>
                  <a:pt x="477" y="185"/>
                </a:lnTo>
                <a:lnTo>
                  <a:pt x="483" y="182"/>
                </a:lnTo>
                <a:lnTo>
                  <a:pt x="494" y="178"/>
                </a:lnTo>
                <a:lnTo>
                  <a:pt x="506" y="173"/>
                </a:lnTo>
                <a:lnTo>
                  <a:pt x="512" y="170"/>
                </a:lnTo>
                <a:lnTo>
                  <a:pt x="518" y="168"/>
                </a:lnTo>
                <a:lnTo>
                  <a:pt x="529" y="163"/>
                </a:lnTo>
                <a:lnTo>
                  <a:pt x="552" y="152"/>
                </a:lnTo>
                <a:lnTo>
                  <a:pt x="563" y="146"/>
                </a:lnTo>
                <a:lnTo>
                  <a:pt x="569" y="143"/>
                </a:lnTo>
                <a:lnTo>
                  <a:pt x="575" y="140"/>
                </a:lnTo>
                <a:lnTo>
                  <a:pt x="586" y="134"/>
                </a:lnTo>
                <a:lnTo>
                  <a:pt x="597" y="127"/>
                </a:lnTo>
                <a:lnTo>
                  <a:pt x="619" y="114"/>
                </a:lnTo>
                <a:lnTo>
                  <a:pt x="641" y="100"/>
                </a:lnTo>
                <a:lnTo>
                  <a:pt x="652" y="92"/>
                </a:lnTo>
                <a:lnTo>
                  <a:pt x="663" y="85"/>
                </a:lnTo>
                <a:lnTo>
                  <a:pt x="674" y="77"/>
                </a:lnTo>
                <a:lnTo>
                  <a:pt x="685" y="70"/>
                </a:lnTo>
                <a:lnTo>
                  <a:pt x="706" y="53"/>
                </a:lnTo>
                <a:lnTo>
                  <a:pt x="728" y="36"/>
                </a:lnTo>
                <a:lnTo>
                  <a:pt x="738" y="28"/>
                </a:lnTo>
                <a:lnTo>
                  <a:pt x="749" y="19"/>
                </a:lnTo>
                <a:lnTo>
                  <a:pt x="770" y="0"/>
                </a:lnTo>
                <a:lnTo>
                  <a:pt x="742" y="0"/>
                </a:lnTo>
                <a:lnTo>
                  <a:pt x="732" y="4"/>
                </a:lnTo>
                <a:lnTo>
                  <a:pt x="722" y="8"/>
                </a:lnTo>
                <a:lnTo>
                  <a:pt x="712" y="12"/>
                </a:lnTo>
                <a:lnTo>
                  <a:pt x="702" y="16"/>
                </a:lnTo>
                <a:lnTo>
                  <a:pt x="681" y="24"/>
                </a:lnTo>
                <a:lnTo>
                  <a:pt x="671" y="27"/>
                </a:lnTo>
                <a:lnTo>
                  <a:pt x="665" y="29"/>
                </a:lnTo>
                <a:lnTo>
                  <a:pt x="660" y="31"/>
                </a:lnTo>
                <a:lnTo>
                  <a:pt x="655" y="32"/>
                </a:lnTo>
                <a:lnTo>
                  <a:pt x="650" y="34"/>
                </a:lnTo>
                <a:lnTo>
                  <a:pt x="639" y="37"/>
                </a:lnTo>
                <a:lnTo>
                  <a:pt x="618" y="44"/>
                </a:lnTo>
                <a:lnTo>
                  <a:pt x="597" y="50"/>
                </a:lnTo>
                <a:lnTo>
                  <a:pt x="576" y="56"/>
                </a:lnTo>
                <a:lnTo>
                  <a:pt x="554" y="62"/>
                </a:lnTo>
                <a:lnTo>
                  <a:pt x="548" y="63"/>
                </a:lnTo>
                <a:lnTo>
                  <a:pt x="543" y="64"/>
                </a:lnTo>
                <a:lnTo>
                  <a:pt x="532" y="67"/>
                </a:lnTo>
                <a:lnTo>
                  <a:pt x="510" y="72"/>
                </a:lnTo>
                <a:lnTo>
                  <a:pt x="488" y="76"/>
                </a:lnTo>
                <a:lnTo>
                  <a:pt x="476" y="78"/>
                </a:lnTo>
                <a:lnTo>
                  <a:pt x="465" y="80"/>
                </a:lnTo>
                <a:lnTo>
                  <a:pt x="454" y="82"/>
                </a:lnTo>
                <a:lnTo>
                  <a:pt x="443" y="84"/>
                </a:lnTo>
                <a:lnTo>
                  <a:pt x="420" y="88"/>
                </a:lnTo>
                <a:lnTo>
                  <a:pt x="397" y="91"/>
                </a:lnTo>
                <a:lnTo>
                  <a:pt x="391" y="92"/>
                </a:lnTo>
                <a:lnTo>
                  <a:pt x="385" y="93"/>
                </a:lnTo>
                <a:lnTo>
                  <a:pt x="374" y="94"/>
                </a:lnTo>
                <a:lnTo>
                  <a:pt x="350" y="97"/>
                </a:lnTo>
                <a:lnTo>
                  <a:pt x="338" y="98"/>
                </a:lnTo>
                <a:lnTo>
                  <a:pt x="326" y="99"/>
                </a:lnTo>
                <a:lnTo>
                  <a:pt x="314" y="100"/>
                </a:lnTo>
                <a:lnTo>
                  <a:pt x="302" y="101"/>
                </a:lnTo>
                <a:lnTo>
                  <a:pt x="296" y="101"/>
                </a:lnTo>
                <a:lnTo>
                  <a:pt x="290" y="102"/>
                </a:lnTo>
                <a:lnTo>
                  <a:pt x="278" y="102"/>
                </a:lnTo>
                <a:lnTo>
                  <a:pt x="272" y="103"/>
                </a:lnTo>
                <a:lnTo>
                  <a:pt x="266" y="103"/>
                </a:lnTo>
                <a:lnTo>
                  <a:pt x="254" y="104"/>
                </a:lnTo>
                <a:lnTo>
                  <a:pt x="242" y="104"/>
                </a:lnTo>
                <a:lnTo>
                  <a:pt x="235" y="104"/>
                </a:lnTo>
                <a:lnTo>
                  <a:pt x="229" y="105"/>
                </a:lnTo>
                <a:lnTo>
                  <a:pt x="205" y="105"/>
                </a:lnTo>
                <a:lnTo>
                  <a:pt x="192" y="105"/>
                </a:lnTo>
                <a:lnTo>
                  <a:pt x="180" y="106"/>
                </a:lnTo>
                <a:lnTo>
                  <a:pt x="155" y="106"/>
                </a:lnTo>
                <a:lnTo>
                  <a:pt x="129" y="105"/>
                </a:lnTo>
                <a:lnTo>
                  <a:pt x="117" y="105"/>
                </a:lnTo>
                <a:lnTo>
                  <a:pt x="110" y="105"/>
                </a:lnTo>
                <a:lnTo>
                  <a:pt x="104" y="105"/>
                </a:lnTo>
                <a:lnTo>
                  <a:pt x="98" y="104"/>
                </a:lnTo>
                <a:lnTo>
                  <a:pt x="91" y="104"/>
                </a:lnTo>
                <a:lnTo>
                  <a:pt x="78" y="104"/>
                </a:lnTo>
                <a:lnTo>
                  <a:pt x="65" y="103"/>
                </a:lnTo>
                <a:lnTo>
                  <a:pt x="53" y="102"/>
                </a:lnTo>
                <a:lnTo>
                  <a:pt x="40" y="101"/>
                </a:lnTo>
                <a:lnTo>
                  <a:pt x="27" y="101"/>
                </a:lnTo>
                <a:lnTo>
                  <a:pt x="13" y="100"/>
                </a:lnTo>
                <a:lnTo>
                  <a:pt x="0" y="99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3" name="Freeform 184">
            <a:extLst>
              <a:ext uri="{FF2B5EF4-FFF2-40B4-BE49-F238E27FC236}">
                <a16:creationId xmlns="" xmlns:a16="http://schemas.microsoft.com/office/drawing/2014/main" id="{42E01247-8D94-47A8-8253-6DD6FECAD2DE}"/>
              </a:ext>
            </a:extLst>
          </p:cNvPr>
          <p:cNvSpPr>
            <a:spLocks/>
          </p:cNvSpPr>
          <p:nvPr/>
        </p:nvSpPr>
        <p:spPr bwMode="auto">
          <a:xfrm>
            <a:off x="4715122" y="3482153"/>
            <a:ext cx="1924822" cy="511175"/>
          </a:xfrm>
          <a:custGeom>
            <a:avLst/>
            <a:gdLst>
              <a:gd name="T0" fmla="*/ 0 w 1641"/>
              <a:gd name="T1" fmla="*/ 322 h 322"/>
              <a:gd name="T2" fmla="*/ 81 w 1641"/>
              <a:gd name="T3" fmla="*/ 307 h 322"/>
              <a:gd name="T4" fmla="*/ 162 w 1641"/>
              <a:gd name="T5" fmla="*/ 293 h 322"/>
              <a:gd name="T6" fmla="*/ 245 w 1641"/>
              <a:gd name="T7" fmla="*/ 280 h 322"/>
              <a:gd name="T8" fmla="*/ 330 w 1641"/>
              <a:gd name="T9" fmla="*/ 268 h 322"/>
              <a:gd name="T10" fmla="*/ 416 w 1641"/>
              <a:gd name="T11" fmla="*/ 256 h 322"/>
              <a:gd name="T12" fmla="*/ 504 w 1641"/>
              <a:gd name="T13" fmla="*/ 245 h 322"/>
              <a:gd name="T14" fmla="*/ 594 w 1641"/>
              <a:gd name="T15" fmla="*/ 236 h 322"/>
              <a:gd name="T16" fmla="*/ 685 w 1641"/>
              <a:gd name="T17" fmla="*/ 227 h 322"/>
              <a:gd name="T18" fmla="*/ 777 w 1641"/>
              <a:gd name="T19" fmla="*/ 219 h 322"/>
              <a:gd name="T20" fmla="*/ 871 w 1641"/>
              <a:gd name="T21" fmla="*/ 212 h 322"/>
              <a:gd name="T22" fmla="*/ 967 w 1641"/>
              <a:gd name="T23" fmla="*/ 205 h 322"/>
              <a:gd name="T24" fmla="*/ 1064 w 1641"/>
              <a:gd name="T25" fmla="*/ 200 h 322"/>
              <a:gd name="T26" fmla="*/ 1163 w 1641"/>
              <a:gd name="T27" fmla="*/ 195 h 322"/>
              <a:gd name="T28" fmla="*/ 1263 w 1641"/>
              <a:gd name="T29" fmla="*/ 192 h 322"/>
              <a:gd name="T30" fmla="*/ 1365 w 1641"/>
              <a:gd name="T31" fmla="*/ 189 h 322"/>
              <a:gd name="T32" fmla="*/ 1469 w 1641"/>
              <a:gd name="T33" fmla="*/ 187 h 322"/>
              <a:gd name="T34" fmla="*/ 1415 w 1641"/>
              <a:gd name="T35" fmla="*/ 0 h 322"/>
              <a:gd name="T36" fmla="*/ 1386 w 1641"/>
              <a:gd name="T37" fmla="*/ 6 h 322"/>
              <a:gd name="T38" fmla="*/ 1358 w 1641"/>
              <a:gd name="T39" fmla="*/ 12 h 322"/>
              <a:gd name="T40" fmla="*/ 1339 w 1641"/>
              <a:gd name="T41" fmla="*/ 17 h 322"/>
              <a:gd name="T42" fmla="*/ 1301 w 1641"/>
              <a:gd name="T43" fmla="*/ 25 h 322"/>
              <a:gd name="T44" fmla="*/ 1272 w 1641"/>
              <a:gd name="T45" fmla="*/ 31 h 322"/>
              <a:gd name="T46" fmla="*/ 1243 w 1641"/>
              <a:gd name="T47" fmla="*/ 37 h 322"/>
              <a:gd name="T48" fmla="*/ 1203 w 1641"/>
              <a:gd name="T49" fmla="*/ 44 h 322"/>
              <a:gd name="T50" fmla="*/ 1163 w 1641"/>
              <a:gd name="T51" fmla="*/ 51 h 322"/>
              <a:gd name="T52" fmla="*/ 1103 w 1641"/>
              <a:gd name="T53" fmla="*/ 61 h 322"/>
              <a:gd name="T54" fmla="*/ 1082 w 1641"/>
              <a:gd name="T55" fmla="*/ 64 h 322"/>
              <a:gd name="T56" fmla="*/ 1021 w 1641"/>
              <a:gd name="T57" fmla="*/ 73 h 322"/>
              <a:gd name="T58" fmla="*/ 999 w 1641"/>
              <a:gd name="T59" fmla="*/ 75 h 322"/>
              <a:gd name="T60" fmla="*/ 968 w 1641"/>
              <a:gd name="T61" fmla="*/ 79 h 322"/>
              <a:gd name="T62" fmla="*/ 937 w 1641"/>
              <a:gd name="T63" fmla="*/ 83 h 322"/>
              <a:gd name="T64" fmla="*/ 915 w 1641"/>
              <a:gd name="T65" fmla="*/ 85 h 322"/>
              <a:gd name="T66" fmla="*/ 872 w 1641"/>
              <a:gd name="T67" fmla="*/ 90 h 322"/>
              <a:gd name="T68" fmla="*/ 829 w 1641"/>
              <a:gd name="T69" fmla="*/ 94 h 322"/>
              <a:gd name="T70" fmla="*/ 785 w 1641"/>
              <a:gd name="T71" fmla="*/ 98 h 322"/>
              <a:gd name="T72" fmla="*/ 719 w 1641"/>
              <a:gd name="T73" fmla="*/ 103 h 322"/>
              <a:gd name="T74" fmla="*/ 674 w 1641"/>
              <a:gd name="T75" fmla="*/ 106 h 322"/>
              <a:gd name="T76" fmla="*/ 640 w 1641"/>
              <a:gd name="T77" fmla="*/ 108 h 322"/>
              <a:gd name="T78" fmla="*/ 606 w 1641"/>
              <a:gd name="T79" fmla="*/ 109 h 322"/>
              <a:gd name="T80" fmla="*/ 560 w 1641"/>
              <a:gd name="T81" fmla="*/ 111 h 322"/>
              <a:gd name="T82" fmla="*/ 537 w 1641"/>
              <a:gd name="T83" fmla="*/ 112 h 322"/>
              <a:gd name="T84" fmla="*/ 513 w 1641"/>
              <a:gd name="T85" fmla="*/ 113 h 322"/>
              <a:gd name="T86" fmla="*/ 467 w 1641"/>
              <a:gd name="T87" fmla="*/ 114 h 322"/>
              <a:gd name="T88" fmla="*/ 443 w 1641"/>
              <a:gd name="T89" fmla="*/ 115 h 322"/>
              <a:gd name="T90" fmla="*/ 396 w 1641"/>
              <a:gd name="T91" fmla="*/ 116 h 322"/>
              <a:gd name="T92" fmla="*/ 348 w 1641"/>
              <a:gd name="T93" fmla="*/ 116 h 322"/>
              <a:gd name="T94" fmla="*/ 251 w 1641"/>
              <a:gd name="T95" fmla="*/ 115 h 322"/>
              <a:gd name="T96" fmla="*/ 202 w 1641"/>
              <a:gd name="T97" fmla="*/ 115 h 322"/>
              <a:gd name="T98" fmla="*/ 127 w 1641"/>
              <a:gd name="T99" fmla="*/ 113 h 322"/>
              <a:gd name="T100" fmla="*/ 102 w 1641"/>
              <a:gd name="T101" fmla="*/ 112 h 322"/>
              <a:gd name="T102" fmla="*/ 76 w 1641"/>
              <a:gd name="T103" fmla="*/ 111 h 322"/>
              <a:gd name="T104" fmla="*/ 26 w 1641"/>
              <a:gd name="T105" fmla="*/ 109 h 322"/>
              <a:gd name="T106" fmla="*/ 0 w 1641"/>
              <a:gd name="T107" fmla="*/ 108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41" h="322">
                <a:moveTo>
                  <a:pt x="0" y="108"/>
                </a:moveTo>
                <a:lnTo>
                  <a:pt x="0" y="322"/>
                </a:lnTo>
                <a:lnTo>
                  <a:pt x="40" y="314"/>
                </a:lnTo>
                <a:lnTo>
                  <a:pt x="81" y="307"/>
                </a:lnTo>
                <a:lnTo>
                  <a:pt x="121" y="300"/>
                </a:lnTo>
                <a:lnTo>
                  <a:pt x="162" y="293"/>
                </a:lnTo>
                <a:lnTo>
                  <a:pt x="203" y="286"/>
                </a:lnTo>
                <a:lnTo>
                  <a:pt x="245" y="280"/>
                </a:lnTo>
                <a:lnTo>
                  <a:pt x="287" y="273"/>
                </a:lnTo>
                <a:lnTo>
                  <a:pt x="330" y="268"/>
                </a:lnTo>
                <a:lnTo>
                  <a:pt x="373" y="262"/>
                </a:lnTo>
                <a:lnTo>
                  <a:pt x="416" y="256"/>
                </a:lnTo>
                <a:lnTo>
                  <a:pt x="460" y="250"/>
                </a:lnTo>
                <a:lnTo>
                  <a:pt x="504" y="245"/>
                </a:lnTo>
                <a:lnTo>
                  <a:pt x="549" y="240"/>
                </a:lnTo>
                <a:lnTo>
                  <a:pt x="594" y="236"/>
                </a:lnTo>
                <a:lnTo>
                  <a:pt x="639" y="231"/>
                </a:lnTo>
                <a:lnTo>
                  <a:pt x="685" y="227"/>
                </a:lnTo>
                <a:lnTo>
                  <a:pt x="731" y="223"/>
                </a:lnTo>
                <a:lnTo>
                  <a:pt x="777" y="219"/>
                </a:lnTo>
                <a:lnTo>
                  <a:pt x="824" y="215"/>
                </a:lnTo>
                <a:lnTo>
                  <a:pt x="871" y="212"/>
                </a:lnTo>
                <a:lnTo>
                  <a:pt x="919" y="208"/>
                </a:lnTo>
                <a:lnTo>
                  <a:pt x="967" y="205"/>
                </a:lnTo>
                <a:lnTo>
                  <a:pt x="1015" y="203"/>
                </a:lnTo>
                <a:lnTo>
                  <a:pt x="1064" y="200"/>
                </a:lnTo>
                <a:lnTo>
                  <a:pt x="1113" y="197"/>
                </a:lnTo>
                <a:lnTo>
                  <a:pt x="1163" y="195"/>
                </a:lnTo>
                <a:lnTo>
                  <a:pt x="1213" y="193"/>
                </a:lnTo>
                <a:lnTo>
                  <a:pt x="1263" y="192"/>
                </a:lnTo>
                <a:lnTo>
                  <a:pt x="1314" y="190"/>
                </a:lnTo>
                <a:lnTo>
                  <a:pt x="1365" y="189"/>
                </a:lnTo>
                <a:lnTo>
                  <a:pt x="1417" y="188"/>
                </a:lnTo>
                <a:lnTo>
                  <a:pt x="1469" y="187"/>
                </a:lnTo>
                <a:lnTo>
                  <a:pt x="1641" y="147"/>
                </a:lnTo>
                <a:lnTo>
                  <a:pt x="1415" y="0"/>
                </a:lnTo>
                <a:lnTo>
                  <a:pt x="1396" y="4"/>
                </a:lnTo>
                <a:lnTo>
                  <a:pt x="1386" y="6"/>
                </a:lnTo>
                <a:lnTo>
                  <a:pt x="1377" y="8"/>
                </a:lnTo>
                <a:lnTo>
                  <a:pt x="1358" y="12"/>
                </a:lnTo>
                <a:lnTo>
                  <a:pt x="1348" y="15"/>
                </a:lnTo>
                <a:lnTo>
                  <a:pt x="1339" y="17"/>
                </a:lnTo>
                <a:lnTo>
                  <a:pt x="1320" y="21"/>
                </a:lnTo>
                <a:lnTo>
                  <a:pt x="1301" y="25"/>
                </a:lnTo>
                <a:lnTo>
                  <a:pt x="1281" y="29"/>
                </a:lnTo>
                <a:lnTo>
                  <a:pt x="1272" y="31"/>
                </a:lnTo>
                <a:lnTo>
                  <a:pt x="1262" y="33"/>
                </a:lnTo>
                <a:lnTo>
                  <a:pt x="1243" y="37"/>
                </a:lnTo>
                <a:lnTo>
                  <a:pt x="1223" y="41"/>
                </a:lnTo>
                <a:lnTo>
                  <a:pt x="1203" y="44"/>
                </a:lnTo>
                <a:lnTo>
                  <a:pt x="1183" y="48"/>
                </a:lnTo>
                <a:lnTo>
                  <a:pt x="1163" y="51"/>
                </a:lnTo>
                <a:lnTo>
                  <a:pt x="1143" y="55"/>
                </a:lnTo>
                <a:lnTo>
                  <a:pt x="1103" y="61"/>
                </a:lnTo>
                <a:lnTo>
                  <a:pt x="1092" y="62"/>
                </a:lnTo>
                <a:lnTo>
                  <a:pt x="1082" y="64"/>
                </a:lnTo>
                <a:lnTo>
                  <a:pt x="1062" y="67"/>
                </a:lnTo>
                <a:lnTo>
                  <a:pt x="1021" y="73"/>
                </a:lnTo>
                <a:lnTo>
                  <a:pt x="1010" y="74"/>
                </a:lnTo>
                <a:lnTo>
                  <a:pt x="999" y="75"/>
                </a:lnTo>
                <a:lnTo>
                  <a:pt x="979" y="78"/>
                </a:lnTo>
                <a:lnTo>
                  <a:pt x="968" y="79"/>
                </a:lnTo>
                <a:lnTo>
                  <a:pt x="957" y="81"/>
                </a:lnTo>
                <a:lnTo>
                  <a:pt x="937" y="83"/>
                </a:lnTo>
                <a:lnTo>
                  <a:pt x="926" y="84"/>
                </a:lnTo>
                <a:lnTo>
                  <a:pt x="915" y="85"/>
                </a:lnTo>
                <a:lnTo>
                  <a:pt x="894" y="88"/>
                </a:lnTo>
                <a:lnTo>
                  <a:pt x="872" y="90"/>
                </a:lnTo>
                <a:lnTo>
                  <a:pt x="851" y="92"/>
                </a:lnTo>
                <a:lnTo>
                  <a:pt x="829" y="94"/>
                </a:lnTo>
                <a:lnTo>
                  <a:pt x="807" y="96"/>
                </a:lnTo>
                <a:lnTo>
                  <a:pt x="785" y="98"/>
                </a:lnTo>
                <a:lnTo>
                  <a:pt x="763" y="100"/>
                </a:lnTo>
                <a:lnTo>
                  <a:pt x="719" y="103"/>
                </a:lnTo>
                <a:lnTo>
                  <a:pt x="696" y="104"/>
                </a:lnTo>
                <a:lnTo>
                  <a:pt x="674" y="106"/>
                </a:lnTo>
                <a:lnTo>
                  <a:pt x="651" y="107"/>
                </a:lnTo>
                <a:lnTo>
                  <a:pt x="640" y="108"/>
                </a:lnTo>
                <a:lnTo>
                  <a:pt x="629" y="108"/>
                </a:lnTo>
                <a:lnTo>
                  <a:pt x="606" y="109"/>
                </a:lnTo>
                <a:lnTo>
                  <a:pt x="583" y="111"/>
                </a:lnTo>
                <a:lnTo>
                  <a:pt x="560" y="111"/>
                </a:lnTo>
                <a:lnTo>
                  <a:pt x="548" y="112"/>
                </a:lnTo>
                <a:lnTo>
                  <a:pt x="537" y="112"/>
                </a:lnTo>
                <a:lnTo>
                  <a:pt x="525" y="113"/>
                </a:lnTo>
                <a:lnTo>
                  <a:pt x="513" y="113"/>
                </a:lnTo>
                <a:lnTo>
                  <a:pt x="490" y="114"/>
                </a:lnTo>
                <a:lnTo>
                  <a:pt x="467" y="114"/>
                </a:lnTo>
                <a:lnTo>
                  <a:pt x="455" y="114"/>
                </a:lnTo>
                <a:lnTo>
                  <a:pt x="443" y="115"/>
                </a:lnTo>
                <a:lnTo>
                  <a:pt x="419" y="115"/>
                </a:lnTo>
                <a:lnTo>
                  <a:pt x="396" y="116"/>
                </a:lnTo>
                <a:lnTo>
                  <a:pt x="372" y="116"/>
                </a:lnTo>
                <a:lnTo>
                  <a:pt x="348" y="116"/>
                </a:lnTo>
                <a:lnTo>
                  <a:pt x="299" y="116"/>
                </a:lnTo>
                <a:lnTo>
                  <a:pt x="251" y="115"/>
                </a:lnTo>
                <a:lnTo>
                  <a:pt x="226" y="115"/>
                </a:lnTo>
                <a:lnTo>
                  <a:pt x="202" y="115"/>
                </a:lnTo>
                <a:lnTo>
                  <a:pt x="152" y="114"/>
                </a:lnTo>
                <a:lnTo>
                  <a:pt x="127" y="113"/>
                </a:lnTo>
                <a:lnTo>
                  <a:pt x="114" y="113"/>
                </a:lnTo>
                <a:lnTo>
                  <a:pt x="102" y="112"/>
                </a:lnTo>
                <a:lnTo>
                  <a:pt x="89" y="112"/>
                </a:lnTo>
                <a:lnTo>
                  <a:pt x="76" y="111"/>
                </a:lnTo>
                <a:lnTo>
                  <a:pt x="51" y="111"/>
                </a:lnTo>
                <a:lnTo>
                  <a:pt x="26" y="109"/>
                </a:lnTo>
                <a:lnTo>
                  <a:pt x="13" y="109"/>
                </a:lnTo>
                <a:lnTo>
                  <a:pt x="0" y="108"/>
                </a:lnTo>
                <a:close/>
              </a:path>
            </a:pathLst>
          </a:custGeom>
          <a:solidFill>
            <a:srgbClr val="66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4" name="Line 185">
            <a:extLst>
              <a:ext uri="{FF2B5EF4-FFF2-40B4-BE49-F238E27FC236}">
                <a16:creationId xmlns="" xmlns:a16="http://schemas.microsoft.com/office/drawing/2014/main" id="{998C9791-0C29-4A5E-8399-1548C615D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1548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5" name="Freeform 186">
            <a:extLst>
              <a:ext uri="{FF2B5EF4-FFF2-40B4-BE49-F238E27FC236}">
                <a16:creationId xmlns="" xmlns:a16="http://schemas.microsoft.com/office/drawing/2014/main" id="{7EEAC3C3-4803-42A7-A0B6-2DBBF3EF3ACE}"/>
              </a:ext>
            </a:extLst>
          </p:cNvPr>
          <p:cNvSpPr>
            <a:spLocks/>
          </p:cNvSpPr>
          <p:nvPr/>
        </p:nvSpPr>
        <p:spPr bwMode="auto">
          <a:xfrm>
            <a:off x="6427638" y="4013965"/>
            <a:ext cx="2272017" cy="0"/>
          </a:xfrm>
          <a:custGeom>
            <a:avLst/>
            <a:gdLst>
              <a:gd name="T0" fmla="*/ 0 w 1937"/>
              <a:gd name="T1" fmla="*/ 558 w 1937"/>
              <a:gd name="T2" fmla="*/ 1231 w 1937"/>
              <a:gd name="T3" fmla="*/ 1904 w 1937"/>
              <a:gd name="T4" fmla="*/ 1937 w 193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937">
                <a:moveTo>
                  <a:pt x="0" y="0"/>
                </a:moveTo>
                <a:lnTo>
                  <a:pt x="558" y="0"/>
                </a:lnTo>
                <a:lnTo>
                  <a:pt x="1231" y="0"/>
                </a:lnTo>
                <a:lnTo>
                  <a:pt x="1904" y="0"/>
                </a:lnTo>
                <a:lnTo>
                  <a:pt x="1937" y="0"/>
                </a:lnTo>
              </a:path>
            </a:pathLst>
          </a:cu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6" name="Line 187">
            <a:extLst>
              <a:ext uri="{FF2B5EF4-FFF2-40B4-BE49-F238E27FC236}">
                <a16:creationId xmlns="" xmlns:a16="http://schemas.microsoft.com/office/drawing/2014/main" id="{9C7AFB35-07B1-48D0-8F4F-3F4E451E6D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60947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7" name="Line 188">
            <a:extLst>
              <a:ext uri="{FF2B5EF4-FFF2-40B4-BE49-F238E27FC236}">
                <a16:creationId xmlns="" xmlns:a16="http://schemas.microsoft.com/office/drawing/2014/main" id="{CB9A0E8E-7396-43E3-BA17-CD3C35E6C2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1577153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8" name="Freeform 189">
            <a:extLst>
              <a:ext uri="{FF2B5EF4-FFF2-40B4-BE49-F238E27FC236}">
                <a16:creationId xmlns="" xmlns:a16="http://schemas.microsoft.com/office/drawing/2014/main" id="{EEE0A1E4-7449-40BE-8B88-8B18774C810E}"/>
              </a:ext>
            </a:extLst>
          </p:cNvPr>
          <p:cNvSpPr>
            <a:spLocks/>
          </p:cNvSpPr>
          <p:nvPr/>
        </p:nvSpPr>
        <p:spPr bwMode="auto">
          <a:xfrm>
            <a:off x="4697528" y="1239015"/>
            <a:ext cx="0" cy="2774950"/>
          </a:xfrm>
          <a:custGeom>
            <a:avLst/>
            <a:gdLst>
              <a:gd name="T0" fmla="*/ 1748 h 1748"/>
              <a:gd name="T1" fmla="*/ 1669 h 1748"/>
              <a:gd name="T2" fmla="*/ 1184 h 1748"/>
              <a:gd name="T3" fmla="*/ 699 h 1748"/>
              <a:gd name="T4" fmla="*/ 213 h 1748"/>
              <a:gd name="T5" fmla="*/ 0 h 174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748">
                <a:moveTo>
                  <a:pt x="0" y="1748"/>
                </a:moveTo>
                <a:lnTo>
                  <a:pt x="0" y="1669"/>
                </a:lnTo>
                <a:lnTo>
                  <a:pt x="0" y="1184"/>
                </a:lnTo>
                <a:lnTo>
                  <a:pt x="0" y="699"/>
                </a:lnTo>
                <a:lnTo>
                  <a:pt x="0" y="21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69" name="Line 190">
            <a:extLst>
              <a:ext uri="{FF2B5EF4-FFF2-40B4-BE49-F238E27FC236}">
                <a16:creationId xmlns="" xmlns:a16="http://schemas.microsoft.com/office/drawing/2014/main" id="{2225666A-88F5-42DE-BEA2-27E4A814A6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2348678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0" name="Line 191">
            <a:extLst>
              <a:ext uri="{FF2B5EF4-FFF2-40B4-BE49-F238E27FC236}">
                <a16:creationId xmlns="" xmlns:a16="http://schemas.microsoft.com/office/drawing/2014/main" id="{D8571275-19CD-47D1-835E-050CA928DF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3118615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1" name="Line 192">
            <a:extLst>
              <a:ext uri="{FF2B5EF4-FFF2-40B4-BE49-F238E27FC236}">
                <a16:creationId xmlns="" xmlns:a16="http://schemas.microsoft.com/office/drawing/2014/main" id="{2CF5E035-0C23-4DC8-9DA2-37F3B44528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3512" y="3888553"/>
            <a:ext cx="34016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2" name="Line 193">
            <a:extLst>
              <a:ext uri="{FF2B5EF4-FFF2-40B4-BE49-F238E27FC236}">
                <a16:creationId xmlns="" xmlns:a16="http://schemas.microsoft.com/office/drawing/2014/main" id="{E6A921A5-184C-4F68-ADDB-0FA857525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528" y="4013965"/>
            <a:ext cx="17595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3" name="Line 194">
            <a:extLst>
              <a:ext uri="{FF2B5EF4-FFF2-40B4-BE49-F238E27FC236}">
                <a16:creationId xmlns="" xmlns:a16="http://schemas.microsoft.com/office/drawing/2014/main" id="{A6407B6F-32B7-45DF-80C9-83F1AE913F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5122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4" name="Line 195">
            <a:extLst>
              <a:ext uri="{FF2B5EF4-FFF2-40B4-BE49-F238E27FC236}">
                <a16:creationId xmlns="" xmlns:a16="http://schemas.microsoft.com/office/drawing/2014/main" id="{C1592269-AAD1-4704-AC45-61E9EC4BD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122" y="4013965"/>
            <a:ext cx="789400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5" name="Line 196">
            <a:extLst>
              <a:ext uri="{FF2B5EF4-FFF2-40B4-BE49-F238E27FC236}">
                <a16:creationId xmlns="" xmlns:a16="http://schemas.microsoft.com/office/drawing/2014/main" id="{EA9BF2BE-A6C5-45AA-B9D5-0A12FF88DB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4522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6" name="Line 197">
            <a:extLst>
              <a:ext uri="{FF2B5EF4-FFF2-40B4-BE49-F238E27FC236}">
                <a16:creationId xmlns="" xmlns:a16="http://schemas.microsoft.com/office/drawing/2014/main" id="{2F69853C-851E-4A99-8C5E-70AA4FA05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3921" y="4013965"/>
            <a:ext cx="133717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7" name="Line 198">
            <a:extLst>
              <a:ext uri="{FF2B5EF4-FFF2-40B4-BE49-F238E27FC236}">
                <a16:creationId xmlns="" xmlns:a16="http://schemas.microsoft.com/office/drawing/2014/main" id="{B283DF12-2860-43CA-AC19-34CC9D1127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3921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8" name="Line 199">
            <a:extLst>
              <a:ext uri="{FF2B5EF4-FFF2-40B4-BE49-F238E27FC236}">
                <a16:creationId xmlns="" xmlns:a16="http://schemas.microsoft.com/office/drawing/2014/main" id="{34807FAA-CD5F-4357-803B-8CB8191CC1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2148" y="4013965"/>
            <a:ext cx="0" cy="49212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9" name="Line 200">
            <a:extLst>
              <a:ext uri="{FF2B5EF4-FFF2-40B4-BE49-F238E27FC236}">
                <a16:creationId xmlns="" xmlns:a16="http://schemas.microsoft.com/office/drawing/2014/main" id="{7714EE75-6DD4-456E-BBAE-52E02AE3A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4522" y="4013965"/>
            <a:ext cx="789400" cy="0"/>
          </a:xfrm>
          <a:prstGeom prst="line">
            <a:avLst/>
          </a:prstGeom>
          <a:noFill/>
          <a:ln w="11113">
            <a:solidFill>
              <a:srgbClr val="0000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3" name="Rectangle 204">
            <a:extLst>
              <a:ext uri="{FF2B5EF4-FFF2-40B4-BE49-F238E27FC236}">
                <a16:creationId xmlns="" xmlns:a16="http://schemas.microsoft.com/office/drawing/2014/main" id="{06B9A239-5CB0-4369-8836-82E3FE0BC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1500953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95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4" name="Rectangle 205">
            <a:extLst>
              <a:ext uri="{FF2B5EF4-FFF2-40B4-BE49-F238E27FC236}">
                <a16:creationId xmlns="" xmlns:a16="http://schemas.microsoft.com/office/drawing/2014/main" id="{640D7A6E-E1D8-487D-8DA4-9D4262735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2272478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90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5" name="Rectangle 206">
            <a:extLst>
              <a:ext uri="{FF2B5EF4-FFF2-40B4-BE49-F238E27FC236}">
                <a16:creationId xmlns="" xmlns:a16="http://schemas.microsoft.com/office/drawing/2014/main" id="{2A7E8F4F-9193-461A-87AC-DB3D6EC8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3042416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85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6" name="Rectangle 207">
            <a:extLst>
              <a:ext uri="{FF2B5EF4-FFF2-40B4-BE49-F238E27FC236}">
                <a16:creationId xmlns="" xmlns:a16="http://schemas.microsoft.com/office/drawing/2014/main" id="{82BA8D3E-398A-492C-AC62-854A09ED9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369" y="3813941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7" name="Rectangle 208">
            <a:extLst>
              <a:ext uri="{FF2B5EF4-FFF2-40B4-BE49-F238E27FC236}">
                <a16:creationId xmlns="" xmlns:a16="http://schemas.microsoft.com/office/drawing/2014/main" id="{CBC6509C-6940-4FAE-B796-F4288E49C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499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8" name="Rectangle 209">
            <a:extLst>
              <a:ext uri="{FF2B5EF4-FFF2-40B4-BE49-F238E27FC236}">
                <a16:creationId xmlns="" xmlns:a16="http://schemas.microsoft.com/office/drawing/2014/main" id="{627EA8B3-D6B4-46F8-81AA-2335E7842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898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2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89" name="Rectangle 210">
            <a:extLst>
              <a:ext uri="{FF2B5EF4-FFF2-40B4-BE49-F238E27FC236}">
                <a16:creationId xmlns="" xmlns:a16="http://schemas.microsoft.com/office/drawing/2014/main" id="{8E3ADA53-3448-4D7F-8199-90B328E4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298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4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0" name="Rectangle 211">
            <a:extLst>
              <a:ext uri="{FF2B5EF4-FFF2-40B4-BE49-F238E27FC236}">
                <a16:creationId xmlns="" xmlns:a16="http://schemas.microsoft.com/office/drawing/2014/main" id="{FAAAC0C8-CA28-4434-BD5A-9394DFAFE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7524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6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1" name="Rectangle 212">
            <a:extLst>
              <a:ext uri="{FF2B5EF4-FFF2-40B4-BE49-F238E27FC236}">
                <a16:creationId xmlns="" xmlns:a16="http://schemas.microsoft.com/office/drawing/2014/main" id="{EF058DB4-51B6-4EAF-A1B4-820E928EC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923" y="408222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8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2" name="Rectangle 213">
            <a:extLst>
              <a:ext uri="{FF2B5EF4-FFF2-40B4-BE49-F238E27FC236}">
                <a16:creationId xmlns="" xmlns:a16="http://schemas.microsoft.com/office/drawing/2014/main" id="{88A7C788-8D78-4DE4-8DDE-85F5F688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3462" y="4082228"/>
            <a:ext cx="13144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effectLst/>
                <a:latin typeface="+mn-lt"/>
              </a:rPr>
              <a:t>10</a:t>
            </a:r>
            <a:endParaRPr kumimoji="0" lang="fr-FR" altLang="fr-FR" sz="20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93" name="Freeform 214">
            <a:extLst>
              <a:ext uri="{FF2B5EF4-FFF2-40B4-BE49-F238E27FC236}">
                <a16:creationId xmlns="" xmlns:a16="http://schemas.microsoft.com/office/drawing/2014/main" id="{6231A28A-90E3-4637-8643-9B271291D271}"/>
              </a:ext>
            </a:extLst>
          </p:cNvPr>
          <p:cNvSpPr>
            <a:spLocks/>
          </p:cNvSpPr>
          <p:nvPr/>
        </p:nvSpPr>
        <p:spPr bwMode="auto">
          <a:xfrm>
            <a:off x="4715122" y="2221678"/>
            <a:ext cx="1678501" cy="889000"/>
          </a:xfrm>
          <a:custGeom>
            <a:avLst/>
            <a:gdLst>
              <a:gd name="T0" fmla="*/ 1431 w 1431"/>
              <a:gd name="T1" fmla="*/ 0 h 560"/>
              <a:gd name="T2" fmla="*/ 816 w 1431"/>
              <a:gd name="T3" fmla="*/ 306 h 560"/>
              <a:gd name="T4" fmla="*/ 811 w 1431"/>
              <a:gd name="T5" fmla="*/ 308 h 560"/>
              <a:gd name="T6" fmla="*/ 806 w 1431"/>
              <a:gd name="T7" fmla="*/ 311 h 560"/>
              <a:gd name="T8" fmla="*/ 798 w 1431"/>
              <a:gd name="T9" fmla="*/ 315 h 560"/>
              <a:gd name="T10" fmla="*/ 779 w 1431"/>
              <a:gd name="T11" fmla="*/ 325 h 560"/>
              <a:gd name="T12" fmla="*/ 761 w 1431"/>
              <a:gd name="T13" fmla="*/ 333 h 560"/>
              <a:gd name="T14" fmla="*/ 756 w 1431"/>
              <a:gd name="T15" fmla="*/ 336 h 560"/>
              <a:gd name="T16" fmla="*/ 751 w 1431"/>
              <a:gd name="T17" fmla="*/ 338 h 560"/>
              <a:gd name="T18" fmla="*/ 742 w 1431"/>
              <a:gd name="T19" fmla="*/ 343 h 560"/>
              <a:gd name="T20" fmla="*/ 732 w 1431"/>
              <a:gd name="T21" fmla="*/ 347 h 560"/>
              <a:gd name="T22" fmla="*/ 727 w 1431"/>
              <a:gd name="T23" fmla="*/ 349 h 560"/>
              <a:gd name="T24" fmla="*/ 722 w 1431"/>
              <a:gd name="T25" fmla="*/ 351 h 560"/>
              <a:gd name="T26" fmla="*/ 702 w 1431"/>
              <a:gd name="T27" fmla="*/ 360 h 560"/>
              <a:gd name="T28" fmla="*/ 691 w 1431"/>
              <a:gd name="T29" fmla="*/ 364 h 560"/>
              <a:gd name="T30" fmla="*/ 686 w 1431"/>
              <a:gd name="T31" fmla="*/ 367 h 560"/>
              <a:gd name="T32" fmla="*/ 681 w 1431"/>
              <a:gd name="T33" fmla="*/ 369 h 560"/>
              <a:gd name="T34" fmla="*/ 660 w 1431"/>
              <a:gd name="T35" fmla="*/ 378 h 560"/>
              <a:gd name="T36" fmla="*/ 654 w 1431"/>
              <a:gd name="T37" fmla="*/ 380 h 560"/>
              <a:gd name="T38" fmla="*/ 649 w 1431"/>
              <a:gd name="T39" fmla="*/ 382 h 560"/>
              <a:gd name="T40" fmla="*/ 638 w 1431"/>
              <a:gd name="T41" fmla="*/ 386 h 560"/>
              <a:gd name="T42" fmla="*/ 616 w 1431"/>
              <a:gd name="T43" fmla="*/ 395 h 560"/>
              <a:gd name="T44" fmla="*/ 610 w 1431"/>
              <a:gd name="T45" fmla="*/ 396 h 560"/>
              <a:gd name="T46" fmla="*/ 604 w 1431"/>
              <a:gd name="T47" fmla="*/ 399 h 560"/>
              <a:gd name="T48" fmla="*/ 593 w 1431"/>
              <a:gd name="T49" fmla="*/ 403 h 560"/>
              <a:gd name="T50" fmla="*/ 570 w 1431"/>
              <a:gd name="T51" fmla="*/ 411 h 560"/>
              <a:gd name="T52" fmla="*/ 546 w 1431"/>
              <a:gd name="T53" fmla="*/ 419 h 560"/>
              <a:gd name="T54" fmla="*/ 540 w 1431"/>
              <a:gd name="T55" fmla="*/ 421 h 560"/>
              <a:gd name="T56" fmla="*/ 534 w 1431"/>
              <a:gd name="T57" fmla="*/ 423 h 560"/>
              <a:gd name="T58" fmla="*/ 522 w 1431"/>
              <a:gd name="T59" fmla="*/ 428 h 560"/>
              <a:gd name="T60" fmla="*/ 509 w 1431"/>
              <a:gd name="T61" fmla="*/ 432 h 560"/>
              <a:gd name="T62" fmla="*/ 497 w 1431"/>
              <a:gd name="T63" fmla="*/ 436 h 560"/>
              <a:gd name="T64" fmla="*/ 472 w 1431"/>
              <a:gd name="T65" fmla="*/ 444 h 560"/>
              <a:gd name="T66" fmla="*/ 446 w 1431"/>
              <a:gd name="T67" fmla="*/ 451 h 560"/>
              <a:gd name="T68" fmla="*/ 433 w 1431"/>
              <a:gd name="T69" fmla="*/ 455 h 560"/>
              <a:gd name="T70" fmla="*/ 426 w 1431"/>
              <a:gd name="T71" fmla="*/ 457 h 560"/>
              <a:gd name="T72" fmla="*/ 420 w 1431"/>
              <a:gd name="T73" fmla="*/ 459 h 560"/>
              <a:gd name="T74" fmla="*/ 407 w 1431"/>
              <a:gd name="T75" fmla="*/ 463 h 560"/>
              <a:gd name="T76" fmla="*/ 393 w 1431"/>
              <a:gd name="T77" fmla="*/ 467 h 560"/>
              <a:gd name="T78" fmla="*/ 366 w 1431"/>
              <a:gd name="T79" fmla="*/ 475 h 560"/>
              <a:gd name="T80" fmla="*/ 338 w 1431"/>
              <a:gd name="T81" fmla="*/ 482 h 560"/>
              <a:gd name="T82" fmla="*/ 310 w 1431"/>
              <a:gd name="T83" fmla="*/ 490 h 560"/>
              <a:gd name="T84" fmla="*/ 281 w 1431"/>
              <a:gd name="T85" fmla="*/ 497 h 560"/>
              <a:gd name="T86" fmla="*/ 274 w 1431"/>
              <a:gd name="T87" fmla="*/ 499 h 560"/>
              <a:gd name="T88" fmla="*/ 267 w 1431"/>
              <a:gd name="T89" fmla="*/ 501 h 560"/>
              <a:gd name="T90" fmla="*/ 252 w 1431"/>
              <a:gd name="T91" fmla="*/ 505 h 560"/>
              <a:gd name="T92" fmla="*/ 222 w 1431"/>
              <a:gd name="T93" fmla="*/ 512 h 560"/>
              <a:gd name="T94" fmla="*/ 192 w 1431"/>
              <a:gd name="T95" fmla="*/ 519 h 560"/>
              <a:gd name="T96" fmla="*/ 161 w 1431"/>
              <a:gd name="T97" fmla="*/ 526 h 560"/>
              <a:gd name="T98" fmla="*/ 146 w 1431"/>
              <a:gd name="T99" fmla="*/ 529 h 560"/>
              <a:gd name="T100" fmla="*/ 130 w 1431"/>
              <a:gd name="T101" fmla="*/ 533 h 560"/>
              <a:gd name="T102" fmla="*/ 122 w 1431"/>
              <a:gd name="T103" fmla="*/ 535 h 560"/>
              <a:gd name="T104" fmla="*/ 114 w 1431"/>
              <a:gd name="T105" fmla="*/ 536 h 560"/>
              <a:gd name="T106" fmla="*/ 98 w 1431"/>
              <a:gd name="T107" fmla="*/ 540 h 560"/>
              <a:gd name="T108" fmla="*/ 66 w 1431"/>
              <a:gd name="T109" fmla="*/ 547 h 560"/>
              <a:gd name="T110" fmla="*/ 34 w 1431"/>
              <a:gd name="T111" fmla="*/ 553 h 560"/>
              <a:gd name="T112" fmla="*/ 0 w 1431"/>
              <a:gd name="T113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31" h="560">
                <a:moveTo>
                  <a:pt x="1431" y="0"/>
                </a:moveTo>
                <a:lnTo>
                  <a:pt x="816" y="306"/>
                </a:lnTo>
                <a:lnTo>
                  <a:pt x="811" y="308"/>
                </a:lnTo>
                <a:lnTo>
                  <a:pt x="806" y="311"/>
                </a:lnTo>
                <a:lnTo>
                  <a:pt x="798" y="315"/>
                </a:lnTo>
                <a:lnTo>
                  <a:pt x="779" y="325"/>
                </a:lnTo>
                <a:lnTo>
                  <a:pt x="761" y="333"/>
                </a:lnTo>
                <a:lnTo>
                  <a:pt x="756" y="336"/>
                </a:lnTo>
                <a:lnTo>
                  <a:pt x="751" y="338"/>
                </a:lnTo>
                <a:lnTo>
                  <a:pt x="742" y="343"/>
                </a:lnTo>
                <a:lnTo>
                  <a:pt x="732" y="347"/>
                </a:lnTo>
                <a:lnTo>
                  <a:pt x="727" y="349"/>
                </a:lnTo>
                <a:lnTo>
                  <a:pt x="722" y="351"/>
                </a:lnTo>
                <a:lnTo>
                  <a:pt x="702" y="360"/>
                </a:lnTo>
                <a:lnTo>
                  <a:pt x="691" y="364"/>
                </a:lnTo>
                <a:lnTo>
                  <a:pt x="686" y="367"/>
                </a:lnTo>
                <a:lnTo>
                  <a:pt x="681" y="369"/>
                </a:lnTo>
                <a:lnTo>
                  <a:pt x="660" y="378"/>
                </a:lnTo>
                <a:lnTo>
                  <a:pt x="654" y="380"/>
                </a:lnTo>
                <a:lnTo>
                  <a:pt x="649" y="382"/>
                </a:lnTo>
                <a:lnTo>
                  <a:pt x="638" y="386"/>
                </a:lnTo>
                <a:lnTo>
                  <a:pt x="616" y="395"/>
                </a:lnTo>
                <a:lnTo>
                  <a:pt x="610" y="396"/>
                </a:lnTo>
                <a:lnTo>
                  <a:pt x="604" y="399"/>
                </a:lnTo>
                <a:lnTo>
                  <a:pt x="593" y="403"/>
                </a:lnTo>
                <a:lnTo>
                  <a:pt x="570" y="411"/>
                </a:lnTo>
                <a:lnTo>
                  <a:pt x="546" y="419"/>
                </a:lnTo>
                <a:lnTo>
                  <a:pt x="540" y="421"/>
                </a:lnTo>
                <a:lnTo>
                  <a:pt x="534" y="423"/>
                </a:lnTo>
                <a:lnTo>
                  <a:pt x="522" y="428"/>
                </a:lnTo>
                <a:lnTo>
                  <a:pt x="509" y="432"/>
                </a:lnTo>
                <a:lnTo>
                  <a:pt x="497" y="436"/>
                </a:lnTo>
                <a:lnTo>
                  <a:pt x="472" y="444"/>
                </a:lnTo>
                <a:lnTo>
                  <a:pt x="446" y="451"/>
                </a:lnTo>
                <a:lnTo>
                  <a:pt x="433" y="455"/>
                </a:lnTo>
                <a:lnTo>
                  <a:pt x="426" y="457"/>
                </a:lnTo>
                <a:lnTo>
                  <a:pt x="420" y="459"/>
                </a:lnTo>
                <a:lnTo>
                  <a:pt x="407" y="463"/>
                </a:lnTo>
                <a:lnTo>
                  <a:pt x="393" y="467"/>
                </a:lnTo>
                <a:lnTo>
                  <a:pt x="366" y="475"/>
                </a:lnTo>
                <a:lnTo>
                  <a:pt x="338" y="482"/>
                </a:lnTo>
                <a:lnTo>
                  <a:pt x="310" y="490"/>
                </a:lnTo>
                <a:lnTo>
                  <a:pt x="281" y="497"/>
                </a:lnTo>
                <a:lnTo>
                  <a:pt x="274" y="499"/>
                </a:lnTo>
                <a:lnTo>
                  <a:pt x="267" y="501"/>
                </a:lnTo>
                <a:lnTo>
                  <a:pt x="252" y="505"/>
                </a:lnTo>
                <a:lnTo>
                  <a:pt x="222" y="512"/>
                </a:lnTo>
                <a:lnTo>
                  <a:pt x="192" y="519"/>
                </a:lnTo>
                <a:lnTo>
                  <a:pt x="161" y="526"/>
                </a:lnTo>
                <a:lnTo>
                  <a:pt x="146" y="529"/>
                </a:lnTo>
                <a:lnTo>
                  <a:pt x="130" y="533"/>
                </a:lnTo>
                <a:lnTo>
                  <a:pt x="122" y="535"/>
                </a:lnTo>
                <a:lnTo>
                  <a:pt x="114" y="536"/>
                </a:lnTo>
                <a:lnTo>
                  <a:pt x="98" y="540"/>
                </a:lnTo>
                <a:lnTo>
                  <a:pt x="66" y="547"/>
                </a:lnTo>
                <a:lnTo>
                  <a:pt x="34" y="553"/>
                </a:lnTo>
                <a:lnTo>
                  <a:pt x="0" y="560"/>
                </a:lnTo>
              </a:path>
            </a:pathLst>
          </a:custGeom>
          <a:noFill/>
          <a:ln w="19050">
            <a:solidFill>
              <a:srgbClr val="00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4" name="Freeform 215">
            <a:extLst>
              <a:ext uri="{FF2B5EF4-FFF2-40B4-BE49-F238E27FC236}">
                <a16:creationId xmlns="" xmlns:a16="http://schemas.microsoft.com/office/drawing/2014/main" id="{5348DD4B-CD65-41EB-93E8-8185188161BC}"/>
              </a:ext>
            </a:extLst>
          </p:cNvPr>
          <p:cNvSpPr>
            <a:spLocks/>
          </p:cNvSpPr>
          <p:nvPr/>
        </p:nvSpPr>
        <p:spPr bwMode="auto">
          <a:xfrm>
            <a:off x="4715122" y="2767778"/>
            <a:ext cx="3715925" cy="1054100"/>
          </a:xfrm>
          <a:custGeom>
            <a:avLst/>
            <a:gdLst>
              <a:gd name="T0" fmla="*/ 0 w 3168"/>
              <a:gd name="T1" fmla="*/ 664 h 664"/>
              <a:gd name="T2" fmla="*/ 60 w 3168"/>
              <a:gd name="T3" fmla="*/ 660 h 664"/>
              <a:gd name="T4" fmla="*/ 119 w 3168"/>
              <a:gd name="T5" fmla="*/ 657 h 664"/>
              <a:gd name="T6" fmla="*/ 148 w 3168"/>
              <a:gd name="T7" fmla="*/ 655 h 664"/>
              <a:gd name="T8" fmla="*/ 162 w 3168"/>
              <a:gd name="T9" fmla="*/ 654 h 664"/>
              <a:gd name="T10" fmla="*/ 177 w 3168"/>
              <a:gd name="T11" fmla="*/ 653 h 664"/>
              <a:gd name="T12" fmla="*/ 234 w 3168"/>
              <a:gd name="T13" fmla="*/ 650 h 664"/>
              <a:gd name="T14" fmla="*/ 262 w 3168"/>
              <a:gd name="T15" fmla="*/ 648 h 664"/>
              <a:gd name="T16" fmla="*/ 290 w 3168"/>
              <a:gd name="T17" fmla="*/ 646 h 664"/>
              <a:gd name="T18" fmla="*/ 317 w 3168"/>
              <a:gd name="T19" fmla="*/ 644 h 664"/>
              <a:gd name="T20" fmla="*/ 331 w 3168"/>
              <a:gd name="T21" fmla="*/ 643 h 664"/>
              <a:gd name="T22" fmla="*/ 345 w 3168"/>
              <a:gd name="T23" fmla="*/ 642 h 664"/>
              <a:gd name="T24" fmla="*/ 372 w 3168"/>
              <a:gd name="T25" fmla="*/ 640 h 664"/>
              <a:gd name="T26" fmla="*/ 399 w 3168"/>
              <a:gd name="T27" fmla="*/ 638 h 664"/>
              <a:gd name="T28" fmla="*/ 453 w 3168"/>
              <a:gd name="T29" fmla="*/ 635 h 664"/>
              <a:gd name="T30" fmla="*/ 479 w 3168"/>
              <a:gd name="T31" fmla="*/ 633 h 664"/>
              <a:gd name="T32" fmla="*/ 506 w 3168"/>
              <a:gd name="T33" fmla="*/ 631 h 664"/>
              <a:gd name="T34" fmla="*/ 557 w 3168"/>
              <a:gd name="T35" fmla="*/ 627 h 664"/>
              <a:gd name="T36" fmla="*/ 608 w 3168"/>
              <a:gd name="T37" fmla="*/ 623 h 664"/>
              <a:gd name="T38" fmla="*/ 633 w 3168"/>
              <a:gd name="T39" fmla="*/ 621 h 664"/>
              <a:gd name="T40" fmla="*/ 646 w 3168"/>
              <a:gd name="T41" fmla="*/ 620 h 664"/>
              <a:gd name="T42" fmla="*/ 658 w 3168"/>
              <a:gd name="T43" fmla="*/ 619 h 664"/>
              <a:gd name="T44" fmla="*/ 683 w 3168"/>
              <a:gd name="T45" fmla="*/ 618 h 664"/>
              <a:gd name="T46" fmla="*/ 707 w 3168"/>
              <a:gd name="T47" fmla="*/ 616 h 664"/>
              <a:gd name="T48" fmla="*/ 731 w 3168"/>
              <a:gd name="T49" fmla="*/ 614 h 664"/>
              <a:gd name="T50" fmla="*/ 755 w 3168"/>
              <a:gd name="T51" fmla="*/ 612 h 664"/>
              <a:gd name="T52" fmla="*/ 802 w 3168"/>
              <a:gd name="T53" fmla="*/ 608 h 664"/>
              <a:gd name="T54" fmla="*/ 826 w 3168"/>
              <a:gd name="T55" fmla="*/ 606 h 664"/>
              <a:gd name="T56" fmla="*/ 849 w 3168"/>
              <a:gd name="T57" fmla="*/ 604 h 664"/>
              <a:gd name="T58" fmla="*/ 894 w 3168"/>
              <a:gd name="T59" fmla="*/ 600 h 664"/>
              <a:gd name="T60" fmla="*/ 917 w 3168"/>
              <a:gd name="T61" fmla="*/ 598 h 664"/>
              <a:gd name="T62" fmla="*/ 939 w 3168"/>
              <a:gd name="T63" fmla="*/ 596 h 664"/>
              <a:gd name="T64" fmla="*/ 950 w 3168"/>
              <a:gd name="T65" fmla="*/ 595 h 664"/>
              <a:gd name="T66" fmla="*/ 961 w 3168"/>
              <a:gd name="T67" fmla="*/ 594 h 664"/>
              <a:gd name="T68" fmla="*/ 982 w 3168"/>
              <a:gd name="T69" fmla="*/ 592 h 664"/>
              <a:gd name="T70" fmla="*/ 1025 w 3168"/>
              <a:gd name="T71" fmla="*/ 588 h 664"/>
              <a:gd name="T72" fmla="*/ 1067 w 3168"/>
              <a:gd name="T73" fmla="*/ 584 h 664"/>
              <a:gd name="T74" fmla="*/ 1088 w 3168"/>
              <a:gd name="T75" fmla="*/ 582 h 664"/>
              <a:gd name="T76" fmla="*/ 1108 w 3168"/>
              <a:gd name="T77" fmla="*/ 580 h 664"/>
              <a:gd name="T78" fmla="*/ 1128 w 3168"/>
              <a:gd name="T79" fmla="*/ 578 h 664"/>
              <a:gd name="T80" fmla="*/ 1148 w 3168"/>
              <a:gd name="T81" fmla="*/ 576 h 664"/>
              <a:gd name="T82" fmla="*/ 1188 w 3168"/>
              <a:gd name="T83" fmla="*/ 572 h 664"/>
              <a:gd name="T84" fmla="*/ 1207 w 3168"/>
              <a:gd name="T85" fmla="*/ 569 h 664"/>
              <a:gd name="T86" fmla="*/ 1226 w 3168"/>
              <a:gd name="T87" fmla="*/ 568 h 664"/>
              <a:gd name="T88" fmla="*/ 1263 w 3168"/>
              <a:gd name="T89" fmla="*/ 563 h 664"/>
              <a:gd name="T90" fmla="*/ 1282 w 3168"/>
              <a:gd name="T91" fmla="*/ 561 h 664"/>
              <a:gd name="T92" fmla="*/ 1300 w 3168"/>
              <a:gd name="T93" fmla="*/ 559 h 664"/>
              <a:gd name="T94" fmla="*/ 1309 w 3168"/>
              <a:gd name="T95" fmla="*/ 558 h 664"/>
              <a:gd name="T96" fmla="*/ 1318 w 3168"/>
              <a:gd name="T97" fmla="*/ 557 h 664"/>
              <a:gd name="T98" fmla="*/ 1336 w 3168"/>
              <a:gd name="T99" fmla="*/ 555 h 664"/>
              <a:gd name="T100" fmla="*/ 1353 w 3168"/>
              <a:gd name="T101" fmla="*/ 553 h 664"/>
              <a:gd name="T102" fmla="*/ 1370 w 3168"/>
              <a:gd name="T103" fmla="*/ 551 h 664"/>
              <a:gd name="T104" fmla="*/ 1387 w 3168"/>
              <a:gd name="T105" fmla="*/ 548 h 664"/>
              <a:gd name="T106" fmla="*/ 1404 w 3168"/>
              <a:gd name="T107" fmla="*/ 546 h 664"/>
              <a:gd name="T108" fmla="*/ 1437 w 3168"/>
              <a:gd name="T109" fmla="*/ 542 h 664"/>
              <a:gd name="T110" fmla="*/ 1453 w 3168"/>
              <a:gd name="T111" fmla="*/ 540 h 664"/>
              <a:gd name="T112" fmla="*/ 1469 w 3168"/>
              <a:gd name="T113" fmla="*/ 538 h 664"/>
              <a:gd name="T114" fmla="*/ 3168 w 3168"/>
              <a:gd name="T115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68" h="664">
                <a:moveTo>
                  <a:pt x="0" y="664"/>
                </a:moveTo>
                <a:lnTo>
                  <a:pt x="60" y="660"/>
                </a:lnTo>
                <a:lnTo>
                  <a:pt x="119" y="657"/>
                </a:lnTo>
                <a:lnTo>
                  <a:pt x="148" y="655"/>
                </a:lnTo>
                <a:lnTo>
                  <a:pt x="162" y="654"/>
                </a:lnTo>
                <a:lnTo>
                  <a:pt x="177" y="653"/>
                </a:lnTo>
                <a:lnTo>
                  <a:pt x="234" y="650"/>
                </a:lnTo>
                <a:lnTo>
                  <a:pt x="262" y="648"/>
                </a:lnTo>
                <a:lnTo>
                  <a:pt x="290" y="646"/>
                </a:lnTo>
                <a:lnTo>
                  <a:pt x="317" y="644"/>
                </a:lnTo>
                <a:lnTo>
                  <a:pt x="331" y="643"/>
                </a:lnTo>
                <a:lnTo>
                  <a:pt x="345" y="642"/>
                </a:lnTo>
                <a:lnTo>
                  <a:pt x="372" y="640"/>
                </a:lnTo>
                <a:lnTo>
                  <a:pt x="399" y="638"/>
                </a:lnTo>
                <a:lnTo>
                  <a:pt x="453" y="635"/>
                </a:lnTo>
                <a:lnTo>
                  <a:pt x="479" y="633"/>
                </a:lnTo>
                <a:lnTo>
                  <a:pt x="506" y="631"/>
                </a:lnTo>
                <a:lnTo>
                  <a:pt x="557" y="627"/>
                </a:lnTo>
                <a:lnTo>
                  <a:pt x="608" y="623"/>
                </a:lnTo>
                <a:lnTo>
                  <a:pt x="633" y="621"/>
                </a:lnTo>
                <a:lnTo>
                  <a:pt x="646" y="620"/>
                </a:lnTo>
                <a:lnTo>
                  <a:pt x="658" y="619"/>
                </a:lnTo>
                <a:lnTo>
                  <a:pt x="683" y="618"/>
                </a:lnTo>
                <a:lnTo>
                  <a:pt x="707" y="616"/>
                </a:lnTo>
                <a:lnTo>
                  <a:pt x="731" y="614"/>
                </a:lnTo>
                <a:lnTo>
                  <a:pt x="755" y="612"/>
                </a:lnTo>
                <a:lnTo>
                  <a:pt x="802" y="608"/>
                </a:lnTo>
                <a:lnTo>
                  <a:pt x="826" y="606"/>
                </a:lnTo>
                <a:lnTo>
                  <a:pt x="849" y="604"/>
                </a:lnTo>
                <a:lnTo>
                  <a:pt x="894" y="600"/>
                </a:lnTo>
                <a:lnTo>
                  <a:pt x="917" y="598"/>
                </a:lnTo>
                <a:lnTo>
                  <a:pt x="939" y="596"/>
                </a:lnTo>
                <a:lnTo>
                  <a:pt x="950" y="595"/>
                </a:lnTo>
                <a:lnTo>
                  <a:pt x="961" y="594"/>
                </a:lnTo>
                <a:lnTo>
                  <a:pt x="982" y="592"/>
                </a:lnTo>
                <a:lnTo>
                  <a:pt x="1025" y="588"/>
                </a:lnTo>
                <a:lnTo>
                  <a:pt x="1067" y="584"/>
                </a:lnTo>
                <a:lnTo>
                  <a:pt x="1088" y="582"/>
                </a:lnTo>
                <a:lnTo>
                  <a:pt x="1108" y="580"/>
                </a:lnTo>
                <a:lnTo>
                  <a:pt x="1128" y="578"/>
                </a:lnTo>
                <a:lnTo>
                  <a:pt x="1148" y="576"/>
                </a:lnTo>
                <a:lnTo>
                  <a:pt x="1188" y="572"/>
                </a:lnTo>
                <a:lnTo>
                  <a:pt x="1207" y="569"/>
                </a:lnTo>
                <a:lnTo>
                  <a:pt x="1226" y="568"/>
                </a:lnTo>
                <a:lnTo>
                  <a:pt x="1263" y="563"/>
                </a:lnTo>
                <a:lnTo>
                  <a:pt x="1282" y="561"/>
                </a:lnTo>
                <a:lnTo>
                  <a:pt x="1300" y="559"/>
                </a:lnTo>
                <a:lnTo>
                  <a:pt x="1309" y="558"/>
                </a:lnTo>
                <a:lnTo>
                  <a:pt x="1318" y="557"/>
                </a:lnTo>
                <a:lnTo>
                  <a:pt x="1336" y="555"/>
                </a:lnTo>
                <a:lnTo>
                  <a:pt x="1353" y="553"/>
                </a:lnTo>
                <a:lnTo>
                  <a:pt x="1370" y="551"/>
                </a:lnTo>
                <a:lnTo>
                  <a:pt x="1387" y="548"/>
                </a:lnTo>
                <a:lnTo>
                  <a:pt x="1404" y="546"/>
                </a:lnTo>
                <a:lnTo>
                  <a:pt x="1437" y="542"/>
                </a:lnTo>
                <a:lnTo>
                  <a:pt x="1453" y="540"/>
                </a:lnTo>
                <a:lnTo>
                  <a:pt x="1469" y="538"/>
                </a:lnTo>
                <a:lnTo>
                  <a:pt x="3168" y="0"/>
                </a:lnTo>
              </a:path>
            </a:pathLst>
          </a:custGeom>
          <a:noFill/>
          <a:ln w="19050">
            <a:solidFill>
              <a:srgbClr val="00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5" name="Freeform 216">
            <a:extLst>
              <a:ext uri="{FF2B5EF4-FFF2-40B4-BE49-F238E27FC236}">
                <a16:creationId xmlns="" xmlns:a16="http://schemas.microsoft.com/office/drawing/2014/main" id="{779DE1F7-46D5-4284-884C-97D03D393F23}"/>
              </a:ext>
            </a:extLst>
          </p:cNvPr>
          <p:cNvSpPr>
            <a:spLocks/>
          </p:cNvSpPr>
          <p:nvPr/>
        </p:nvSpPr>
        <p:spPr bwMode="auto">
          <a:xfrm>
            <a:off x="5788377" y="1937515"/>
            <a:ext cx="910214" cy="1830387"/>
          </a:xfrm>
          <a:custGeom>
            <a:avLst/>
            <a:gdLst>
              <a:gd name="T0" fmla="*/ 776 w 776"/>
              <a:gd name="T1" fmla="*/ 0 h 1153"/>
              <a:gd name="T2" fmla="*/ 516 w 776"/>
              <a:gd name="T3" fmla="*/ 119 h 1153"/>
              <a:gd name="T4" fmla="*/ 516 w 776"/>
              <a:gd name="T5" fmla="*/ 771 h 1153"/>
              <a:gd name="T6" fmla="*/ 47 w 776"/>
              <a:gd name="T7" fmla="*/ 707 h 1153"/>
              <a:gd name="T8" fmla="*/ 37 w 776"/>
              <a:gd name="T9" fmla="*/ 707 h 1153"/>
              <a:gd name="T10" fmla="*/ 26 w 776"/>
              <a:gd name="T11" fmla="*/ 707 h 1153"/>
              <a:gd name="T12" fmla="*/ 13 w 776"/>
              <a:gd name="T13" fmla="*/ 707 h 1153"/>
              <a:gd name="T14" fmla="*/ 7 w 776"/>
              <a:gd name="T15" fmla="*/ 707 h 1153"/>
              <a:gd name="T16" fmla="*/ 0 w 776"/>
              <a:gd name="T17" fmla="*/ 707 h 1153"/>
              <a:gd name="T18" fmla="*/ 167 w 776"/>
              <a:gd name="T19" fmla="*/ 770 h 1153"/>
              <a:gd name="T20" fmla="*/ 190 w 776"/>
              <a:gd name="T21" fmla="*/ 782 h 1153"/>
              <a:gd name="T22" fmla="*/ 212 w 776"/>
              <a:gd name="T23" fmla="*/ 794 h 1153"/>
              <a:gd name="T24" fmla="*/ 235 w 776"/>
              <a:gd name="T25" fmla="*/ 807 h 1153"/>
              <a:gd name="T26" fmla="*/ 257 w 776"/>
              <a:gd name="T27" fmla="*/ 820 h 1153"/>
              <a:gd name="T28" fmla="*/ 279 w 776"/>
              <a:gd name="T29" fmla="*/ 832 h 1153"/>
              <a:gd name="T30" fmla="*/ 300 w 776"/>
              <a:gd name="T31" fmla="*/ 844 h 1153"/>
              <a:gd name="T32" fmla="*/ 321 w 776"/>
              <a:gd name="T33" fmla="*/ 857 h 1153"/>
              <a:gd name="T34" fmla="*/ 342 w 776"/>
              <a:gd name="T35" fmla="*/ 869 h 1153"/>
              <a:gd name="T36" fmla="*/ 362 w 776"/>
              <a:gd name="T37" fmla="*/ 882 h 1153"/>
              <a:gd name="T38" fmla="*/ 382 w 776"/>
              <a:gd name="T39" fmla="*/ 894 h 1153"/>
              <a:gd name="T40" fmla="*/ 402 w 776"/>
              <a:gd name="T41" fmla="*/ 906 h 1153"/>
              <a:gd name="T42" fmla="*/ 421 w 776"/>
              <a:gd name="T43" fmla="*/ 919 h 1153"/>
              <a:gd name="T44" fmla="*/ 440 w 776"/>
              <a:gd name="T45" fmla="*/ 932 h 1153"/>
              <a:gd name="T46" fmla="*/ 458 w 776"/>
              <a:gd name="T47" fmla="*/ 944 h 1153"/>
              <a:gd name="T48" fmla="*/ 476 w 776"/>
              <a:gd name="T49" fmla="*/ 956 h 1153"/>
              <a:gd name="T50" fmla="*/ 494 w 776"/>
              <a:gd name="T51" fmla="*/ 969 h 1153"/>
              <a:gd name="T52" fmla="*/ 776 w 776"/>
              <a:gd name="T53" fmla="*/ 1153 h 1153"/>
              <a:gd name="T54" fmla="*/ 776 w 776"/>
              <a:gd name="T55" fmla="*/ 0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6" h="1153">
                <a:moveTo>
                  <a:pt x="776" y="0"/>
                </a:moveTo>
                <a:lnTo>
                  <a:pt x="516" y="119"/>
                </a:lnTo>
                <a:lnTo>
                  <a:pt x="516" y="771"/>
                </a:lnTo>
                <a:lnTo>
                  <a:pt x="47" y="707"/>
                </a:lnTo>
                <a:lnTo>
                  <a:pt x="37" y="707"/>
                </a:lnTo>
                <a:lnTo>
                  <a:pt x="26" y="707"/>
                </a:lnTo>
                <a:lnTo>
                  <a:pt x="13" y="707"/>
                </a:lnTo>
                <a:lnTo>
                  <a:pt x="7" y="707"/>
                </a:lnTo>
                <a:lnTo>
                  <a:pt x="0" y="707"/>
                </a:lnTo>
                <a:lnTo>
                  <a:pt x="167" y="770"/>
                </a:lnTo>
                <a:lnTo>
                  <a:pt x="190" y="782"/>
                </a:lnTo>
                <a:lnTo>
                  <a:pt x="212" y="794"/>
                </a:lnTo>
                <a:lnTo>
                  <a:pt x="235" y="807"/>
                </a:lnTo>
                <a:lnTo>
                  <a:pt x="257" y="820"/>
                </a:lnTo>
                <a:lnTo>
                  <a:pt x="279" y="832"/>
                </a:lnTo>
                <a:lnTo>
                  <a:pt x="300" y="844"/>
                </a:lnTo>
                <a:lnTo>
                  <a:pt x="321" y="857"/>
                </a:lnTo>
                <a:lnTo>
                  <a:pt x="342" y="869"/>
                </a:lnTo>
                <a:lnTo>
                  <a:pt x="362" y="882"/>
                </a:lnTo>
                <a:lnTo>
                  <a:pt x="382" y="894"/>
                </a:lnTo>
                <a:lnTo>
                  <a:pt x="402" y="906"/>
                </a:lnTo>
                <a:lnTo>
                  <a:pt x="421" y="919"/>
                </a:lnTo>
                <a:lnTo>
                  <a:pt x="440" y="932"/>
                </a:lnTo>
                <a:lnTo>
                  <a:pt x="458" y="944"/>
                </a:lnTo>
                <a:lnTo>
                  <a:pt x="476" y="956"/>
                </a:lnTo>
                <a:lnTo>
                  <a:pt x="494" y="969"/>
                </a:lnTo>
                <a:lnTo>
                  <a:pt x="776" y="1153"/>
                </a:lnTo>
                <a:lnTo>
                  <a:pt x="776" y="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96" name="Freeform 217">
            <a:extLst>
              <a:ext uri="{FF2B5EF4-FFF2-40B4-BE49-F238E27FC236}">
                <a16:creationId xmlns="" xmlns:a16="http://schemas.microsoft.com/office/drawing/2014/main" id="{14C507F0-5FE8-4FF9-A5AA-7C6C75B43477}"/>
              </a:ext>
            </a:extLst>
          </p:cNvPr>
          <p:cNvSpPr>
            <a:spLocks/>
          </p:cNvSpPr>
          <p:nvPr/>
        </p:nvSpPr>
        <p:spPr bwMode="auto">
          <a:xfrm>
            <a:off x="4715122" y="2699515"/>
            <a:ext cx="1983469" cy="241300"/>
          </a:xfrm>
          <a:custGeom>
            <a:avLst/>
            <a:gdLst>
              <a:gd name="T0" fmla="*/ 1691 w 1691"/>
              <a:gd name="T1" fmla="*/ 96 h 152"/>
              <a:gd name="T2" fmla="*/ 744 w 1691"/>
              <a:gd name="T3" fmla="*/ 0 h 152"/>
              <a:gd name="T4" fmla="*/ 725 w 1691"/>
              <a:gd name="T5" fmla="*/ 2 h 152"/>
              <a:gd name="T6" fmla="*/ 705 w 1691"/>
              <a:gd name="T7" fmla="*/ 4 h 152"/>
              <a:gd name="T8" fmla="*/ 665 w 1691"/>
              <a:gd name="T9" fmla="*/ 9 h 152"/>
              <a:gd name="T10" fmla="*/ 645 w 1691"/>
              <a:gd name="T11" fmla="*/ 11 h 152"/>
              <a:gd name="T12" fmla="*/ 624 w 1691"/>
              <a:gd name="T13" fmla="*/ 14 h 152"/>
              <a:gd name="T14" fmla="*/ 583 w 1691"/>
              <a:gd name="T15" fmla="*/ 21 h 152"/>
              <a:gd name="T16" fmla="*/ 540 w 1691"/>
              <a:gd name="T17" fmla="*/ 27 h 152"/>
              <a:gd name="T18" fmla="*/ 518 w 1691"/>
              <a:gd name="T19" fmla="*/ 31 h 152"/>
              <a:gd name="T20" fmla="*/ 496 w 1691"/>
              <a:gd name="T21" fmla="*/ 35 h 152"/>
              <a:gd name="T22" fmla="*/ 451 w 1691"/>
              <a:gd name="T23" fmla="*/ 44 h 152"/>
              <a:gd name="T24" fmla="*/ 428 w 1691"/>
              <a:gd name="T25" fmla="*/ 48 h 152"/>
              <a:gd name="T26" fmla="*/ 405 w 1691"/>
              <a:gd name="T27" fmla="*/ 53 h 152"/>
              <a:gd name="T28" fmla="*/ 382 w 1691"/>
              <a:gd name="T29" fmla="*/ 57 h 152"/>
              <a:gd name="T30" fmla="*/ 358 w 1691"/>
              <a:gd name="T31" fmla="*/ 62 h 152"/>
              <a:gd name="T32" fmla="*/ 310 w 1691"/>
              <a:gd name="T33" fmla="*/ 73 h 152"/>
              <a:gd name="T34" fmla="*/ 286 w 1691"/>
              <a:gd name="T35" fmla="*/ 78 h 152"/>
              <a:gd name="T36" fmla="*/ 261 w 1691"/>
              <a:gd name="T37" fmla="*/ 84 h 152"/>
              <a:gd name="T38" fmla="*/ 211 w 1691"/>
              <a:gd name="T39" fmla="*/ 96 h 152"/>
              <a:gd name="T40" fmla="*/ 186 w 1691"/>
              <a:gd name="T41" fmla="*/ 103 h 152"/>
              <a:gd name="T42" fmla="*/ 160 w 1691"/>
              <a:gd name="T43" fmla="*/ 109 h 152"/>
              <a:gd name="T44" fmla="*/ 134 w 1691"/>
              <a:gd name="T45" fmla="*/ 116 h 152"/>
              <a:gd name="T46" fmla="*/ 108 w 1691"/>
              <a:gd name="T47" fmla="*/ 123 h 152"/>
              <a:gd name="T48" fmla="*/ 81 w 1691"/>
              <a:gd name="T49" fmla="*/ 130 h 152"/>
              <a:gd name="T50" fmla="*/ 55 w 1691"/>
              <a:gd name="T51" fmla="*/ 137 h 152"/>
              <a:gd name="T52" fmla="*/ 28 w 1691"/>
              <a:gd name="T53" fmla="*/ 144 h 152"/>
              <a:gd name="T54" fmla="*/ 0 w 1691"/>
              <a:gd name="T55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91" h="152">
                <a:moveTo>
                  <a:pt x="1691" y="96"/>
                </a:moveTo>
                <a:lnTo>
                  <a:pt x="744" y="0"/>
                </a:lnTo>
                <a:lnTo>
                  <a:pt x="725" y="2"/>
                </a:lnTo>
                <a:lnTo>
                  <a:pt x="705" y="4"/>
                </a:lnTo>
                <a:lnTo>
                  <a:pt x="665" y="9"/>
                </a:lnTo>
                <a:lnTo>
                  <a:pt x="645" y="11"/>
                </a:lnTo>
                <a:lnTo>
                  <a:pt x="624" y="14"/>
                </a:lnTo>
                <a:lnTo>
                  <a:pt x="583" y="21"/>
                </a:lnTo>
                <a:lnTo>
                  <a:pt x="540" y="27"/>
                </a:lnTo>
                <a:lnTo>
                  <a:pt x="518" y="31"/>
                </a:lnTo>
                <a:lnTo>
                  <a:pt x="496" y="35"/>
                </a:lnTo>
                <a:lnTo>
                  <a:pt x="451" y="44"/>
                </a:lnTo>
                <a:lnTo>
                  <a:pt x="428" y="48"/>
                </a:lnTo>
                <a:lnTo>
                  <a:pt x="405" y="53"/>
                </a:lnTo>
                <a:lnTo>
                  <a:pt x="382" y="57"/>
                </a:lnTo>
                <a:lnTo>
                  <a:pt x="358" y="62"/>
                </a:lnTo>
                <a:lnTo>
                  <a:pt x="310" y="73"/>
                </a:lnTo>
                <a:lnTo>
                  <a:pt x="286" y="78"/>
                </a:lnTo>
                <a:lnTo>
                  <a:pt x="261" y="84"/>
                </a:lnTo>
                <a:lnTo>
                  <a:pt x="211" y="96"/>
                </a:lnTo>
                <a:lnTo>
                  <a:pt x="186" y="103"/>
                </a:lnTo>
                <a:lnTo>
                  <a:pt x="160" y="109"/>
                </a:lnTo>
                <a:lnTo>
                  <a:pt x="134" y="116"/>
                </a:lnTo>
                <a:lnTo>
                  <a:pt x="108" y="123"/>
                </a:lnTo>
                <a:lnTo>
                  <a:pt x="81" y="130"/>
                </a:lnTo>
                <a:lnTo>
                  <a:pt x="55" y="137"/>
                </a:lnTo>
                <a:lnTo>
                  <a:pt x="28" y="144"/>
                </a:lnTo>
                <a:lnTo>
                  <a:pt x="0" y="152"/>
                </a:lnTo>
              </a:path>
            </a:pathLst>
          </a:custGeom>
          <a:noFill/>
          <a:ln w="19050">
            <a:solidFill>
              <a:srgbClr val="CC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7" name="Rectangle 218">
            <a:extLst>
              <a:ext uri="{FF2B5EF4-FFF2-40B4-BE49-F238E27FC236}">
                <a16:creationId xmlns="" xmlns:a16="http://schemas.microsoft.com/office/drawing/2014/main" id="{6488832A-53FA-4213-A1FA-4F31B093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673" y="4255265"/>
            <a:ext cx="20448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Years since </a:t>
            </a:r>
            <a:r>
              <a:rPr kumimoji="0" lang="en-US" altLang="fr-FR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INSTI </a:t>
            </a:r>
            <a:r>
              <a: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switch</a:t>
            </a:r>
            <a:endParaRPr kumimoji="0" lang="en-US" altLang="fr-FR" sz="36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223FF5EC-A167-4642-80F0-28DA5AB7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12" y="165707"/>
            <a:ext cx="8914987" cy="655239"/>
          </a:xfrm>
        </p:spPr>
        <p:txBody>
          <a:bodyPr>
            <a:normAutofit/>
          </a:bodyPr>
          <a:lstStyle/>
          <a:p>
            <a:r>
              <a:rPr lang="en-US" dirty="0"/>
              <a:t>Change in weight before and after switch to </a:t>
            </a:r>
            <a:r>
              <a:rPr lang="en-US" dirty="0" smtClean="0"/>
              <a:t>INSTI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80823FB-6AC0-442D-9FFE-FFE6FD0A8CB7}"/>
              </a:ext>
            </a:extLst>
          </p:cNvPr>
          <p:cNvSpPr txBox="1"/>
          <p:nvPr/>
        </p:nvSpPr>
        <p:spPr>
          <a:xfrm>
            <a:off x="253780" y="993848"/>
            <a:ext cx="4211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Change in weight pre/post switch to </a:t>
            </a:r>
            <a:r>
              <a:rPr lang="en-US" b="1" dirty="0" smtClean="0">
                <a:solidFill>
                  <a:srgbClr val="0070C0"/>
                </a:solidFill>
              </a:rPr>
              <a:t>INSTI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398199C-8EAC-4AF9-88E8-ACCD026CCA12}"/>
              </a:ext>
            </a:extLst>
          </p:cNvPr>
          <p:cNvSpPr txBox="1"/>
          <p:nvPr/>
        </p:nvSpPr>
        <p:spPr>
          <a:xfrm>
            <a:off x="576335" y="3290721"/>
            <a:ext cx="2033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Follow-up since ART initiation</a:t>
            </a:r>
          </a:p>
        </p:txBody>
      </p:sp>
      <p:sp>
        <p:nvSpPr>
          <p:cNvPr id="301" name="ZoneTexte 300">
            <a:extLst>
              <a:ext uri="{FF2B5EF4-FFF2-40B4-BE49-F238E27FC236}">
                <a16:creationId xmlns="" xmlns:a16="http://schemas.microsoft.com/office/drawing/2014/main" id="{1C18F521-23D8-475C-9A12-D210A08D53E6}"/>
              </a:ext>
            </a:extLst>
          </p:cNvPr>
          <p:cNvSpPr txBox="1"/>
          <p:nvPr/>
        </p:nvSpPr>
        <p:spPr>
          <a:xfrm>
            <a:off x="472014" y="4553181"/>
            <a:ext cx="1761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Follow-up 2 years before </a:t>
            </a:r>
            <a:br>
              <a:rPr lang="en-US" sz="1200" dirty="0"/>
            </a:br>
            <a:r>
              <a:rPr lang="en-US" sz="1200" dirty="0"/>
              <a:t>and after switch</a:t>
            </a:r>
          </a:p>
        </p:txBody>
      </p:sp>
      <p:sp>
        <p:nvSpPr>
          <p:cNvPr id="302" name="ZoneTexte 301">
            <a:extLst>
              <a:ext uri="{FF2B5EF4-FFF2-40B4-BE49-F238E27FC236}">
                <a16:creationId xmlns="" xmlns:a16="http://schemas.microsoft.com/office/drawing/2014/main" id="{ACE609BA-92F7-42F6-9287-1B17D57B1ED1}"/>
              </a:ext>
            </a:extLst>
          </p:cNvPr>
          <p:cNvSpPr txBox="1"/>
          <p:nvPr/>
        </p:nvSpPr>
        <p:spPr>
          <a:xfrm>
            <a:off x="4958633" y="982831"/>
            <a:ext cx="379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Change in weight post switch to </a:t>
            </a:r>
            <a:r>
              <a:rPr lang="en-US" b="1" dirty="0" smtClean="0">
                <a:solidFill>
                  <a:srgbClr val="0070C0"/>
                </a:solidFill>
              </a:rPr>
              <a:t>INSTI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05" name="ZoneTexte 304">
            <a:extLst>
              <a:ext uri="{FF2B5EF4-FFF2-40B4-BE49-F238E27FC236}">
                <a16:creationId xmlns="" xmlns:a16="http://schemas.microsoft.com/office/drawing/2014/main" id="{61F21D60-F6E5-4542-B0D5-185E2BE2AD61}"/>
              </a:ext>
            </a:extLst>
          </p:cNvPr>
          <p:cNvSpPr txBox="1"/>
          <p:nvPr/>
        </p:nvSpPr>
        <p:spPr>
          <a:xfrm>
            <a:off x="4831400" y="1961169"/>
            <a:ext cx="1562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6600"/>
                </a:solidFill>
              </a:rPr>
              <a:t>DTG : +1.3 kg/year</a:t>
            </a:r>
          </a:p>
        </p:txBody>
      </p:sp>
      <p:sp>
        <p:nvSpPr>
          <p:cNvPr id="306" name="ZoneTexte 305">
            <a:extLst>
              <a:ext uri="{FF2B5EF4-FFF2-40B4-BE49-F238E27FC236}">
                <a16:creationId xmlns="" xmlns:a16="http://schemas.microsoft.com/office/drawing/2014/main" id="{B0D46174-713F-4A65-AD3C-73E8D0ADE825}"/>
              </a:ext>
            </a:extLst>
          </p:cNvPr>
          <p:cNvSpPr txBox="1"/>
          <p:nvPr/>
        </p:nvSpPr>
        <p:spPr>
          <a:xfrm>
            <a:off x="5584243" y="2796293"/>
            <a:ext cx="1712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EVG/c </a:t>
            </a:r>
            <a:r>
              <a:rPr lang="en-US" sz="1400" b="1" dirty="0">
                <a:solidFill>
                  <a:srgbClr val="C00000"/>
                </a:solidFill>
              </a:rPr>
              <a:t>: +0.9 kg/year</a:t>
            </a:r>
          </a:p>
        </p:txBody>
      </p:sp>
      <p:sp>
        <p:nvSpPr>
          <p:cNvPr id="307" name="ZoneTexte 306">
            <a:extLst>
              <a:ext uri="{FF2B5EF4-FFF2-40B4-BE49-F238E27FC236}">
                <a16:creationId xmlns="" xmlns:a16="http://schemas.microsoft.com/office/drawing/2014/main" id="{A4CC390B-9487-41B4-89EA-2D33E60E782F}"/>
              </a:ext>
            </a:extLst>
          </p:cNvPr>
          <p:cNvSpPr txBox="1"/>
          <p:nvPr/>
        </p:nvSpPr>
        <p:spPr>
          <a:xfrm>
            <a:off x="7431602" y="3155325"/>
            <a:ext cx="153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002060"/>
                </a:solidFill>
              </a:rPr>
              <a:t>RAL : +0.3 kg/year</a:t>
            </a:r>
          </a:p>
        </p:txBody>
      </p:sp>
    </p:spTree>
    <p:extLst>
      <p:ext uri="{BB962C8B-B14F-4D97-AF65-F5344CB8AC3E}">
        <p14:creationId xmlns:p14="http://schemas.microsoft.com/office/powerpoint/2010/main" val="22136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gain after starting first line </a:t>
            </a:r>
            <a:r>
              <a:rPr lang="en-US" dirty="0" smtClean="0"/>
              <a:t>INSTI: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NA-ACCORD Cohorts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sz="quarter" idx="13"/>
          </p:nvPr>
        </p:nvSpPr>
        <p:spPr>
          <a:xfrm>
            <a:off x="179832" y="1390683"/>
            <a:ext cx="8964168" cy="4572000"/>
          </a:xfrm>
        </p:spPr>
        <p:txBody>
          <a:bodyPr>
            <a:normAutofit/>
          </a:bodyPr>
          <a:lstStyle/>
          <a:p>
            <a:r>
              <a:rPr lang="en-US" sz="1800" dirty="0"/>
              <a:t>Prospective observational study, 17 NA-ACCORD cohorts</a:t>
            </a:r>
          </a:p>
          <a:p>
            <a:r>
              <a:rPr lang="en-US" sz="1800" dirty="0"/>
              <a:t>ART naive patients starting first line of triple ART (NNRTI, PI, </a:t>
            </a:r>
            <a:r>
              <a:rPr lang="en-US" sz="1800" dirty="0" smtClean="0"/>
              <a:t>INSTI) </a:t>
            </a:r>
            <a:r>
              <a:rPr lang="en-US" sz="1800" dirty="0"/>
              <a:t>between 2007 et 2016</a:t>
            </a:r>
          </a:p>
          <a:p>
            <a:r>
              <a:rPr lang="en-US" sz="1800" dirty="0"/>
              <a:t>Multivariate linear mixt effects model, adjusted for age, sex, ethnicity, baseline weight, CD4, Viral load, year of ART initiation and cohort site</a:t>
            </a:r>
          </a:p>
          <a:p>
            <a:r>
              <a:rPr lang="en-US" sz="1800" dirty="0"/>
              <a:t>Censoring if virologic failure, ART switch or lost to follow up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766457" y="6489968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Bourgi</a:t>
            </a:r>
            <a:r>
              <a:rPr lang="fr-FR" sz="1400" b="1" i="1" dirty="0">
                <a:solidFill>
                  <a:srgbClr val="0070C0"/>
                </a:solidFill>
              </a:rPr>
              <a:t> K. CROI 2019, Abs. 670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10537"/>
              </p:ext>
            </p:extLst>
          </p:nvPr>
        </p:nvGraphicFramePr>
        <p:xfrm>
          <a:off x="382625" y="3551696"/>
          <a:ext cx="830417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3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02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22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36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6789"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NNRTI</a:t>
                      </a:r>
                    </a:p>
                    <a:p>
                      <a:pPr algn="ctr"/>
                      <a:r>
                        <a:rPr lang="fr-FR" sz="1600" dirty="0"/>
                        <a:t>(N</a:t>
                      </a:r>
                      <a:r>
                        <a:rPr lang="fr-FR" sz="1600" baseline="0" dirty="0"/>
                        <a:t> = 11 825)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PI</a:t>
                      </a:r>
                    </a:p>
                    <a:p>
                      <a:pPr algn="ctr"/>
                      <a:r>
                        <a:rPr lang="fr-FR" sz="1600" baseline="0" dirty="0"/>
                        <a:t>(N = 7 436)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INSTI</a:t>
                      </a:r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(N = 4 740)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Median age, </a:t>
                      </a:r>
                      <a:r>
                        <a:rPr lang="en-US" sz="1600" b="1" noProof="0" dirty="0" smtClean="0"/>
                        <a:t>years</a:t>
                      </a:r>
                      <a:endParaRPr lang="en-US" sz="16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39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Male, %</a:t>
                      </a:r>
                      <a:endParaRPr lang="en-US" sz="16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86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</a:t>
                      </a:r>
                      <a:r>
                        <a:rPr lang="fr-FR" sz="1600" baseline="0" dirty="0"/>
                        <a:t>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Black</a:t>
                      </a:r>
                      <a:r>
                        <a:rPr lang="en-US" sz="1600" b="1" baseline="0" noProof="0"/>
                        <a:t>, %</a:t>
                      </a:r>
                      <a:endParaRPr lang="en-US" sz="16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43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Year ART start, median</a:t>
                      </a:r>
                      <a:endParaRPr lang="en-US" sz="1600" b="1" baseline="30000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2014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BMI (kg/m</a:t>
                      </a:r>
                      <a:r>
                        <a:rPr lang="en-US" sz="1600" b="1" baseline="30000" noProof="0"/>
                        <a:t>2</a:t>
                      </a:r>
                      <a:r>
                        <a:rPr lang="en-US" sz="1600" b="1" noProof="0"/>
                        <a:t>), median</a:t>
                      </a:r>
                      <a:endParaRPr lang="en-US" sz="16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/>
                        <a:t>CD4/mm</a:t>
                      </a:r>
                      <a:r>
                        <a:rPr lang="en-US" sz="1600" b="1" baseline="30000" noProof="0"/>
                        <a:t>3</a:t>
                      </a:r>
                      <a:r>
                        <a:rPr lang="en-US" sz="1600" b="1" noProof="0"/>
                        <a:t>, median</a:t>
                      </a:r>
                      <a:endParaRPr lang="en-US" sz="16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312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262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360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036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HIV RNA,</a:t>
                      </a:r>
                      <a:r>
                        <a:rPr lang="en-US" sz="1600" b="1" baseline="0" noProof="0" dirty="0"/>
                        <a:t> log</a:t>
                      </a:r>
                      <a:r>
                        <a:rPr lang="en-US" sz="1600" b="1" baseline="-25000" noProof="0" dirty="0"/>
                        <a:t>10</a:t>
                      </a:r>
                      <a:r>
                        <a:rPr lang="en-US" sz="1600" b="1" baseline="0" noProof="0" dirty="0"/>
                        <a:t> c/ml, median</a:t>
                      </a:r>
                      <a:endParaRPr lang="en-US" sz="16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4.6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4.7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4.6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&lt; 0.05</a:t>
                      </a:r>
                      <a:endParaRPr lang="fr-FR" sz="16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59135" y="3093732"/>
            <a:ext cx="49986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Participants characteristics (N = 24 001)</a:t>
            </a:r>
          </a:p>
        </p:txBody>
      </p:sp>
    </p:spTree>
    <p:extLst>
      <p:ext uri="{BB962C8B-B14F-4D97-AF65-F5344CB8AC3E}">
        <p14:creationId xmlns:p14="http://schemas.microsoft.com/office/powerpoint/2010/main" val="133483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ZoneTexte 413"/>
          <p:cNvSpPr txBox="1"/>
          <p:nvPr/>
        </p:nvSpPr>
        <p:spPr>
          <a:xfrm>
            <a:off x="6759163" y="6481600"/>
            <a:ext cx="239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Bourgi</a:t>
            </a:r>
            <a:r>
              <a:rPr lang="fr-FR" sz="1400" b="1" i="1" dirty="0">
                <a:solidFill>
                  <a:srgbClr val="0070C0"/>
                </a:solidFill>
              </a:rPr>
              <a:t> K. CROI 2019, Abs. 670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ABF56230-99BE-445F-BE91-717407E4B18F}"/>
              </a:ext>
            </a:extLst>
          </p:cNvPr>
          <p:cNvGrpSpPr/>
          <p:nvPr/>
        </p:nvGrpSpPr>
        <p:grpSpPr>
          <a:xfrm>
            <a:off x="929414" y="1340858"/>
            <a:ext cx="8000616" cy="5162559"/>
            <a:chOff x="398665" y="862483"/>
            <a:chExt cx="8506960" cy="5744276"/>
          </a:xfrm>
        </p:grpSpPr>
        <p:grpSp>
          <p:nvGrpSpPr>
            <p:cNvPr id="300" name="Grouper 299"/>
            <p:cNvGrpSpPr/>
            <p:nvPr/>
          </p:nvGrpSpPr>
          <p:grpSpPr>
            <a:xfrm>
              <a:off x="398665" y="1469889"/>
              <a:ext cx="8506960" cy="5136870"/>
              <a:chOff x="496772" y="1458913"/>
              <a:chExt cx="12086372" cy="5136870"/>
            </a:xfrm>
          </p:grpSpPr>
          <p:sp>
            <p:nvSpPr>
              <p:cNvPr id="301" name="Freeform 24">
                <a:extLst>
                  <a:ext uri="{FF2B5EF4-FFF2-40B4-BE49-F238E27FC236}">
                    <a16:creationId xmlns="" xmlns:a16="http://schemas.microsoft.com/office/drawing/2014/main" id="{7F5955C5-793C-4DD5-B62F-964CC627F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1712913"/>
                <a:ext cx="4484688" cy="3886200"/>
              </a:xfrm>
              <a:custGeom>
                <a:avLst/>
                <a:gdLst>
                  <a:gd name="T0" fmla="*/ 2147 w 2825"/>
                  <a:gd name="T1" fmla="*/ 238 h 2448"/>
                  <a:gd name="T2" fmla="*/ 1696 w 2825"/>
                  <a:gd name="T3" fmla="*/ 457 h 2448"/>
                  <a:gd name="T4" fmla="*/ 1236 w 2825"/>
                  <a:gd name="T5" fmla="*/ 545 h 2448"/>
                  <a:gd name="T6" fmla="*/ 974 w 2825"/>
                  <a:gd name="T7" fmla="*/ 567 h 2448"/>
                  <a:gd name="T8" fmla="*/ 736 w 2825"/>
                  <a:gd name="T9" fmla="*/ 675 h 2448"/>
                  <a:gd name="T10" fmla="*/ 565 w 2825"/>
                  <a:gd name="T11" fmla="*/ 863 h 2448"/>
                  <a:gd name="T12" fmla="*/ 425 w 2825"/>
                  <a:gd name="T13" fmla="*/ 1135 h 2448"/>
                  <a:gd name="T14" fmla="*/ 71 w 2825"/>
                  <a:gd name="T15" fmla="*/ 2078 h 2448"/>
                  <a:gd name="T16" fmla="*/ 0 w 2825"/>
                  <a:gd name="T17" fmla="*/ 2448 h 2448"/>
                  <a:gd name="T18" fmla="*/ 311 w 2825"/>
                  <a:gd name="T19" fmla="*/ 1564 h 2448"/>
                  <a:gd name="T20" fmla="*/ 350 w 2825"/>
                  <a:gd name="T21" fmla="*/ 1465 h 2448"/>
                  <a:gd name="T22" fmla="*/ 391 w 2825"/>
                  <a:gd name="T23" fmla="*/ 1370 h 2448"/>
                  <a:gd name="T24" fmla="*/ 434 w 2825"/>
                  <a:gd name="T25" fmla="*/ 1278 h 2448"/>
                  <a:gd name="T26" fmla="*/ 479 w 2825"/>
                  <a:gd name="T27" fmla="*/ 1189 h 2448"/>
                  <a:gd name="T28" fmla="*/ 518 w 2825"/>
                  <a:gd name="T29" fmla="*/ 1122 h 2448"/>
                  <a:gd name="T30" fmla="*/ 563 w 2825"/>
                  <a:gd name="T31" fmla="*/ 1054 h 2448"/>
                  <a:gd name="T32" fmla="*/ 613 w 2825"/>
                  <a:gd name="T33" fmla="*/ 986 h 2448"/>
                  <a:gd name="T34" fmla="*/ 669 w 2825"/>
                  <a:gd name="T35" fmla="*/ 919 h 2448"/>
                  <a:gd name="T36" fmla="*/ 692 w 2825"/>
                  <a:gd name="T37" fmla="*/ 903 h 2448"/>
                  <a:gd name="T38" fmla="*/ 714 w 2825"/>
                  <a:gd name="T39" fmla="*/ 888 h 2448"/>
                  <a:gd name="T40" fmla="*/ 735 w 2825"/>
                  <a:gd name="T41" fmla="*/ 874 h 2448"/>
                  <a:gd name="T42" fmla="*/ 757 w 2825"/>
                  <a:gd name="T43" fmla="*/ 861 h 2448"/>
                  <a:gd name="T44" fmla="*/ 777 w 2825"/>
                  <a:gd name="T45" fmla="*/ 850 h 2448"/>
                  <a:gd name="T46" fmla="*/ 797 w 2825"/>
                  <a:gd name="T47" fmla="*/ 839 h 2448"/>
                  <a:gd name="T48" fmla="*/ 816 w 2825"/>
                  <a:gd name="T49" fmla="*/ 830 h 2448"/>
                  <a:gd name="T50" fmla="*/ 835 w 2825"/>
                  <a:gd name="T51" fmla="*/ 821 h 2448"/>
                  <a:gd name="T52" fmla="*/ 853 w 2825"/>
                  <a:gd name="T53" fmla="*/ 814 h 2448"/>
                  <a:gd name="T54" fmla="*/ 870 w 2825"/>
                  <a:gd name="T55" fmla="*/ 808 h 2448"/>
                  <a:gd name="T56" fmla="*/ 887 w 2825"/>
                  <a:gd name="T57" fmla="*/ 802 h 2448"/>
                  <a:gd name="T58" fmla="*/ 904 w 2825"/>
                  <a:gd name="T59" fmla="*/ 798 h 2448"/>
                  <a:gd name="T60" fmla="*/ 919 w 2825"/>
                  <a:gd name="T61" fmla="*/ 795 h 2448"/>
                  <a:gd name="T62" fmla="*/ 935 w 2825"/>
                  <a:gd name="T63" fmla="*/ 793 h 2448"/>
                  <a:gd name="T64" fmla="*/ 949 w 2825"/>
                  <a:gd name="T65" fmla="*/ 792 h 2448"/>
                  <a:gd name="T66" fmla="*/ 963 w 2825"/>
                  <a:gd name="T67" fmla="*/ 793 h 2448"/>
                  <a:gd name="T68" fmla="*/ 983 w 2825"/>
                  <a:gd name="T69" fmla="*/ 794 h 2448"/>
                  <a:gd name="T70" fmla="*/ 1004 w 2825"/>
                  <a:gd name="T71" fmla="*/ 797 h 2448"/>
                  <a:gd name="T72" fmla="*/ 1028 w 2825"/>
                  <a:gd name="T73" fmla="*/ 801 h 2448"/>
                  <a:gd name="T74" fmla="*/ 1054 w 2825"/>
                  <a:gd name="T75" fmla="*/ 805 h 2448"/>
                  <a:gd name="T76" fmla="*/ 1082 w 2825"/>
                  <a:gd name="T77" fmla="*/ 811 h 2448"/>
                  <a:gd name="T78" fmla="*/ 1113 w 2825"/>
                  <a:gd name="T79" fmla="*/ 817 h 2448"/>
                  <a:gd name="T80" fmla="*/ 1145 w 2825"/>
                  <a:gd name="T81" fmla="*/ 824 h 2448"/>
                  <a:gd name="T82" fmla="*/ 1180 w 2825"/>
                  <a:gd name="T83" fmla="*/ 833 h 2448"/>
                  <a:gd name="T84" fmla="*/ 1215 w 2825"/>
                  <a:gd name="T85" fmla="*/ 835 h 2448"/>
                  <a:gd name="T86" fmla="*/ 1250 w 2825"/>
                  <a:gd name="T87" fmla="*/ 835 h 2448"/>
                  <a:gd name="T88" fmla="*/ 1286 w 2825"/>
                  <a:gd name="T89" fmla="*/ 833 h 2448"/>
                  <a:gd name="T90" fmla="*/ 1322 w 2825"/>
                  <a:gd name="T91" fmla="*/ 828 h 2448"/>
                  <a:gd name="T92" fmla="*/ 1358 w 2825"/>
                  <a:gd name="T93" fmla="*/ 821 h 2448"/>
                  <a:gd name="T94" fmla="*/ 1394 w 2825"/>
                  <a:gd name="T95" fmla="*/ 811 h 2448"/>
                  <a:gd name="T96" fmla="*/ 1431 w 2825"/>
                  <a:gd name="T97" fmla="*/ 799 h 2448"/>
                  <a:gd name="T98" fmla="*/ 1468 w 2825"/>
                  <a:gd name="T99" fmla="*/ 785 h 2448"/>
                  <a:gd name="T100" fmla="*/ 1881 w 2825"/>
                  <a:gd name="T101" fmla="*/ 709 h 2448"/>
                  <a:gd name="T102" fmla="*/ 2153 w 2825"/>
                  <a:gd name="T103" fmla="*/ 659 h 2448"/>
                  <a:gd name="T104" fmla="*/ 2559 w 2825"/>
                  <a:gd name="T105" fmla="*/ 619 h 2448"/>
                  <a:gd name="T106" fmla="*/ 2825 w 2825"/>
                  <a:gd name="T107" fmla="*/ 0 h 2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25" h="2448">
                    <a:moveTo>
                      <a:pt x="2395" y="126"/>
                    </a:moveTo>
                    <a:lnTo>
                      <a:pt x="2147" y="238"/>
                    </a:lnTo>
                    <a:lnTo>
                      <a:pt x="1815" y="413"/>
                    </a:lnTo>
                    <a:lnTo>
                      <a:pt x="1696" y="457"/>
                    </a:lnTo>
                    <a:lnTo>
                      <a:pt x="1413" y="516"/>
                    </a:lnTo>
                    <a:lnTo>
                      <a:pt x="1236" y="545"/>
                    </a:lnTo>
                    <a:lnTo>
                      <a:pt x="1035" y="554"/>
                    </a:lnTo>
                    <a:lnTo>
                      <a:pt x="974" y="567"/>
                    </a:lnTo>
                    <a:lnTo>
                      <a:pt x="826" y="627"/>
                    </a:lnTo>
                    <a:lnTo>
                      <a:pt x="736" y="675"/>
                    </a:lnTo>
                    <a:lnTo>
                      <a:pt x="647" y="759"/>
                    </a:lnTo>
                    <a:lnTo>
                      <a:pt x="565" y="863"/>
                    </a:lnTo>
                    <a:lnTo>
                      <a:pt x="493" y="997"/>
                    </a:lnTo>
                    <a:lnTo>
                      <a:pt x="425" y="1135"/>
                    </a:lnTo>
                    <a:lnTo>
                      <a:pt x="287" y="1482"/>
                    </a:lnTo>
                    <a:lnTo>
                      <a:pt x="71" y="2078"/>
                    </a:lnTo>
                    <a:lnTo>
                      <a:pt x="0" y="2257"/>
                    </a:lnTo>
                    <a:lnTo>
                      <a:pt x="0" y="2448"/>
                    </a:lnTo>
                    <a:lnTo>
                      <a:pt x="185" y="1910"/>
                    </a:lnTo>
                    <a:lnTo>
                      <a:pt x="311" y="1564"/>
                    </a:lnTo>
                    <a:lnTo>
                      <a:pt x="330" y="1514"/>
                    </a:lnTo>
                    <a:lnTo>
                      <a:pt x="350" y="1465"/>
                    </a:lnTo>
                    <a:lnTo>
                      <a:pt x="370" y="1417"/>
                    </a:lnTo>
                    <a:lnTo>
                      <a:pt x="391" y="1370"/>
                    </a:lnTo>
                    <a:lnTo>
                      <a:pt x="412" y="1323"/>
                    </a:lnTo>
                    <a:lnTo>
                      <a:pt x="434" y="1278"/>
                    </a:lnTo>
                    <a:lnTo>
                      <a:pt x="456" y="1233"/>
                    </a:lnTo>
                    <a:lnTo>
                      <a:pt x="479" y="1189"/>
                    </a:lnTo>
                    <a:lnTo>
                      <a:pt x="498" y="1155"/>
                    </a:lnTo>
                    <a:lnTo>
                      <a:pt x="518" y="1122"/>
                    </a:lnTo>
                    <a:lnTo>
                      <a:pt x="539" y="1088"/>
                    </a:lnTo>
                    <a:lnTo>
                      <a:pt x="563" y="1054"/>
                    </a:lnTo>
                    <a:lnTo>
                      <a:pt x="587" y="1020"/>
                    </a:lnTo>
                    <a:lnTo>
                      <a:pt x="613" y="986"/>
                    </a:lnTo>
                    <a:lnTo>
                      <a:pt x="640" y="952"/>
                    </a:lnTo>
                    <a:lnTo>
                      <a:pt x="669" y="919"/>
                    </a:lnTo>
                    <a:lnTo>
                      <a:pt x="680" y="910"/>
                    </a:lnTo>
                    <a:lnTo>
                      <a:pt x="692" y="903"/>
                    </a:lnTo>
                    <a:lnTo>
                      <a:pt x="703" y="895"/>
                    </a:lnTo>
                    <a:lnTo>
                      <a:pt x="714" y="888"/>
                    </a:lnTo>
                    <a:lnTo>
                      <a:pt x="724" y="881"/>
                    </a:lnTo>
                    <a:lnTo>
                      <a:pt x="735" y="874"/>
                    </a:lnTo>
                    <a:lnTo>
                      <a:pt x="746" y="868"/>
                    </a:lnTo>
                    <a:lnTo>
                      <a:pt x="757" y="861"/>
                    </a:lnTo>
                    <a:lnTo>
                      <a:pt x="767" y="855"/>
                    </a:lnTo>
                    <a:lnTo>
                      <a:pt x="777" y="850"/>
                    </a:lnTo>
                    <a:lnTo>
                      <a:pt x="787" y="844"/>
                    </a:lnTo>
                    <a:lnTo>
                      <a:pt x="797" y="839"/>
                    </a:lnTo>
                    <a:lnTo>
                      <a:pt x="806" y="834"/>
                    </a:lnTo>
                    <a:lnTo>
                      <a:pt x="816" y="830"/>
                    </a:lnTo>
                    <a:lnTo>
                      <a:pt x="825" y="825"/>
                    </a:lnTo>
                    <a:lnTo>
                      <a:pt x="835" y="821"/>
                    </a:lnTo>
                    <a:lnTo>
                      <a:pt x="844" y="817"/>
                    </a:lnTo>
                    <a:lnTo>
                      <a:pt x="853" y="814"/>
                    </a:lnTo>
                    <a:lnTo>
                      <a:pt x="862" y="811"/>
                    </a:lnTo>
                    <a:lnTo>
                      <a:pt x="870" y="808"/>
                    </a:lnTo>
                    <a:lnTo>
                      <a:pt x="879" y="805"/>
                    </a:lnTo>
                    <a:lnTo>
                      <a:pt x="887" y="802"/>
                    </a:lnTo>
                    <a:lnTo>
                      <a:pt x="895" y="800"/>
                    </a:lnTo>
                    <a:lnTo>
                      <a:pt x="904" y="798"/>
                    </a:lnTo>
                    <a:lnTo>
                      <a:pt x="911" y="797"/>
                    </a:lnTo>
                    <a:lnTo>
                      <a:pt x="919" y="795"/>
                    </a:lnTo>
                    <a:lnTo>
                      <a:pt x="927" y="794"/>
                    </a:lnTo>
                    <a:lnTo>
                      <a:pt x="935" y="793"/>
                    </a:lnTo>
                    <a:lnTo>
                      <a:pt x="942" y="793"/>
                    </a:lnTo>
                    <a:lnTo>
                      <a:pt x="949" y="792"/>
                    </a:lnTo>
                    <a:lnTo>
                      <a:pt x="956" y="792"/>
                    </a:lnTo>
                    <a:lnTo>
                      <a:pt x="963" y="793"/>
                    </a:lnTo>
                    <a:lnTo>
                      <a:pt x="973" y="793"/>
                    </a:lnTo>
                    <a:lnTo>
                      <a:pt x="983" y="794"/>
                    </a:lnTo>
                    <a:lnTo>
                      <a:pt x="993" y="795"/>
                    </a:lnTo>
                    <a:lnTo>
                      <a:pt x="1004" y="797"/>
                    </a:lnTo>
                    <a:lnTo>
                      <a:pt x="1016" y="799"/>
                    </a:lnTo>
                    <a:lnTo>
                      <a:pt x="1028" y="801"/>
                    </a:lnTo>
                    <a:lnTo>
                      <a:pt x="1041" y="803"/>
                    </a:lnTo>
                    <a:lnTo>
                      <a:pt x="1054" y="805"/>
                    </a:lnTo>
                    <a:lnTo>
                      <a:pt x="1068" y="808"/>
                    </a:lnTo>
                    <a:lnTo>
                      <a:pt x="1082" y="811"/>
                    </a:lnTo>
                    <a:lnTo>
                      <a:pt x="1097" y="814"/>
                    </a:lnTo>
                    <a:lnTo>
                      <a:pt x="1113" y="817"/>
                    </a:lnTo>
                    <a:lnTo>
                      <a:pt x="1128" y="820"/>
                    </a:lnTo>
                    <a:lnTo>
                      <a:pt x="1145" y="824"/>
                    </a:lnTo>
                    <a:lnTo>
                      <a:pt x="1162" y="828"/>
                    </a:lnTo>
                    <a:lnTo>
                      <a:pt x="1180" y="833"/>
                    </a:lnTo>
                    <a:lnTo>
                      <a:pt x="1197" y="834"/>
                    </a:lnTo>
                    <a:lnTo>
                      <a:pt x="1215" y="835"/>
                    </a:lnTo>
                    <a:lnTo>
                      <a:pt x="1233" y="835"/>
                    </a:lnTo>
                    <a:lnTo>
                      <a:pt x="1250" y="835"/>
                    </a:lnTo>
                    <a:lnTo>
                      <a:pt x="1268" y="834"/>
                    </a:lnTo>
                    <a:lnTo>
                      <a:pt x="1286" y="833"/>
                    </a:lnTo>
                    <a:lnTo>
                      <a:pt x="1304" y="831"/>
                    </a:lnTo>
                    <a:lnTo>
                      <a:pt x="1322" y="828"/>
                    </a:lnTo>
                    <a:lnTo>
                      <a:pt x="1340" y="824"/>
                    </a:lnTo>
                    <a:lnTo>
                      <a:pt x="1358" y="821"/>
                    </a:lnTo>
                    <a:lnTo>
                      <a:pt x="1376" y="816"/>
                    </a:lnTo>
                    <a:lnTo>
                      <a:pt x="1394" y="811"/>
                    </a:lnTo>
                    <a:lnTo>
                      <a:pt x="1413" y="805"/>
                    </a:lnTo>
                    <a:lnTo>
                      <a:pt x="1431" y="799"/>
                    </a:lnTo>
                    <a:lnTo>
                      <a:pt x="1450" y="792"/>
                    </a:lnTo>
                    <a:lnTo>
                      <a:pt x="1468" y="785"/>
                    </a:lnTo>
                    <a:lnTo>
                      <a:pt x="1760" y="718"/>
                    </a:lnTo>
                    <a:lnTo>
                      <a:pt x="1881" y="709"/>
                    </a:lnTo>
                    <a:lnTo>
                      <a:pt x="1979" y="687"/>
                    </a:lnTo>
                    <a:lnTo>
                      <a:pt x="2153" y="659"/>
                    </a:lnTo>
                    <a:lnTo>
                      <a:pt x="2285" y="659"/>
                    </a:lnTo>
                    <a:lnTo>
                      <a:pt x="2559" y="619"/>
                    </a:lnTo>
                    <a:lnTo>
                      <a:pt x="2825" y="563"/>
                    </a:lnTo>
                    <a:lnTo>
                      <a:pt x="2825" y="0"/>
                    </a:lnTo>
                    <a:lnTo>
                      <a:pt x="2395" y="126"/>
                    </a:lnTo>
                    <a:close/>
                  </a:path>
                </a:pathLst>
              </a:custGeom>
              <a:solidFill>
                <a:srgbClr val="CC3333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91">
                <a:extLst>
                  <a:ext uri="{FF2B5EF4-FFF2-40B4-BE49-F238E27FC236}">
                    <a16:creationId xmlns="" xmlns:a16="http://schemas.microsoft.com/office/drawing/2014/main" id="{84DC2115-1577-46E7-84A9-2418409D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949576"/>
                <a:ext cx="4481513" cy="2681288"/>
              </a:xfrm>
              <a:custGeom>
                <a:avLst/>
                <a:gdLst>
                  <a:gd name="T0" fmla="*/ 2124 w 2823"/>
                  <a:gd name="T1" fmla="*/ 390 h 1689"/>
                  <a:gd name="T2" fmla="*/ 2401 w 2823"/>
                  <a:gd name="T3" fmla="*/ 390 h 1689"/>
                  <a:gd name="T4" fmla="*/ 2692 w 2823"/>
                  <a:gd name="T5" fmla="*/ 406 h 1689"/>
                  <a:gd name="T6" fmla="*/ 2823 w 2823"/>
                  <a:gd name="T7" fmla="*/ 410 h 1689"/>
                  <a:gd name="T8" fmla="*/ 2823 w 2823"/>
                  <a:gd name="T9" fmla="*/ 0 h 1689"/>
                  <a:gd name="T10" fmla="*/ 2684 w 2823"/>
                  <a:gd name="T11" fmla="*/ 11 h 1689"/>
                  <a:gd name="T12" fmla="*/ 2557 w 2823"/>
                  <a:gd name="T13" fmla="*/ 30 h 1689"/>
                  <a:gd name="T14" fmla="*/ 2098 w 2823"/>
                  <a:gd name="T15" fmla="*/ 59 h 1689"/>
                  <a:gd name="T16" fmla="*/ 1941 w 2823"/>
                  <a:gd name="T17" fmla="*/ 87 h 1689"/>
                  <a:gd name="T18" fmla="*/ 1703 w 2823"/>
                  <a:gd name="T19" fmla="*/ 139 h 1689"/>
                  <a:gd name="T20" fmla="*/ 1545 w 2823"/>
                  <a:gd name="T21" fmla="*/ 195 h 1689"/>
                  <a:gd name="T22" fmla="*/ 1418 w 2823"/>
                  <a:gd name="T23" fmla="*/ 255 h 1689"/>
                  <a:gd name="T24" fmla="*/ 1293 w 2823"/>
                  <a:gd name="T25" fmla="*/ 329 h 1689"/>
                  <a:gd name="T26" fmla="*/ 1103 w 2823"/>
                  <a:gd name="T27" fmla="*/ 462 h 1689"/>
                  <a:gd name="T28" fmla="*/ 1006 w 2823"/>
                  <a:gd name="T29" fmla="*/ 537 h 1689"/>
                  <a:gd name="T30" fmla="*/ 905 w 2823"/>
                  <a:gd name="T31" fmla="*/ 620 h 1689"/>
                  <a:gd name="T32" fmla="*/ 802 w 2823"/>
                  <a:gd name="T33" fmla="*/ 716 h 1689"/>
                  <a:gd name="T34" fmla="*/ 495 w 2823"/>
                  <a:gd name="T35" fmla="*/ 1011 h 1689"/>
                  <a:gd name="T36" fmla="*/ 430 w 2823"/>
                  <a:gd name="T37" fmla="*/ 1078 h 1689"/>
                  <a:gd name="T38" fmla="*/ 387 w 2823"/>
                  <a:gd name="T39" fmla="*/ 1115 h 1689"/>
                  <a:gd name="T40" fmla="*/ 289 w 2823"/>
                  <a:gd name="T41" fmla="*/ 1211 h 1689"/>
                  <a:gd name="T42" fmla="*/ 204 w 2823"/>
                  <a:gd name="T43" fmla="*/ 1288 h 1689"/>
                  <a:gd name="T44" fmla="*/ 156 w 2823"/>
                  <a:gd name="T45" fmla="*/ 1339 h 1689"/>
                  <a:gd name="T46" fmla="*/ 0 w 2823"/>
                  <a:gd name="T47" fmla="*/ 1464 h 1689"/>
                  <a:gd name="T48" fmla="*/ 0 w 2823"/>
                  <a:gd name="T49" fmla="*/ 1689 h 1689"/>
                  <a:gd name="T50" fmla="*/ 178 w 2823"/>
                  <a:gd name="T51" fmla="*/ 1492 h 1689"/>
                  <a:gd name="T52" fmla="*/ 342 w 2823"/>
                  <a:gd name="T53" fmla="*/ 1323 h 1689"/>
                  <a:gd name="T54" fmla="*/ 541 w 2823"/>
                  <a:gd name="T55" fmla="*/ 1132 h 1689"/>
                  <a:gd name="T56" fmla="*/ 692 w 2823"/>
                  <a:gd name="T57" fmla="*/ 997 h 1689"/>
                  <a:gd name="T58" fmla="*/ 824 w 2823"/>
                  <a:gd name="T59" fmla="*/ 888 h 1689"/>
                  <a:gd name="T60" fmla="*/ 886 w 2823"/>
                  <a:gd name="T61" fmla="*/ 843 h 1689"/>
                  <a:gd name="T62" fmla="*/ 1061 w 2823"/>
                  <a:gd name="T63" fmla="*/ 728 h 1689"/>
                  <a:gd name="T64" fmla="*/ 1146 w 2823"/>
                  <a:gd name="T65" fmla="*/ 680 h 1689"/>
                  <a:gd name="T66" fmla="*/ 1320 w 2823"/>
                  <a:gd name="T67" fmla="*/ 591 h 1689"/>
                  <a:gd name="T68" fmla="*/ 1474 w 2823"/>
                  <a:gd name="T69" fmla="*/ 519 h 1689"/>
                  <a:gd name="T70" fmla="*/ 1641 w 2823"/>
                  <a:gd name="T71" fmla="*/ 467 h 1689"/>
                  <a:gd name="T72" fmla="*/ 1773 w 2823"/>
                  <a:gd name="T73" fmla="*/ 436 h 1689"/>
                  <a:gd name="T74" fmla="*/ 1952 w 2823"/>
                  <a:gd name="T75" fmla="*/ 408 h 1689"/>
                  <a:gd name="T76" fmla="*/ 2124 w 2823"/>
                  <a:gd name="T77" fmla="*/ 390 h 1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3" h="1689">
                    <a:moveTo>
                      <a:pt x="2124" y="390"/>
                    </a:moveTo>
                    <a:lnTo>
                      <a:pt x="2401" y="390"/>
                    </a:lnTo>
                    <a:lnTo>
                      <a:pt x="2692" y="406"/>
                    </a:lnTo>
                    <a:lnTo>
                      <a:pt x="2823" y="410"/>
                    </a:lnTo>
                    <a:lnTo>
                      <a:pt x="2823" y="0"/>
                    </a:lnTo>
                    <a:lnTo>
                      <a:pt x="2684" y="11"/>
                    </a:lnTo>
                    <a:lnTo>
                      <a:pt x="2557" y="30"/>
                    </a:lnTo>
                    <a:lnTo>
                      <a:pt x="2098" y="59"/>
                    </a:lnTo>
                    <a:lnTo>
                      <a:pt x="1941" y="87"/>
                    </a:lnTo>
                    <a:lnTo>
                      <a:pt x="1703" y="139"/>
                    </a:lnTo>
                    <a:lnTo>
                      <a:pt x="1545" y="195"/>
                    </a:lnTo>
                    <a:lnTo>
                      <a:pt x="1418" y="255"/>
                    </a:lnTo>
                    <a:lnTo>
                      <a:pt x="1293" y="329"/>
                    </a:lnTo>
                    <a:lnTo>
                      <a:pt x="1103" y="462"/>
                    </a:lnTo>
                    <a:lnTo>
                      <a:pt x="1006" y="537"/>
                    </a:lnTo>
                    <a:lnTo>
                      <a:pt x="905" y="620"/>
                    </a:lnTo>
                    <a:lnTo>
                      <a:pt x="802" y="716"/>
                    </a:lnTo>
                    <a:lnTo>
                      <a:pt x="495" y="1011"/>
                    </a:lnTo>
                    <a:lnTo>
                      <a:pt x="430" y="1078"/>
                    </a:lnTo>
                    <a:lnTo>
                      <a:pt x="387" y="1115"/>
                    </a:lnTo>
                    <a:lnTo>
                      <a:pt x="289" y="1211"/>
                    </a:lnTo>
                    <a:lnTo>
                      <a:pt x="204" y="1288"/>
                    </a:lnTo>
                    <a:lnTo>
                      <a:pt x="156" y="1339"/>
                    </a:lnTo>
                    <a:lnTo>
                      <a:pt x="0" y="1464"/>
                    </a:lnTo>
                    <a:lnTo>
                      <a:pt x="0" y="1689"/>
                    </a:lnTo>
                    <a:lnTo>
                      <a:pt x="178" y="1492"/>
                    </a:lnTo>
                    <a:lnTo>
                      <a:pt x="342" y="1323"/>
                    </a:lnTo>
                    <a:lnTo>
                      <a:pt x="541" y="1132"/>
                    </a:lnTo>
                    <a:lnTo>
                      <a:pt x="692" y="997"/>
                    </a:lnTo>
                    <a:lnTo>
                      <a:pt x="824" y="888"/>
                    </a:lnTo>
                    <a:lnTo>
                      <a:pt x="886" y="843"/>
                    </a:lnTo>
                    <a:lnTo>
                      <a:pt x="1061" y="728"/>
                    </a:lnTo>
                    <a:lnTo>
                      <a:pt x="1146" y="680"/>
                    </a:lnTo>
                    <a:lnTo>
                      <a:pt x="1320" y="591"/>
                    </a:lnTo>
                    <a:lnTo>
                      <a:pt x="1474" y="519"/>
                    </a:lnTo>
                    <a:lnTo>
                      <a:pt x="1641" y="467"/>
                    </a:lnTo>
                    <a:lnTo>
                      <a:pt x="1773" y="436"/>
                    </a:lnTo>
                    <a:lnTo>
                      <a:pt x="1952" y="408"/>
                    </a:lnTo>
                    <a:lnTo>
                      <a:pt x="2124" y="390"/>
                    </a:lnTo>
                    <a:close/>
                  </a:path>
                </a:pathLst>
              </a:custGeom>
              <a:solidFill>
                <a:srgbClr val="CC3333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Freeform 5">
                <a:extLst>
                  <a:ext uri="{FF2B5EF4-FFF2-40B4-BE49-F238E27FC236}">
                    <a16:creationId xmlns="" xmlns:a16="http://schemas.microsoft.com/office/drawing/2014/main" id="{52F4C60D-8551-43B7-A0C2-3075D3D11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313" y="5581651"/>
                <a:ext cx="9525" cy="28575"/>
              </a:xfrm>
              <a:custGeom>
                <a:avLst/>
                <a:gdLst>
                  <a:gd name="T0" fmla="*/ 6 w 6"/>
                  <a:gd name="T1" fmla="*/ 0 h 18"/>
                  <a:gd name="T2" fmla="*/ 5 w 6"/>
                  <a:gd name="T3" fmla="*/ 2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5" y="2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6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Line 6">
                <a:extLst>
                  <a:ext uri="{FF2B5EF4-FFF2-40B4-BE49-F238E27FC236}">
                    <a16:creationId xmlns="" xmlns:a16="http://schemas.microsoft.com/office/drawing/2014/main" id="{BF41DBEF-4B9E-464F-8456-7543E2BF3D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2801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7">
                <a:extLst>
                  <a:ext uri="{FF2B5EF4-FFF2-40B4-BE49-F238E27FC236}">
                    <a16:creationId xmlns="" xmlns:a16="http://schemas.microsoft.com/office/drawing/2014/main" id="{1E73498A-135A-4223-8FBD-67ED84286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051" y="6029326"/>
                <a:ext cx="2289175" cy="0"/>
              </a:xfrm>
              <a:custGeom>
                <a:avLst/>
                <a:gdLst>
                  <a:gd name="T0" fmla="*/ 1442 w 1442"/>
                  <a:gd name="T1" fmla="*/ 1305 w 1442"/>
                  <a:gd name="T2" fmla="*/ 740 w 1442"/>
                  <a:gd name="T3" fmla="*/ 175 w 1442"/>
                  <a:gd name="T4" fmla="*/ 0 w 14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442">
                    <a:moveTo>
                      <a:pt x="1442" y="0"/>
                    </a:moveTo>
                    <a:lnTo>
                      <a:pt x="1305" y="0"/>
                    </a:lnTo>
                    <a:lnTo>
                      <a:pt x="740" y="0"/>
                    </a:lnTo>
                    <a:lnTo>
                      <a:pt x="1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Line 8">
                <a:extLst>
                  <a:ext uri="{FF2B5EF4-FFF2-40B4-BE49-F238E27FC236}">
                    <a16:creationId xmlns="" xmlns:a16="http://schemas.microsoft.com/office/drawing/2014/main" id="{EA3C690A-F5A6-4CAB-8D20-655758804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738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9">
                <a:extLst>
                  <a:ext uri="{FF2B5EF4-FFF2-40B4-BE49-F238E27FC236}">
                    <a16:creationId xmlns="" xmlns:a16="http://schemas.microsoft.com/office/drawing/2014/main" id="{678548D9-A21F-43FA-8138-A3E626B72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976" y="1531938"/>
                <a:ext cx="0" cy="4497388"/>
              </a:xfrm>
              <a:custGeom>
                <a:avLst/>
                <a:gdLst>
                  <a:gd name="T0" fmla="*/ 2833 h 2833"/>
                  <a:gd name="T1" fmla="*/ 2291 h 2833"/>
                  <a:gd name="T2" fmla="*/ 1560 h 2833"/>
                  <a:gd name="T3" fmla="*/ 828 h 2833"/>
                  <a:gd name="T4" fmla="*/ 96 h 2833"/>
                  <a:gd name="T5" fmla="*/ 0 h 283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833">
                    <a:moveTo>
                      <a:pt x="0" y="2833"/>
                    </a:moveTo>
                    <a:lnTo>
                      <a:pt x="0" y="2291"/>
                    </a:lnTo>
                    <a:lnTo>
                      <a:pt x="0" y="1560"/>
                    </a:lnTo>
                    <a:lnTo>
                      <a:pt x="0" y="828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Line 10">
                <a:extLst>
                  <a:ext uri="{FF2B5EF4-FFF2-40B4-BE49-F238E27FC236}">
                    <a16:creationId xmlns="" xmlns:a16="http://schemas.microsoft.com/office/drawing/2014/main" id="{CEBBCEB6-8585-4AC5-9EFC-3516532BB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168433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Line 11">
                <a:extLst>
                  <a:ext uri="{FF2B5EF4-FFF2-40B4-BE49-F238E27FC236}">
                    <a16:creationId xmlns="" xmlns:a16="http://schemas.microsoft.com/office/drawing/2014/main" id="{AC6D1606-8F0F-4D25-9FB2-5F38CC572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284638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Line 12">
                <a:extLst>
                  <a:ext uri="{FF2B5EF4-FFF2-40B4-BE49-F238E27FC236}">
                    <a16:creationId xmlns="" xmlns:a16="http://schemas.microsoft.com/office/drawing/2014/main" id="{A9FD2102-A751-49BF-8C5F-66BB4F1DB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400843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Line 13">
                <a:extLst>
                  <a:ext uri="{FF2B5EF4-FFF2-40B4-BE49-F238E27FC236}">
                    <a16:creationId xmlns="" xmlns:a16="http://schemas.microsoft.com/office/drawing/2014/main" id="{2E474340-DD37-49CD-85CA-6EF07E0941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1526" y="51689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Line 14">
                <a:extLst>
                  <a:ext uri="{FF2B5EF4-FFF2-40B4-BE49-F238E27FC236}">
                    <a16:creationId xmlns="" xmlns:a16="http://schemas.microsoft.com/office/drawing/2014/main" id="{21A403B3-81C1-42CD-B123-249CD6474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5976" y="6029326"/>
                <a:ext cx="2190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Line 15">
                <a:extLst>
                  <a:ext uri="{FF2B5EF4-FFF2-40B4-BE49-F238E27FC236}">
                    <a16:creationId xmlns="" xmlns:a16="http://schemas.microsoft.com/office/drawing/2014/main" id="{7B86CD03-FE18-4E80-B397-C6DF9DD2A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1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Line 16">
                <a:extLst>
                  <a:ext uri="{FF2B5EF4-FFF2-40B4-BE49-F238E27FC236}">
                    <a16:creationId xmlns="" xmlns:a16="http://schemas.microsoft.com/office/drawing/2014/main" id="{E62E25C1-C0BA-4FAD-98C5-F684328CA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988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Line 17">
                <a:extLst>
                  <a:ext uri="{FF2B5EF4-FFF2-40B4-BE49-F238E27FC236}">
                    <a16:creationId xmlns="" xmlns:a16="http://schemas.microsoft.com/office/drawing/2014/main" id="{1DF7EFBC-C62D-4FE4-B146-F6B66C008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5051" y="6029326"/>
                <a:ext cx="896938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Line 18">
                <a:extLst>
                  <a:ext uri="{FF2B5EF4-FFF2-40B4-BE49-F238E27FC236}">
                    <a16:creationId xmlns="" xmlns:a16="http://schemas.microsoft.com/office/drawing/2014/main" id="{DC92447C-1D47-438C-9A45-B015D058D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8926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Line 19">
                <a:extLst>
                  <a:ext uri="{FF2B5EF4-FFF2-40B4-BE49-F238E27FC236}">
                    <a16:creationId xmlns="" xmlns:a16="http://schemas.microsoft.com/office/drawing/2014/main" id="{6AC2551D-964A-418F-8E30-F95C55AD5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5863" y="6029326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Line 20">
                <a:extLst>
                  <a:ext uri="{FF2B5EF4-FFF2-40B4-BE49-F238E27FC236}">
                    <a16:creationId xmlns="" xmlns:a16="http://schemas.microsoft.com/office/drawing/2014/main" id="{40FD9C6C-9067-46A1-A479-53B585361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8926" y="6029326"/>
                <a:ext cx="61912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Line 21">
                <a:extLst>
                  <a:ext uri="{FF2B5EF4-FFF2-40B4-BE49-F238E27FC236}">
                    <a16:creationId xmlns="" xmlns:a16="http://schemas.microsoft.com/office/drawing/2014/main" id="{BC2826A4-9C8B-4E43-8A6B-A3656BD6D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1988" y="6029326"/>
                <a:ext cx="896938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22">
                <a:extLst>
                  <a:ext uri="{FF2B5EF4-FFF2-40B4-BE49-F238E27FC236}">
                    <a16:creationId xmlns="" xmlns:a16="http://schemas.microsoft.com/office/drawing/2014/main" id="{92DA96D1-3CC7-4006-B8FF-87A164930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457451"/>
                <a:ext cx="4484688" cy="3360738"/>
              </a:xfrm>
              <a:custGeom>
                <a:avLst/>
                <a:gdLst>
                  <a:gd name="T0" fmla="*/ 2039 w 2825"/>
                  <a:gd name="T1" fmla="*/ 170 h 2117"/>
                  <a:gd name="T2" fmla="*/ 1696 w 2825"/>
                  <a:gd name="T3" fmla="*/ 244 h 2117"/>
                  <a:gd name="T4" fmla="*/ 1365 w 2825"/>
                  <a:gd name="T5" fmla="*/ 280 h 2117"/>
                  <a:gd name="T6" fmla="*/ 959 w 2825"/>
                  <a:gd name="T7" fmla="*/ 309 h 2117"/>
                  <a:gd name="T8" fmla="*/ 752 w 2825"/>
                  <a:gd name="T9" fmla="*/ 388 h 2117"/>
                  <a:gd name="T10" fmla="*/ 657 w 2825"/>
                  <a:gd name="T11" fmla="*/ 470 h 2117"/>
                  <a:gd name="T12" fmla="*/ 539 w 2825"/>
                  <a:gd name="T13" fmla="*/ 627 h 2117"/>
                  <a:gd name="T14" fmla="*/ 391 w 2825"/>
                  <a:gd name="T15" fmla="*/ 919 h 2117"/>
                  <a:gd name="T16" fmla="*/ 114 w 2825"/>
                  <a:gd name="T17" fmla="*/ 1624 h 2117"/>
                  <a:gd name="T18" fmla="*/ 0 w 2825"/>
                  <a:gd name="T19" fmla="*/ 1921 h 2117"/>
                  <a:gd name="T20" fmla="*/ 24 w 2825"/>
                  <a:gd name="T21" fmla="*/ 1910 h 2117"/>
                  <a:gd name="T22" fmla="*/ 0 w 2825"/>
                  <a:gd name="T23" fmla="*/ 2117 h 2117"/>
                  <a:gd name="T24" fmla="*/ 43 w 2825"/>
                  <a:gd name="T25" fmla="*/ 1986 h 2117"/>
                  <a:gd name="T26" fmla="*/ 260 w 2825"/>
                  <a:gd name="T27" fmla="*/ 1353 h 2117"/>
                  <a:gd name="T28" fmla="*/ 426 w 2825"/>
                  <a:gd name="T29" fmla="*/ 967 h 2117"/>
                  <a:gd name="T30" fmla="*/ 590 w 2825"/>
                  <a:gd name="T31" fmla="*/ 693 h 2117"/>
                  <a:gd name="T32" fmla="*/ 781 w 2825"/>
                  <a:gd name="T33" fmla="*/ 514 h 2117"/>
                  <a:gd name="T34" fmla="*/ 821 w 2825"/>
                  <a:gd name="T35" fmla="*/ 495 h 2117"/>
                  <a:gd name="T36" fmla="*/ 862 w 2825"/>
                  <a:gd name="T37" fmla="*/ 480 h 2117"/>
                  <a:gd name="T38" fmla="*/ 902 w 2825"/>
                  <a:gd name="T39" fmla="*/ 470 h 2117"/>
                  <a:gd name="T40" fmla="*/ 922 w 2825"/>
                  <a:gd name="T41" fmla="*/ 466 h 2117"/>
                  <a:gd name="T42" fmla="*/ 970 w 2825"/>
                  <a:gd name="T43" fmla="*/ 460 h 2117"/>
                  <a:gd name="T44" fmla="*/ 998 w 2825"/>
                  <a:gd name="T45" fmla="*/ 456 h 2117"/>
                  <a:gd name="T46" fmla="*/ 1040 w 2825"/>
                  <a:gd name="T47" fmla="*/ 453 h 2117"/>
                  <a:gd name="T48" fmla="*/ 1067 w 2825"/>
                  <a:gd name="T49" fmla="*/ 452 h 2117"/>
                  <a:gd name="T50" fmla="*/ 1109 w 2825"/>
                  <a:gd name="T51" fmla="*/ 452 h 2117"/>
                  <a:gd name="T52" fmla="*/ 1164 w 2825"/>
                  <a:gd name="T53" fmla="*/ 455 h 2117"/>
                  <a:gd name="T54" fmla="*/ 1179 w 2825"/>
                  <a:gd name="T55" fmla="*/ 455 h 2117"/>
                  <a:gd name="T56" fmla="*/ 1209 w 2825"/>
                  <a:gd name="T57" fmla="*/ 455 h 2117"/>
                  <a:gd name="T58" fmla="*/ 1225 w 2825"/>
                  <a:gd name="T59" fmla="*/ 456 h 2117"/>
                  <a:gd name="T60" fmla="*/ 1247 w 2825"/>
                  <a:gd name="T61" fmla="*/ 455 h 2117"/>
                  <a:gd name="T62" fmla="*/ 1269 w 2825"/>
                  <a:gd name="T63" fmla="*/ 454 h 2117"/>
                  <a:gd name="T64" fmla="*/ 1297 w 2825"/>
                  <a:gd name="T65" fmla="*/ 453 h 2117"/>
                  <a:gd name="T66" fmla="*/ 1325 w 2825"/>
                  <a:gd name="T67" fmla="*/ 450 h 2117"/>
                  <a:gd name="T68" fmla="*/ 1339 w 2825"/>
                  <a:gd name="T69" fmla="*/ 449 h 2117"/>
                  <a:gd name="T70" fmla="*/ 1359 w 2825"/>
                  <a:gd name="T71" fmla="*/ 446 h 2117"/>
                  <a:gd name="T72" fmla="*/ 1379 w 2825"/>
                  <a:gd name="T73" fmla="*/ 444 h 2117"/>
                  <a:gd name="T74" fmla="*/ 1660 w 2825"/>
                  <a:gd name="T75" fmla="*/ 417 h 2117"/>
                  <a:gd name="T76" fmla="*/ 2376 w 2825"/>
                  <a:gd name="T77" fmla="*/ 312 h 2117"/>
                  <a:gd name="T78" fmla="*/ 2825 w 2825"/>
                  <a:gd name="T79" fmla="*/ 0 h 2117"/>
                  <a:gd name="T80" fmla="*/ 2282 w 2825"/>
                  <a:gd name="T81" fmla="*/ 114 h 2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25" h="2117">
                    <a:moveTo>
                      <a:pt x="2163" y="144"/>
                    </a:moveTo>
                    <a:lnTo>
                      <a:pt x="2039" y="170"/>
                    </a:lnTo>
                    <a:lnTo>
                      <a:pt x="1928" y="183"/>
                    </a:lnTo>
                    <a:lnTo>
                      <a:pt x="1696" y="244"/>
                    </a:lnTo>
                    <a:lnTo>
                      <a:pt x="1530" y="252"/>
                    </a:lnTo>
                    <a:lnTo>
                      <a:pt x="1365" y="280"/>
                    </a:lnTo>
                    <a:lnTo>
                      <a:pt x="1130" y="303"/>
                    </a:lnTo>
                    <a:lnTo>
                      <a:pt x="959" y="309"/>
                    </a:lnTo>
                    <a:lnTo>
                      <a:pt x="794" y="362"/>
                    </a:lnTo>
                    <a:lnTo>
                      <a:pt x="752" y="388"/>
                    </a:lnTo>
                    <a:lnTo>
                      <a:pt x="692" y="437"/>
                    </a:lnTo>
                    <a:lnTo>
                      <a:pt x="657" y="470"/>
                    </a:lnTo>
                    <a:lnTo>
                      <a:pt x="617" y="514"/>
                    </a:lnTo>
                    <a:lnTo>
                      <a:pt x="539" y="627"/>
                    </a:lnTo>
                    <a:lnTo>
                      <a:pt x="497" y="702"/>
                    </a:lnTo>
                    <a:lnTo>
                      <a:pt x="391" y="919"/>
                    </a:lnTo>
                    <a:lnTo>
                      <a:pt x="272" y="1213"/>
                    </a:lnTo>
                    <a:lnTo>
                      <a:pt x="114" y="1624"/>
                    </a:lnTo>
                    <a:lnTo>
                      <a:pt x="49" y="1804"/>
                    </a:lnTo>
                    <a:lnTo>
                      <a:pt x="0" y="1921"/>
                    </a:lnTo>
                    <a:lnTo>
                      <a:pt x="0" y="1955"/>
                    </a:lnTo>
                    <a:lnTo>
                      <a:pt x="24" y="1910"/>
                    </a:lnTo>
                    <a:lnTo>
                      <a:pt x="0" y="1979"/>
                    </a:lnTo>
                    <a:lnTo>
                      <a:pt x="0" y="2117"/>
                    </a:lnTo>
                    <a:lnTo>
                      <a:pt x="43" y="1987"/>
                    </a:lnTo>
                    <a:lnTo>
                      <a:pt x="43" y="1986"/>
                    </a:lnTo>
                    <a:lnTo>
                      <a:pt x="79" y="1864"/>
                    </a:lnTo>
                    <a:lnTo>
                      <a:pt x="260" y="1353"/>
                    </a:lnTo>
                    <a:lnTo>
                      <a:pt x="381" y="1058"/>
                    </a:lnTo>
                    <a:lnTo>
                      <a:pt x="426" y="967"/>
                    </a:lnTo>
                    <a:lnTo>
                      <a:pt x="516" y="799"/>
                    </a:lnTo>
                    <a:lnTo>
                      <a:pt x="590" y="693"/>
                    </a:lnTo>
                    <a:lnTo>
                      <a:pt x="668" y="603"/>
                    </a:lnTo>
                    <a:lnTo>
                      <a:pt x="781" y="514"/>
                    </a:lnTo>
                    <a:lnTo>
                      <a:pt x="801" y="504"/>
                    </a:lnTo>
                    <a:lnTo>
                      <a:pt x="821" y="495"/>
                    </a:lnTo>
                    <a:lnTo>
                      <a:pt x="841" y="487"/>
                    </a:lnTo>
                    <a:lnTo>
                      <a:pt x="862" y="480"/>
                    </a:lnTo>
                    <a:lnTo>
                      <a:pt x="881" y="474"/>
                    </a:lnTo>
                    <a:lnTo>
                      <a:pt x="902" y="470"/>
                    </a:lnTo>
                    <a:lnTo>
                      <a:pt x="912" y="468"/>
                    </a:lnTo>
                    <a:lnTo>
                      <a:pt x="922" y="466"/>
                    </a:lnTo>
                    <a:lnTo>
                      <a:pt x="943" y="464"/>
                    </a:lnTo>
                    <a:lnTo>
                      <a:pt x="970" y="460"/>
                    </a:lnTo>
                    <a:lnTo>
                      <a:pt x="984" y="458"/>
                    </a:lnTo>
                    <a:lnTo>
                      <a:pt x="998" y="456"/>
                    </a:lnTo>
                    <a:lnTo>
                      <a:pt x="1026" y="454"/>
                    </a:lnTo>
                    <a:lnTo>
                      <a:pt x="1040" y="453"/>
                    </a:lnTo>
                    <a:lnTo>
                      <a:pt x="1054" y="452"/>
                    </a:lnTo>
                    <a:lnTo>
                      <a:pt x="1067" y="452"/>
                    </a:lnTo>
                    <a:lnTo>
                      <a:pt x="1081" y="451"/>
                    </a:lnTo>
                    <a:lnTo>
                      <a:pt x="1109" y="452"/>
                    </a:lnTo>
                    <a:lnTo>
                      <a:pt x="1136" y="453"/>
                    </a:lnTo>
                    <a:lnTo>
                      <a:pt x="1164" y="455"/>
                    </a:lnTo>
                    <a:lnTo>
                      <a:pt x="1171" y="455"/>
                    </a:lnTo>
                    <a:lnTo>
                      <a:pt x="1179" y="455"/>
                    </a:lnTo>
                    <a:lnTo>
                      <a:pt x="1194" y="455"/>
                    </a:lnTo>
                    <a:lnTo>
                      <a:pt x="1209" y="455"/>
                    </a:lnTo>
                    <a:lnTo>
                      <a:pt x="1217" y="455"/>
                    </a:lnTo>
                    <a:lnTo>
                      <a:pt x="1225" y="456"/>
                    </a:lnTo>
                    <a:lnTo>
                      <a:pt x="1239" y="455"/>
                    </a:lnTo>
                    <a:lnTo>
                      <a:pt x="1247" y="455"/>
                    </a:lnTo>
                    <a:lnTo>
                      <a:pt x="1254" y="455"/>
                    </a:lnTo>
                    <a:lnTo>
                      <a:pt x="1269" y="454"/>
                    </a:lnTo>
                    <a:lnTo>
                      <a:pt x="1283" y="454"/>
                    </a:lnTo>
                    <a:lnTo>
                      <a:pt x="1297" y="453"/>
                    </a:lnTo>
                    <a:lnTo>
                      <a:pt x="1311" y="452"/>
                    </a:lnTo>
                    <a:lnTo>
                      <a:pt x="1325" y="450"/>
                    </a:lnTo>
                    <a:lnTo>
                      <a:pt x="1332" y="450"/>
                    </a:lnTo>
                    <a:lnTo>
                      <a:pt x="1339" y="449"/>
                    </a:lnTo>
                    <a:lnTo>
                      <a:pt x="1352" y="447"/>
                    </a:lnTo>
                    <a:lnTo>
                      <a:pt x="1359" y="446"/>
                    </a:lnTo>
                    <a:lnTo>
                      <a:pt x="1366" y="446"/>
                    </a:lnTo>
                    <a:lnTo>
                      <a:pt x="1379" y="444"/>
                    </a:lnTo>
                    <a:lnTo>
                      <a:pt x="1392" y="442"/>
                    </a:lnTo>
                    <a:lnTo>
                      <a:pt x="1660" y="417"/>
                    </a:lnTo>
                    <a:lnTo>
                      <a:pt x="1805" y="386"/>
                    </a:lnTo>
                    <a:lnTo>
                      <a:pt x="2376" y="312"/>
                    </a:lnTo>
                    <a:lnTo>
                      <a:pt x="2825" y="245"/>
                    </a:lnTo>
                    <a:lnTo>
                      <a:pt x="2825" y="0"/>
                    </a:lnTo>
                    <a:lnTo>
                      <a:pt x="2632" y="36"/>
                    </a:lnTo>
                    <a:lnTo>
                      <a:pt x="2282" y="114"/>
                    </a:lnTo>
                    <a:lnTo>
                      <a:pt x="2163" y="144"/>
                    </a:lnTo>
                    <a:close/>
                  </a:path>
                </a:pathLst>
              </a:cu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23">
                <a:extLst>
                  <a:ext uri="{FF2B5EF4-FFF2-40B4-BE49-F238E27FC236}">
                    <a16:creationId xmlns="" xmlns:a16="http://schemas.microsoft.com/office/drawing/2014/main" id="{17CAAD3D-D0A2-4506-A97B-2A4A2DA1B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981326"/>
                <a:ext cx="4484688" cy="2743200"/>
              </a:xfrm>
              <a:custGeom>
                <a:avLst/>
                <a:gdLst>
                  <a:gd name="T0" fmla="*/ 2410 w 2825"/>
                  <a:gd name="T1" fmla="*/ 90 h 1728"/>
                  <a:gd name="T2" fmla="*/ 2108 w 2825"/>
                  <a:gd name="T3" fmla="*/ 177 h 1728"/>
                  <a:gd name="T4" fmla="*/ 1976 w 2825"/>
                  <a:gd name="T5" fmla="*/ 212 h 1728"/>
                  <a:gd name="T6" fmla="*/ 1860 w 2825"/>
                  <a:gd name="T7" fmla="*/ 236 h 1728"/>
                  <a:gd name="T8" fmla="*/ 1704 w 2825"/>
                  <a:gd name="T9" fmla="*/ 286 h 1728"/>
                  <a:gd name="T10" fmla="*/ 1592 w 2825"/>
                  <a:gd name="T11" fmla="*/ 316 h 1728"/>
                  <a:gd name="T12" fmla="*/ 1412 w 2825"/>
                  <a:gd name="T13" fmla="*/ 354 h 1728"/>
                  <a:gd name="T14" fmla="*/ 1128 w 2825"/>
                  <a:gd name="T15" fmla="*/ 406 h 1728"/>
                  <a:gd name="T16" fmla="*/ 968 w 2825"/>
                  <a:gd name="T17" fmla="*/ 442 h 1728"/>
                  <a:gd name="T18" fmla="*/ 846 w 2825"/>
                  <a:gd name="T19" fmla="*/ 484 h 1728"/>
                  <a:gd name="T20" fmla="*/ 724 w 2825"/>
                  <a:gd name="T21" fmla="*/ 546 h 1728"/>
                  <a:gd name="T22" fmla="*/ 629 w 2825"/>
                  <a:gd name="T23" fmla="*/ 618 h 1728"/>
                  <a:gd name="T24" fmla="*/ 561 w 2825"/>
                  <a:gd name="T25" fmla="*/ 688 h 1728"/>
                  <a:gd name="T26" fmla="*/ 480 w 2825"/>
                  <a:gd name="T27" fmla="*/ 788 h 1728"/>
                  <a:gd name="T28" fmla="*/ 392 w 2825"/>
                  <a:gd name="T29" fmla="*/ 913 h 1728"/>
                  <a:gd name="T30" fmla="*/ 306 w 2825"/>
                  <a:gd name="T31" fmla="*/ 1056 h 1728"/>
                  <a:gd name="T32" fmla="*/ 148 w 2825"/>
                  <a:gd name="T33" fmla="*/ 1346 h 1728"/>
                  <a:gd name="T34" fmla="*/ 0 w 2825"/>
                  <a:gd name="T35" fmla="*/ 1625 h 1728"/>
                  <a:gd name="T36" fmla="*/ 0 w 2825"/>
                  <a:gd name="T37" fmla="*/ 1728 h 1728"/>
                  <a:gd name="T38" fmla="*/ 75 w 2825"/>
                  <a:gd name="T39" fmla="*/ 1591 h 1728"/>
                  <a:gd name="T40" fmla="*/ 117 w 2825"/>
                  <a:gd name="T41" fmla="*/ 1499 h 1728"/>
                  <a:gd name="T42" fmla="*/ 198 w 2825"/>
                  <a:gd name="T43" fmla="*/ 1336 h 1728"/>
                  <a:gd name="T44" fmla="*/ 329 w 2825"/>
                  <a:gd name="T45" fmla="*/ 1103 h 1728"/>
                  <a:gd name="T46" fmla="*/ 450 w 2825"/>
                  <a:gd name="T47" fmla="*/ 919 h 1728"/>
                  <a:gd name="T48" fmla="*/ 520 w 2825"/>
                  <a:gd name="T49" fmla="*/ 827 h 1728"/>
                  <a:gd name="T50" fmla="*/ 604 w 2825"/>
                  <a:gd name="T51" fmla="*/ 743 h 1728"/>
                  <a:gd name="T52" fmla="*/ 700 w 2825"/>
                  <a:gd name="T53" fmla="*/ 667 h 1728"/>
                  <a:gd name="T54" fmla="*/ 806 w 2825"/>
                  <a:gd name="T55" fmla="*/ 617 h 1728"/>
                  <a:gd name="T56" fmla="*/ 925 w 2825"/>
                  <a:gd name="T57" fmla="*/ 581 h 1728"/>
                  <a:gd name="T58" fmla="*/ 1085 w 2825"/>
                  <a:gd name="T59" fmla="*/ 565 h 1728"/>
                  <a:gd name="T60" fmla="*/ 1229 w 2825"/>
                  <a:gd name="T61" fmla="*/ 559 h 1728"/>
                  <a:gd name="T62" fmla="*/ 1357 w 2825"/>
                  <a:gd name="T63" fmla="*/ 537 h 1728"/>
                  <a:gd name="T64" fmla="*/ 1482 w 2825"/>
                  <a:gd name="T65" fmla="*/ 507 h 1728"/>
                  <a:gd name="T66" fmla="*/ 1695 w 2825"/>
                  <a:gd name="T67" fmla="*/ 436 h 1728"/>
                  <a:gd name="T68" fmla="*/ 1814 w 2825"/>
                  <a:gd name="T69" fmla="*/ 412 h 1728"/>
                  <a:gd name="T70" fmla="*/ 1977 w 2825"/>
                  <a:gd name="T71" fmla="*/ 364 h 1728"/>
                  <a:gd name="T72" fmla="*/ 2257 w 2825"/>
                  <a:gd name="T73" fmla="*/ 298 h 1728"/>
                  <a:gd name="T74" fmla="*/ 2750 w 2825"/>
                  <a:gd name="T75" fmla="*/ 199 h 1728"/>
                  <a:gd name="T76" fmla="*/ 2825 w 2825"/>
                  <a:gd name="T77" fmla="*/ 182 h 1728"/>
                  <a:gd name="T78" fmla="*/ 2825 w 2825"/>
                  <a:gd name="T79" fmla="*/ 0 h 1728"/>
                  <a:gd name="T80" fmla="*/ 2410 w 2825"/>
                  <a:gd name="T81" fmla="*/ 9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25" h="1728">
                    <a:moveTo>
                      <a:pt x="2410" y="90"/>
                    </a:moveTo>
                    <a:lnTo>
                      <a:pt x="2108" y="177"/>
                    </a:lnTo>
                    <a:lnTo>
                      <a:pt x="1976" y="212"/>
                    </a:lnTo>
                    <a:lnTo>
                      <a:pt x="1860" y="236"/>
                    </a:lnTo>
                    <a:lnTo>
                      <a:pt x="1704" y="286"/>
                    </a:lnTo>
                    <a:lnTo>
                      <a:pt x="1592" y="316"/>
                    </a:lnTo>
                    <a:lnTo>
                      <a:pt x="1412" y="354"/>
                    </a:lnTo>
                    <a:lnTo>
                      <a:pt x="1128" y="406"/>
                    </a:lnTo>
                    <a:lnTo>
                      <a:pt x="968" y="442"/>
                    </a:lnTo>
                    <a:lnTo>
                      <a:pt x="846" y="484"/>
                    </a:lnTo>
                    <a:lnTo>
                      <a:pt x="724" y="546"/>
                    </a:lnTo>
                    <a:lnTo>
                      <a:pt x="629" y="618"/>
                    </a:lnTo>
                    <a:lnTo>
                      <a:pt x="561" y="688"/>
                    </a:lnTo>
                    <a:lnTo>
                      <a:pt x="480" y="788"/>
                    </a:lnTo>
                    <a:lnTo>
                      <a:pt x="392" y="913"/>
                    </a:lnTo>
                    <a:lnTo>
                      <a:pt x="306" y="1056"/>
                    </a:lnTo>
                    <a:lnTo>
                      <a:pt x="148" y="1346"/>
                    </a:lnTo>
                    <a:lnTo>
                      <a:pt x="0" y="1625"/>
                    </a:lnTo>
                    <a:lnTo>
                      <a:pt x="0" y="1728"/>
                    </a:lnTo>
                    <a:lnTo>
                      <a:pt x="75" y="1591"/>
                    </a:lnTo>
                    <a:lnTo>
                      <a:pt x="117" y="1499"/>
                    </a:lnTo>
                    <a:lnTo>
                      <a:pt x="198" y="1336"/>
                    </a:lnTo>
                    <a:lnTo>
                      <a:pt x="329" y="1103"/>
                    </a:lnTo>
                    <a:lnTo>
                      <a:pt x="450" y="919"/>
                    </a:lnTo>
                    <a:lnTo>
                      <a:pt x="520" y="827"/>
                    </a:lnTo>
                    <a:lnTo>
                      <a:pt x="604" y="743"/>
                    </a:lnTo>
                    <a:lnTo>
                      <a:pt x="700" y="667"/>
                    </a:lnTo>
                    <a:lnTo>
                      <a:pt x="806" y="617"/>
                    </a:lnTo>
                    <a:lnTo>
                      <a:pt x="925" y="581"/>
                    </a:lnTo>
                    <a:lnTo>
                      <a:pt x="1085" y="565"/>
                    </a:lnTo>
                    <a:lnTo>
                      <a:pt x="1229" y="559"/>
                    </a:lnTo>
                    <a:lnTo>
                      <a:pt x="1357" y="537"/>
                    </a:lnTo>
                    <a:lnTo>
                      <a:pt x="1482" y="507"/>
                    </a:lnTo>
                    <a:lnTo>
                      <a:pt x="1695" y="436"/>
                    </a:lnTo>
                    <a:lnTo>
                      <a:pt x="1814" y="412"/>
                    </a:lnTo>
                    <a:lnTo>
                      <a:pt x="1977" y="364"/>
                    </a:lnTo>
                    <a:lnTo>
                      <a:pt x="2257" y="298"/>
                    </a:lnTo>
                    <a:lnTo>
                      <a:pt x="2750" y="199"/>
                    </a:lnTo>
                    <a:lnTo>
                      <a:pt x="2825" y="182"/>
                    </a:lnTo>
                    <a:lnTo>
                      <a:pt x="2825" y="0"/>
                    </a:lnTo>
                    <a:lnTo>
                      <a:pt x="2410" y="90"/>
                    </a:lnTo>
                    <a:close/>
                  </a:path>
                </a:pathLst>
              </a:custGeom>
              <a:solidFill>
                <a:srgbClr val="00990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Rectangle 26">
                <a:extLst>
                  <a:ext uri="{FF2B5EF4-FFF2-40B4-BE49-F238E27FC236}">
                    <a16:creationId xmlns="" xmlns:a16="http://schemas.microsoft.com/office/drawing/2014/main" id="{E6B0CCC1-55E2-4F75-87F9-7576602BE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149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5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27">
                <a:extLst>
                  <a:ext uri="{FF2B5EF4-FFF2-40B4-BE49-F238E27FC236}">
                    <a16:creationId xmlns="" xmlns:a16="http://schemas.microsoft.com/office/drawing/2014/main" id="{1C97C9A0-A19F-456A-BCCF-720B5245E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212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4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28">
                <a:extLst>
                  <a:ext uri="{FF2B5EF4-FFF2-40B4-BE49-F238E27FC236}">
                    <a16:creationId xmlns="" xmlns:a16="http://schemas.microsoft.com/office/drawing/2014/main" id="{D7676543-4A05-458C-A979-9A38A40E1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0274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3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29">
                <a:extLst>
                  <a:ext uri="{FF2B5EF4-FFF2-40B4-BE49-F238E27FC236}">
                    <a16:creationId xmlns="" xmlns:a16="http://schemas.microsoft.com/office/drawing/2014/main" id="{6BD6DBF5-D57E-4BD8-BAB9-6BA4BC762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3337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30">
                <a:extLst>
                  <a:ext uri="{FF2B5EF4-FFF2-40B4-BE49-F238E27FC236}">
                    <a16:creationId xmlns="" xmlns:a16="http://schemas.microsoft.com/office/drawing/2014/main" id="{F670872C-B6B3-4A85-B3DF-4E4B659F6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7987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31">
                <a:extLst>
                  <a:ext uri="{FF2B5EF4-FFF2-40B4-BE49-F238E27FC236}">
                    <a16:creationId xmlns="" xmlns:a16="http://schemas.microsoft.com/office/drawing/2014/main" id="{FE3FA595-CA12-4F96-BD28-9258781CC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049" y="6105526"/>
                <a:ext cx="12070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Rectangle 32">
                <a:extLst>
                  <a:ext uri="{FF2B5EF4-FFF2-40B4-BE49-F238E27FC236}">
                    <a16:creationId xmlns="" xmlns:a16="http://schemas.microsoft.com/office/drawing/2014/main" id="{E4C693B2-1B52-4E24-B9F0-20214AEEC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508635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9" name="Rectangle 33">
                <a:extLst>
                  <a:ext uri="{FF2B5EF4-FFF2-40B4-BE49-F238E27FC236}">
                    <a16:creationId xmlns="" xmlns:a16="http://schemas.microsoft.com/office/drawing/2014/main" id="{562211EE-020E-4933-BAFB-B7FDA00CA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39243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82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0" name="Rectangle 34">
                <a:extLst>
                  <a:ext uri="{FF2B5EF4-FFF2-40B4-BE49-F238E27FC236}">
                    <a16:creationId xmlns="" xmlns:a16="http://schemas.microsoft.com/office/drawing/2014/main" id="{59F6E6BD-9B11-4402-B447-0A4CD31BE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276225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84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1" name="Rectangle 35">
                <a:extLst>
                  <a:ext uri="{FF2B5EF4-FFF2-40B4-BE49-F238E27FC236}">
                    <a16:creationId xmlns="" xmlns:a16="http://schemas.microsoft.com/office/drawing/2014/main" id="{5EB04229-6664-4F37-913F-FFD447D6A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72" y="16002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86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2" name="Rectangle 38">
                <a:extLst>
                  <a:ext uri="{FF2B5EF4-FFF2-40B4-BE49-F238E27FC236}">
                    <a16:creationId xmlns="" xmlns:a16="http://schemas.microsoft.com/office/drawing/2014/main" id="{0B857FB1-992E-4B25-937B-DDB58CE82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259" y="313848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+4.4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3" name="Rectangle 39">
                <a:extLst>
                  <a:ext uri="{FF2B5EF4-FFF2-40B4-BE49-F238E27FC236}">
                    <a16:creationId xmlns="" xmlns:a16="http://schemas.microsoft.com/office/drawing/2014/main" id="{6720EC3E-1545-4012-A9F9-30EB96C28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259" y="250348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+4.9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4" name="Rectangle 40">
                <a:extLst>
                  <a:ext uri="{FF2B5EF4-FFF2-40B4-BE49-F238E27FC236}">
                    <a16:creationId xmlns="" xmlns:a16="http://schemas.microsoft.com/office/drawing/2014/main" id="{5FD2053E-CF60-4795-AD20-D1463FF06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7259" y="385603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+3.3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5" name="Rectangle 41">
                <a:extLst>
                  <a:ext uri="{FF2B5EF4-FFF2-40B4-BE49-F238E27FC236}">
                    <a16:creationId xmlns="" xmlns:a16="http://schemas.microsoft.com/office/drawing/2014/main" id="{D8AD9C8E-A2A3-4986-B82F-DA84EB205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784" y="275113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+5.1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42">
                <a:extLst>
                  <a:ext uri="{FF2B5EF4-FFF2-40B4-BE49-F238E27FC236}">
                    <a16:creationId xmlns="" xmlns:a16="http://schemas.microsoft.com/office/drawing/2014/main" id="{4F80277A-CC2D-4BA7-B511-5EBA5389A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784" y="1924051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+6.0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43">
                <a:extLst>
                  <a:ext uri="{FF2B5EF4-FFF2-40B4-BE49-F238E27FC236}">
                    <a16:creationId xmlns="" xmlns:a16="http://schemas.microsoft.com/office/drawing/2014/main" id="{BD9DB077-DC93-4FF8-964A-3C6C04A7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784" y="3284538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+4.3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0" name="Rectangle 46">
                <a:extLst>
                  <a:ext uri="{FF2B5EF4-FFF2-40B4-BE49-F238E27FC236}">
                    <a16:creationId xmlns="" xmlns:a16="http://schemas.microsoft.com/office/drawing/2014/main" id="{DA2F8616-7C67-47DA-A75A-966C19782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5300" y="2198688"/>
                <a:ext cx="74473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INSTI</a:t>
                </a:r>
                <a:endParaRPr kumimoji="0" lang="fr-FR" altLang="fr-FR" sz="20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1" name="Rectangle 47">
                <a:extLst>
                  <a:ext uri="{FF2B5EF4-FFF2-40B4-BE49-F238E27FC236}">
                    <a16:creationId xmlns="" xmlns:a16="http://schemas.microsoft.com/office/drawing/2014/main" id="{8BB00F36-87A2-460E-B028-19123F58E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9088" y="2967038"/>
                <a:ext cx="27557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PI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2" name="Rectangle 48">
                <a:extLst>
                  <a:ext uri="{FF2B5EF4-FFF2-40B4-BE49-F238E27FC236}">
                    <a16:creationId xmlns="" xmlns:a16="http://schemas.microsoft.com/office/drawing/2014/main" id="{922309A0-57A0-43F7-98A4-1E4AA1727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3560" y="3595688"/>
                <a:ext cx="88822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NNRTI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3" name="Line 52">
                <a:extLst>
                  <a:ext uri="{FF2B5EF4-FFF2-40B4-BE49-F238E27FC236}">
                    <a16:creationId xmlns="" xmlns:a16="http://schemas.microsoft.com/office/drawing/2014/main" id="{96E00B1A-0000-45A5-9BC8-BF64441F3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33038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Line 53">
                <a:extLst>
                  <a:ext uri="{FF2B5EF4-FFF2-40B4-BE49-F238E27FC236}">
                    <a16:creationId xmlns="" xmlns:a16="http://schemas.microsoft.com/office/drawing/2014/main" id="{194934F5-C91A-41A0-9BE1-194F47282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452225" y="6027738"/>
                <a:ext cx="220663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Line 54">
                <a:extLst>
                  <a:ext uri="{FF2B5EF4-FFF2-40B4-BE49-F238E27FC236}">
                    <a16:creationId xmlns="" xmlns:a16="http://schemas.microsoft.com/office/drawing/2014/main" id="{BF8906D6-35E3-45D2-8F50-81F93F26F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52225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Line 55">
                <a:extLst>
                  <a:ext uri="{FF2B5EF4-FFF2-40B4-BE49-F238E27FC236}">
                    <a16:creationId xmlns="" xmlns:a16="http://schemas.microsoft.com/office/drawing/2014/main" id="{451477D2-2F78-4938-B57B-2DC49C107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33038" y="6027738"/>
                <a:ext cx="1119188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Line 56">
                <a:extLst>
                  <a:ext uri="{FF2B5EF4-FFF2-40B4-BE49-F238E27FC236}">
                    <a16:creationId xmlns="" xmlns:a16="http://schemas.microsoft.com/office/drawing/2014/main" id="{D5D063ED-66CE-4267-A564-D188F6854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168433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Line 57">
                <a:extLst>
                  <a:ext uri="{FF2B5EF4-FFF2-40B4-BE49-F238E27FC236}">
                    <a16:creationId xmlns="" xmlns:a16="http://schemas.microsoft.com/office/drawing/2014/main" id="{78A35F6F-5101-4CD3-A845-B868C8578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1531938"/>
                <a:ext cx="0" cy="1524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Line 58">
                <a:extLst>
                  <a:ext uri="{FF2B5EF4-FFF2-40B4-BE49-F238E27FC236}">
                    <a16:creationId xmlns="" xmlns:a16="http://schemas.microsoft.com/office/drawing/2014/main" id="{6DBD2F6D-9893-4BEB-9DA5-F5FEF163F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2846388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Line 59">
                <a:extLst>
                  <a:ext uri="{FF2B5EF4-FFF2-40B4-BE49-F238E27FC236}">
                    <a16:creationId xmlns="" xmlns:a16="http://schemas.microsoft.com/office/drawing/2014/main" id="{4CD5037D-8411-4886-9B60-8DCB0A68B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1684338"/>
                <a:ext cx="0" cy="116205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Line 60">
                <a:extLst>
                  <a:ext uri="{FF2B5EF4-FFF2-40B4-BE49-F238E27FC236}">
                    <a16:creationId xmlns="" xmlns:a16="http://schemas.microsoft.com/office/drawing/2014/main" id="{E5A93ECC-8734-4B03-A08A-48D1C9D710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400685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Line 61">
                <a:extLst>
                  <a:ext uri="{FF2B5EF4-FFF2-40B4-BE49-F238E27FC236}">
                    <a16:creationId xmlns="" xmlns:a16="http://schemas.microsoft.com/office/drawing/2014/main" id="{9F50B5D0-2504-4FB6-A657-BB1A0A231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07188" y="5168901"/>
                <a:ext cx="44450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62">
                <a:extLst>
                  <a:ext uri="{FF2B5EF4-FFF2-40B4-BE49-F238E27FC236}">
                    <a16:creationId xmlns="" xmlns:a16="http://schemas.microsoft.com/office/drawing/2014/main" id="{A481690B-211B-412C-B6A1-5F14ED449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5168901"/>
                <a:ext cx="219075" cy="858838"/>
              </a:xfrm>
              <a:custGeom>
                <a:avLst/>
                <a:gdLst>
                  <a:gd name="T0" fmla="*/ 138 w 138"/>
                  <a:gd name="T1" fmla="*/ 541 h 541"/>
                  <a:gd name="T2" fmla="*/ 0 w 138"/>
                  <a:gd name="T3" fmla="*/ 541 h 541"/>
                  <a:gd name="T4" fmla="*/ 0 w 138"/>
                  <a:gd name="T5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541">
                    <a:moveTo>
                      <a:pt x="138" y="541"/>
                    </a:moveTo>
                    <a:lnTo>
                      <a:pt x="0" y="54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Line 63">
                <a:extLst>
                  <a:ext uri="{FF2B5EF4-FFF2-40B4-BE49-F238E27FC236}">
                    <a16:creationId xmlns="" xmlns:a16="http://schemas.microsoft.com/office/drawing/2014/main" id="{F22E3C30-BF28-4251-91CB-7532FABAC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0713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Line 64">
                <a:extLst>
                  <a:ext uri="{FF2B5EF4-FFF2-40B4-BE49-F238E27FC236}">
                    <a16:creationId xmlns="" xmlns:a16="http://schemas.microsoft.com/office/drawing/2014/main" id="{EEA88E6A-A709-40B4-A00F-C467ABBCF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1488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Line 65">
                <a:extLst>
                  <a:ext uri="{FF2B5EF4-FFF2-40B4-BE49-F238E27FC236}">
                    <a16:creationId xmlns="" xmlns:a16="http://schemas.microsoft.com/office/drawing/2014/main" id="{99DC485A-00B2-4C8D-8F84-C6C80A6F5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4006851"/>
                <a:ext cx="0" cy="116205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Line 66">
                <a:extLst>
                  <a:ext uri="{FF2B5EF4-FFF2-40B4-BE49-F238E27FC236}">
                    <a16:creationId xmlns="" xmlns:a16="http://schemas.microsoft.com/office/drawing/2014/main" id="{CC3D8479-BFEA-4750-A0A0-1F79A99F1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70713" y="6027738"/>
                <a:ext cx="11207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Line 67">
                <a:extLst>
                  <a:ext uri="{FF2B5EF4-FFF2-40B4-BE49-F238E27FC236}">
                    <a16:creationId xmlns="" xmlns:a16="http://schemas.microsoft.com/office/drawing/2014/main" id="{7A05EC4C-CEF5-4912-9EBD-A4A600918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12263" y="6027738"/>
                <a:ext cx="0" cy="5080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Line 68">
                <a:extLst>
                  <a:ext uri="{FF2B5EF4-FFF2-40B4-BE49-F238E27FC236}">
                    <a16:creationId xmlns="" xmlns:a16="http://schemas.microsoft.com/office/drawing/2014/main" id="{BD00FB40-4274-4B62-A56A-3CABD3436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1638" y="2846388"/>
                <a:ext cx="0" cy="1160463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0" name="Line 69">
                <a:extLst>
                  <a:ext uri="{FF2B5EF4-FFF2-40B4-BE49-F238E27FC236}">
                    <a16:creationId xmlns="" xmlns:a16="http://schemas.microsoft.com/office/drawing/2014/main" id="{C9FB58E1-8077-4A18-981C-B142A0432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1488" y="6027738"/>
                <a:ext cx="11207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Line 70">
                <a:extLst>
                  <a:ext uri="{FF2B5EF4-FFF2-40B4-BE49-F238E27FC236}">
                    <a16:creationId xmlns="" xmlns:a16="http://schemas.microsoft.com/office/drawing/2014/main" id="{8E0B9FAF-5AA1-46E6-AD6F-180A89996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12263" y="6027738"/>
                <a:ext cx="1120775" cy="0"/>
              </a:xfrm>
              <a:prstGeom prst="line">
                <a:avLst/>
              </a:pr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Rectangle 71">
                <a:extLst>
                  <a:ext uri="{FF2B5EF4-FFF2-40B4-BE49-F238E27FC236}">
                    <a16:creationId xmlns="" xmlns:a16="http://schemas.microsoft.com/office/drawing/2014/main" id="{9E1DAB5A-4ABD-41A1-A572-356D70937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07125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2.0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72">
                <a:extLst>
                  <a:ext uri="{FF2B5EF4-FFF2-40B4-BE49-F238E27FC236}">
                    <a16:creationId xmlns="" xmlns:a16="http://schemas.microsoft.com/office/drawing/2014/main" id="{1E4C611E-ABAA-4565-B61D-A885E6BEE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6349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1.5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73">
                <a:extLst>
                  <a:ext uri="{FF2B5EF4-FFF2-40B4-BE49-F238E27FC236}">
                    <a16:creationId xmlns="" xmlns:a16="http://schemas.microsoft.com/office/drawing/2014/main" id="{37316A00-A199-46C3-A2BE-C4C8BBB68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5575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1.0</a:t>
                </a:r>
                <a:endParaRPr kumimoji="0" lang="fr-FR" altLang="fr-FR" sz="28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74">
                <a:extLst>
                  <a:ext uri="{FF2B5EF4-FFF2-40B4-BE49-F238E27FC236}">
                    <a16:creationId xmlns="" xmlns:a16="http://schemas.microsoft.com/office/drawing/2014/main" id="{B46DB90C-32E5-4D59-9F27-7D5261420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4799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0.5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Rectangle 75">
                <a:extLst>
                  <a:ext uri="{FF2B5EF4-FFF2-40B4-BE49-F238E27FC236}">
                    <a16:creationId xmlns="" xmlns:a16="http://schemas.microsoft.com/office/drawing/2014/main" id="{27198547-994C-44C3-B7E7-9E9F0A3E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5612" y="6103938"/>
                <a:ext cx="30290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0.0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Rectangle 76">
                <a:extLst>
                  <a:ext uri="{FF2B5EF4-FFF2-40B4-BE49-F238E27FC236}">
                    <a16:creationId xmlns="" xmlns:a16="http://schemas.microsoft.com/office/drawing/2014/main" id="{FEB45F53-3D1F-4CFC-8CD3-C48104EC2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5084763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80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Rectangle 77">
                <a:extLst>
                  <a:ext uri="{FF2B5EF4-FFF2-40B4-BE49-F238E27FC236}">
                    <a16:creationId xmlns="" xmlns:a16="http://schemas.microsoft.com/office/drawing/2014/main" id="{46D56221-A403-49EE-AC58-093194264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39243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82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78">
                <a:extLst>
                  <a:ext uri="{FF2B5EF4-FFF2-40B4-BE49-F238E27FC236}">
                    <a16:creationId xmlns="" xmlns:a16="http://schemas.microsoft.com/office/drawing/2014/main" id="{77B40EFB-50F3-49E0-B018-EAB486EB9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276225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84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Rectangle 79">
                <a:extLst>
                  <a:ext uri="{FF2B5EF4-FFF2-40B4-BE49-F238E27FC236}">
                    <a16:creationId xmlns="" xmlns:a16="http://schemas.microsoft.com/office/drawing/2014/main" id="{F195F765-32F1-434E-BA89-40A94AA1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2434" y="1600201"/>
                <a:ext cx="241415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2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86</a:t>
                </a:r>
                <a:endParaRPr kumimoji="0" lang="fr-FR" altLang="fr-FR" sz="2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Freeform 87">
                <a:extLst>
                  <a:ext uri="{FF2B5EF4-FFF2-40B4-BE49-F238E27FC236}">
                    <a16:creationId xmlns="" xmlns:a16="http://schemas.microsoft.com/office/drawing/2014/main" id="{2B93BBC8-4208-4759-9F95-3255406A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1458913"/>
                <a:ext cx="4481513" cy="4430713"/>
              </a:xfrm>
              <a:custGeom>
                <a:avLst/>
                <a:gdLst>
                  <a:gd name="T0" fmla="*/ 2308 w 2823"/>
                  <a:gd name="T1" fmla="*/ 141 h 2791"/>
                  <a:gd name="T2" fmla="*/ 2107 w 2823"/>
                  <a:gd name="T3" fmla="*/ 193 h 2791"/>
                  <a:gd name="T4" fmla="*/ 1983 w 2823"/>
                  <a:gd name="T5" fmla="*/ 237 h 2791"/>
                  <a:gd name="T6" fmla="*/ 1830 w 2823"/>
                  <a:gd name="T7" fmla="*/ 311 h 2791"/>
                  <a:gd name="T8" fmla="*/ 1665 w 2823"/>
                  <a:gd name="T9" fmla="*/ 404 h 2791"/>
                  <a:gd name="T10" fmla="*/ 1550 w 2823"/>
                  <a:gd name="T11" fmla="*/ 464 h 2791"/>
                  <a:gd name="T12" fmla="*/ 1414 w 2823"/>
                  <a:gd name="T13" fmla="*/ 545 h 2791"/>
                  <a:gd name="T14" fmla="*/ 1249 w 2823"/>
                  <a:gd name="T15" fmla="*/ 706 h 2791"/>
                  <a:gd name="T16" fmla="*/ 1103 w 2823"/>
                  <a:gd name="T17" fmla="*/ 870 h 2791"/>
                  <a:gd name="T18" fmla="*/ 886 w 2823"/>
                  <a:gd name="T19" fmla="*/ 1154 h 2791"/>
                  <a:gd name="T20" fmla="*/ 613 w 2823"/>
                  <a:gd name="T21" fmla="*/ 1550 h 2791"/>
                  <a:gd name="T22" fmla="*/ 278 w 2823"/>
                  <a:gd name="T23" fmla="*/ 2059 h 2791"/>
                  <a:gd name="T24" fmla="*/ 184 w 2823"/>
                  <a:gd name="T25" fmla="*/ 2184 h 2791"/>
                  <a:gd name="T26" fmla="*/ 0 w 2823"/>
                  <a:gd name="T27" fmla="*/ 2416 h 2791"/>
                  <a:gd name="T28" fmla="*/ 0 w 2823"/>
                  <a:gd name="T29" fmla="*/ 2791 h 2791"/>
                  <a:gd name="T30" fmla="*/ 139 w 2823"/>
                  <a:gd name="T31" fmla="*/ 2550 h 2791"/>
                  <a:gd name="T32" fmla="*/ 350 w 2823"/>
                  <a:gd name="T33" fmla="*/ 2227 h 2791"/>
                  <a:gd name="T34" fmla="*/ 619 w 2823"/>
                  <a:gd name="T35" fmla="*/ 1867 h 2791"/>
                  <a:gd name="T36" fmla="*/ 753 w 2823"/>
                  <a:gd name="T37" fmla="*/ 1711 h 2791"/>
                  <a:gd name="T38" fmla="*/ 1033 w 2823"/>
                  <a:gd name="T39" fmla="*/ 1406 h 2791"/>
                  <a:gd name="T40" fmla="*/ 1280 w 2823"/>
                  <a:gd name="T41" fmla="*/ 1168 h 2791"/>
                  <a:gd name="T42" fmla="*/ 1386 w 2823"/>
                  <a:gd name="T43" fmla="*/ 1080 h 2791"/>
                  <a:gd name="T44" fmla="*/ 1559 w 2823"/>
                  <a:gd name="T45" fmla="*/ 957 h 2791"/>
                  <a:gd name="T46" fmla="*/ 1762 w 2823"/>
                  <a:gd name="T47" fmla="*/ 868 h 2791"/>
                  <a:gd name="T48" fmla="*/ 1917 w 2823"/>
                  <a:gd name="T49" fmla="*/ 817 h 2791"/>
                  <a:gd name="T50" fmla="*/ 2007 w 2823"/>
                  <a:gd name="T51" fmla="*/ 800 h 2791"/>
                  <a:gd name="T52" fmla="*/ 2251 w 2823"/>
                  <a:gd name="T53" fmla="*/ 781 h 2791"/>
                  <a:gd name="T54" fmla="*/ 2467 w 2823"/>
                  <a:gd name="T55" fmla="*/ 812 h 2791"/>
                  <a:gd name="T56" fmla="*/ 2823 w 2823"/>
                  <a:gd name="T57" fmla="*/ 908 h 2791"/>
                  <a:gd name="T58" fmla="*/ 2823 w 2823"/>
                  <a:gd name="T59" fmla="*/ 0 h 2791"/>
                  <a:gd name="T60" fmla="*/ 2518 w 2823"/>
                  <a:gd name="T61" fmla="*/ 74 h 2791"/>
                  <a:gd name="T62" fmla="*/ 2308 w 2823"/>
                  <a:gd name="T63" fmla="*/ 141 h 2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3" h="2791">
                    <a:moveTo>
                      <a:pt x="2308" y="141"/>
                    </a:moveTo>
                    <a:lnTo>
                      <a:pt x="2107" y="193"/>
                    </a:lnTo>
                    <a:lnTo>
                      <a:pt x="1983" y="237"/>
                    </a:lnTo>
                    <a:lnTo>
                      <a:pt x="1830" y="311"/>
                    </a:lnTo>
                    <a:lnTo>
                      <a:pt x="1665" y="404"/>
                    </a:lnTo>
                    <a:lnTo>
                      <a:pt x="1550" y="464"/>
                    </a:lnTo>
                    <a:lnTo>
                      <a:pt x="1414" y="545"/>
                    </a:lnTo>
                    <a:lnTo>
                      <a:pt x="1249" y="706"/>
                    </a:lnTo>
                    <a:lnTo>
                      <a:pt x="1103" y="870"/>
                    </a:lnTo>
                    <a:lnTo>
                      <a:pt x="886" y="1154"/>
                    </a:lnTo>
                    <a:lnTo>
                      <a:pt x="613" y="1550"/>
                    </a:lnTo>
                    <a:lnTo>
                      <a:pt x="278" y="2059"/>
                    </a:lnTo>
                    <a:lnTo>
                      <a:pt x="184" y="2184"/>
                    </a:lnTo>
                    <a:lnTo>
                      <a:pt x="0" y="2416"/>
                    </a:lnTo>
                    <a:lnTo>
                      <a:pt x="0" y="2791"/>
                    </a:lnTo>
                    <a:lnTo>
                      <a:pt x="139" y="2550"/>
                    </a:lnTo>
                    <a:lnTo>
                      <a:pt x="350" y="2227"/>
                    </a:lnTo>
                    <a:lnTo>
                      <a:pt x="619" y="1867"/>
                    </a:lnTo>
                    <a:lnTo>
                      <a:pt x="753" y="1711"/>
                    </a:lnTo>
                    <a:lnTo>
                      <a:pt x="1033" y="1406"/>
                    </a:lnTo>
                    <a:lnTo>
                      <a:pt x="1280" y="1168"/>
                    </a:lnTo>
                    <a:lnTo>
                      <a:pt x="1386" y="1080"/>
                    </a:lnTo>
                    <a:lnTo>
                      <a:pt x="1559" y="957"/>
                    </a:lnTo>
                    <a:lnTo>
                      <a:pt x="1762" y="868"/>
                    </a:lnTo>
                    <a:lnTo>
                      <a:pt x="1917" y="817"/>
                    </a:lnTo>
                    <a:lnTo>
                      <a:pt x="2007" y="800"/>
                    </a:lnTo>
                    <a:lnTo>
                      <a:pt x="2251" y="781"/>
                    </a:lnTo>
                    <a:lnTo>
                      <a:pt x="2467" y="812"/>
                    </a:lnTo>
                    <a:lnTo>
                      <a:pt x="2823" y="908"/>
                    </a:lnTo>
                    <a:lnTo>
                      <a:pt x="2823" y="0"/>
                    </a:lnTo>
                    <a:lnTo>
                      <a:pt x="2518" y="74"/>
                    </a:lnTo>
                    <a:lnTo>
                      <a:pt x="2308" y="141"/>
                    </a:lnTo>
                    <a:close/>
                  </a:path>
                </a:pathLst>
              </a:custGeom>
              <a:solidFill>
                <a:srgbClr val="0070C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Freeform 89">
                <a:extLst>
                  <a:ext uri="{FF2B5EF4-FFF2-40B4-BE49-F238E27FC236}">
                    <a16:creationId xmlns="" xmlns:a16="http://schemas.microsoft.com/office/drawing/2014/main" id="{94214C0B-A818-491C-BBAD-179541955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249488"/>
                <a:ext cx="4481513" cy="3517900"/>
              </a:xfrm>
              <a:custGeom>
                <a:avLst/>
                <a:gdLst>
                  <a:gd name="T0" fmla="*/ 2626 w 2823"/>
                  <a:gd name="T1" fmla="*/ 15 h 2216"/>
                  <a:gd name="T2" fmla="*/ 2542 w 2823"/>
                  <a:gd name="T3" fmla="*/ 28 h 2216"/>
                  <a:gd name="T4" fmla="*/ 2409 w 2823"/>
                  <a:gd name="T5" fmla="*/ 24 h 2216"/>
                  <a:gd name="T6" fmla="*/ 1991 w 2823"/>
                  <a:gd name="T7" fmla="*/ 94 h 2216"/>
                  <a:gd name="T8" fmla="*/ 1847 w 2823"/>
                  <a:gd name="T9" fmla="*/ 139 h 2216"/>
                  <a:gd name="T10" fmla="*/ 1667 w 2823"/>
                  <a:gd name="T11" fmla="*/ 215 h 2216"/>
                  <a:gd name="T12" fmla="*/ 1462 w 2823"/>
                  <a:gd name="T13" fmla="*/ 322 h 2216"/>
                  <a:gd name="T14" fmla="*/ 1302 w 2823"/>
                  <a:gd name="T15" fmla="*/ 422 h 2216"/>
                  <a:gd name="T16" fmla="*/ 1233 w 2823"/>
                  <a:gd name="T17" fmla="*/ 478 h 2216"/>
                  <a:gd name="T18" fmla="*/ 1084 w 2823"/>
                  <a:gd name="T19" fmla="*/ 623 h 2216"/>
                  <a:gd name="T20" fmla="*/ 897 w 2823"/>
                  <a:gd name="T21" fmla="*/ 818 h 2216"/>
                  <a:gd name="T22" fmla="*/ 750 w 2823"/>
                  <a:gd name="T23" fmla="*/ 978 h 2216"/>
                  <a:gd name="T24" fmla="*/ 651 w 2823"/>
                  <a:gd name="T25" fmla="*/ 1092 h 2216"/>
                  <a:gd name="T26" fmla="*/ 295 w 2823"/>
                  <a:gd name="T27" fmla="*/ 1479 h 2216"/>
                  <a:gd name="T28" fmla="*/ 96 w 2823"/>
                  <a:gd name="T29" fmla="*/ 1706 h 2216"/>
                  <a:gd name="T30" fmla="*/ 0 w 2823"/>
                  <a:gd name="T31" fmla="*/ 1800 h 2216"/>
                  <a:gd name="T32" fmla="*/ 0 w 2823"/>
                  <a:gd name="T33" fmla="*/ 2216 h 2216"/>
                  <a:gd name="T34" fmla="*/ 81 w 2823"/>
                  <a:gd name="T35" fmla="*/ 2100 h 2216"/>
                  <a:gd name="T36" fmla="*/ 466 w 2823"/>
                  <a:gd name="T37" fmla="*/ 1573 h 2216"/>
                  <a:gd name="T38" fmla="*/ 559 w 2823"/>
                  <a:gd name="T39" fmla="*/ 1441 h 2216"/>
                  <a:gd name="T40" fmla="*/ 698 w 2823"/>
                  <a:gd name="T41" fmla="*/ 1276 h 2216"/>
                  <a:gd name="T42" fmla="*/ 956 w 2823"/>
                  <a:gd name="T43" fmla="*/ 1008 h 2216"/>
                  <a:gd name="T44" fmla="*/ 1086 w 2823"/>
                  <a:gd name="T45" fmla="*/ 885 h 2216"/>
                  <a:gd name="T46" fmla="*/ 1273 w 2823"/>
                  <a:gd name="T47" fmla="*/ 739 h 2216"/>
                  <a:gd name="T48" fmla="*/ 1423 w 2823"/>
                  <a:gd name="T49" fmla="*/ 642 h 2216"/>
                  <a:gd name="T50" fmla="*/ 1689 w 2823"/>
                  <a:gd name="T51" fmla="*/ 530 h 2216"/>
                  <a:gd name="T52" fmla="*/ 1845 w 2823"/>
                  <a:gd name="T53" fmla="*/ 487 h 2216"/>
                  <a:gd name="T54" fmla="*/ 2109 w 2823"/>
                  <a:gd name="T55" fmla="*/ 437 h 2216"/>
                  <a:gd name="T56" fmla="*/ 2265 w 2823"/>
                  <a:gd name="T57" fmla="*/ 414 h 2216"/>
                  <a:gd name="T58" fmla="*/ 2546 w 2823"/>
                  <a:gd name="T59" fmla="*/ 407 h 2216"/>
                  <a:gd name="T60" fmla="*/ 2729 w 2823"/>
                  <a:gd name="T61" fmla="*/ 424 h 2216"/>
                  <a:gd name="T62" fmla="*/ 2823 w 2823"/>
                  <a:gd name="T63" fmla="*/ 439 h 2216"/>
                  <a:gd name="T64" fmla="*/ 2823 w 2823"/>
                  <a:gd name="T65" fmla="*/ 0 h 2216"/>
                  <a:gd name="T66" fmla="*/ 2626 w 2823"/>
                  <a:gd name="T67" fmla="*/ 15 h 2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3" h="2216">
                    <a:moveTo>
                      <a:pt x="2626" y="15"/>
                    </a:moveTo>
                    <a:lnTo>
                      <a:pt x="2542" y="28"/>
                    </a:lnTo>
                    <a:lnTo>
                      <a:pt x="2409" y="24"/>
                    </a:lnTo>
                    <a:lnTo>
                      <a:pt x="1991" y="94"/>
                    </a:lnTo>
                    <a:lnTo>
                      <a:pt x="1847" y="139"/>
                    </a:lnTo>
                    <a:lnTo>
                      <a:pt x="1667" y="215"/>
                    </a:lnTo>
                    <a:lnTo>
                      <a:pt x="1462" y="322"/>
                    </a:lnTo>
                    <a:lnTo>
                      <a:pt x="1302" y="422"/>
                    </a:lnTo>
                    <a:lnTo>
                      <a:pt x="1233" y="478"/>
                    </a:lnTo>
                    <a:lnTo>
                      <a:pt x="1084" y="623"/>
                    </a:lnTo>
                    <a:lnTo>
                      <a:pt x="897" y="818"/>
                    </a:lnTo>
                    <a:lnTo>
                      <a:pt x="750" y="978"/>
                    </a:lnTo>
                    <a:lnTo>
                      <a:pt x="651" y="1092"/>
                    </a:lnTo>
                    <a:lnTo>
                      <a:pt x="295" y="1479"/>
                    </a:lnTo>
                    <a:lnTo>
                      <a:pt x="96" y="1706"/>
                    </a:lnTo>
                    <a:lnTo>
                      <a:pt x="0" y="1800"/>
                    </a:lnTo>
                    <a:lnTo>
                      <a:pt x="0" y="2216"/>
                    </a:lnTo>
                    <a:lnTo>
                      <a:pt x="81" y="2100"/>
                    </a:lnTo>
                    <a:lnTo>
                      <a:pt x="466" y="1573"/>
                    </a:lnTo>
                    <a:lnTo>
                      <a:pt x="559" y="1441"/>
                    </a:lnTo>
                    <a:lnTo>
                      <a:pt x="698" y="1276"/>
                    </a:lnTo>
                    <a:lnTo>
                      <a:pt x="956" y="1008"/>
                    </a:lnTo>
                    <a:lnTo>
                      <a:pt x="1086" y="885"/>
                    </a:lnTo>
                    <a:lnTo>
                      <a:pt x="1273" y="739"/>
                    </a:lnTo>
                    <a:lnTo>
                      <a:pt x="1423" y="642"/>
                    </a:lnTo>
                    <a:lnTo>
                      <a:pt x="1689" y="530"/>
                    </a:lnTo>
                    <a:lnTo>
                      <a:pt x="1845" y="487"/>
                    </a:lnTo>
                    <a:lnTo>
                      <a:pt x="2109" y="437"/>
                    </a:lnTo>
                    <a:lnTo>
                      <a:pt x="2265" y="414"/>
                    </a:lnTo>
                    <a:lnTo>
                      <a:pt x="2546" y="407"/>
                    </a:lnTo>
                    <a:lnTo>
                      <a:pt x="2729" y="424"/>
                    </a:lnTo>
                    <a:lnTo>
                      <a:pt x="2823" y="439"/>
                    </a:lnTo>
                    <a:lnTo>
                      <a:pt x="2823" y="0"/>
                    </a:lnTo>
                    <a:lnTo>
                      <a:pt x="2626" y="15"/>
                    </a:lnTo>
                    <a:close/>
                  </a:path>
                </a:pathLst>
              </a:custGeom>
              <a:solidFill>
                <a:srgbClr val="00990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Freeform 93">
                <a:extLst>
                  <a:ext uri="{FF2B5EF4-FFF2-40B4-BE49-F238E27FC236}">
                    <a16:creationId xmlns="" xmlns:a16="http://schemas.microsoft.com/office/drawing/2014/main" id="{2FD46FD2-4D3D-4C1C-A704-EB01C9C9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940051"/>
                <a:ext cx="4481513" cy="2867025"/>
              </a:xfrm>
              <a:custGeom>
                <a:avLst/>
                <a:gdLst>
                  <a:gd name="T0" fmla="*/ 2328 w 2823"/>
                  <a:gd name="T1" fmla="*/ 14 h 1806"/>
                  <a:gd name="T2" fmla="*/ 2113 w 2823"/>
                  <a:gd name="T3" fmla="*/ 40 h 1806"/>
                  <a:gd name="T4" fmla="*/ 1830 w 2823"/>
                  <a:gd name="T5" fmla="*/ 97 h 1806"/>
                  <a:gd name="T6" fmla="*/ 1651 w 2823"/>
                  <a:gd name="T7" fmla="*/ 167 h 1806"/>
                  <a:gd name="T8" fmla="*/ 1409 w 2823"/>
                  <a:gd name="T9" fmla="*/ 290 h 1806"/>
                  <a:gd name="T10" fmla="*/ 1188 w 2823"/>
                  <a:gd name="T11" fmla="*/ 439 h 1806"/>
                  <a:gd name="T12" fmla="*/ 1091 w 2823"/>
                  <a:gd name="T13" fmla="*/ 512 h 1806"/>
                  <a:gd name="T14" fmla="*/ 973 w 2823"/>
                  <a:gd name="T15" fmla="*/ 617 h 1806"/>
                  <a:gd name="T16" fmla="*/ 776 w 2823"/>
                  <a:gd name="T17" fmla="*/ 810 h 1806"/>
                  <a:gd name="T18" fmla="*/ 489 w 2823"/>
                  <a:gd name="T19" fmla="*/ 1111 h 1806"/>
                  <a:gd name="T20" fmla="*/ 395 w 2823"/>
                  <a:gd name="T21" fmla="*/ 1194 h 1806"/>
                  <a:gd name="T22" fmla="*/ 0 w 2823"/>
                  <a:gd name="T23" fmla="*/ 1624 h 1806"/>
                  <a:gd name="T24" fmla="*/ 0 w 2823"/>
                  <a:gd name="T25" fmla="*/ 1806 h 1806"/>
                  <a:gd name="T26" fmla="*/ 119 w 2823"/>
                  <a:gd name="T27" fmla="*/ 1660 h 1806"/>
                  <a:gd name="T28" fmla="*/ 229 w 2823"/>
                  <a:gd name="T29" fmla="*/ 1537 h 1806"/>
                  <a:gd name="T30" fmla="*/ 438 w 2823"/>
                  <a:gd name="T31" fmla="*/ 1285 h 1806"/>
                  <a:gd name="T32" fmla="*/ 543 w 2823"/>
                  <a:gd name="T33" fmla="*/ 1164 h 1806"/>
                  <a:gd name="T34" fmla="*/ 792 w 2823"/>
                  <a:gd name="T35" fmla="*/ 902 h 1806"/>
                  <a:gd name="T36" fmla="*/ 874 w 2823"/>
                  <a:gd name="T37" fmla="*/ 824 h 1806"/>
                  <a:gd name="T38" fmla="*/ 979 w 2823"/>
                  <a:gd name="T39" fmla="*/ 731 h 1806"/>
                  <a:gd name="T40" fmla="*/ 1044 w 2823"/>
                  <a:gd name="T41" fmla="*/ 684 h 1806"/>
                  <a:gd name="T42" fmla="*/ 1154 w 2823"/>
                  <a:gd name="T43" fmla="*/ 590 h 1806"/>
                  <a:gd name="T44" fmla="*/ 1275 w 2823"/>
                  <a:gd name="T45" fmla="*/ 505 h 1806"/>
                  <a:gd name="T46" fmla="*/ 1375 w 2823"/>
                  <a:gd name="T47" fmla="*/ 443 h 1806"/>
                  <a:gd name="T48" fmla="*/ 1546 w 2823"/>
                  <a:gd name="T49" fmla="*/ 346 h 1806"/>
                  <a:gd name="T50" fmla="*/ 1733 w 2823"/>
                  <a:gd name="T51" fmla="*/ 275 h 1806"/>
                  <a:gd name="T52" fmla="*/ 1974 w 2823"/>
                  <a:gd name="T53" fmla="*/ 199 h 1806"/>
                  <a:gd name="T54" fmla="*/ 2112 w 2823"/>
                  <a:gd name="T55" fmla="*/ 175 h 1806"/>
                  <a:gd name="T56" fmla="*/ 2331 w 2823"/>
                  <a:gd name="T57" fmla="*/ 153 h 1806"/>
                  <a:gd name="T58" fmla="*/ 2577 w 2823"/>
                  <a:gd name="T59" fmla="*/ 139 h 1806"/>
                  <a:gd name="T60" fmla="*/ 2823 w 2823"/>
                  <a:gd name="T61" fmla="*/ 150 h 1806"/>
                  <a:gd name="T62" fmla="*/ 2823 w 2823"/>
                  <a:gd name="T63" fmla="*/ 0 h 1806"/>
                  <a:gd name="T64" fmla="*/ 2628 w 2823"/>
                  <a:gd name="T65" fmla="*/ 2 h 1806"/>
                  <a:gd name="T66" fmla="*/ 2328 w 2823"/>
                  <a:gd name="T67" fmla="*/ 14 h 1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3" h="1806">
                    <a:moveTo>
                      <a:pt x="2328" y="14"/>
                    </a:moveTo>
                    <a:lnTo>
                      <a:pt x="2113" y="40"/>
                    </a:lnTo>
                    <a:lnTo>
                      <a:pt x="1830" y="97"/>
                    </a:lnTo>
                    <a:lnTo>
                      <a:pt x="1651" y="167"/>
                    </a:lnTo>
                    <a:lnTo>
                      <a:pt x="1409" y="290"/>
                    </a:lnTo>
                    <a:lnTo>
                      <a:pt x="1188" y="439"/>
                    </a:lnTo>
                    <a:lnTo>
                      <a:pt x="1091" y="512"/>
                    </a:lnTo>
                    <a:lnTo>
                      <a:pt x="973" y="617"/>
                    </a:lnTo>
                    <a:lnTo>
                      <a:pt x="776" y="810"/>
                    </a:lnTo>
                    <a:lnTo>
                      <a:pt x="489" y="1111"/>
                    </a:lnTo>
                    <a:lnTo>
                      <a:pt x="395" y="1194"/>
                    </a:lnTo>
                    <a:lnTo>
                      <a:pt x="0" y="1624"/>
                    </a:lnTo>
                    <a:lnTo>
                      <a:pt x="0" y="1806"/>
                    </a:lnTo>
                    <a:lnTo>
                      <a:pt x="119" y="1660"/>
                    </a:lnTo>
                    <a:lnTo>
                      <a:pt x="229" y="1537"/>
                    </a:lnTo>
                    <a:lnTo>
                      <a:pt x="438" y="1285"/>
                    </a:lnTo>
                    <a:lnTo>
                      <a:pt x="543" y="1164"/>
                    </a:lnTo>
                    <a:lnTo>
                      <a:pt x="792" y="902"/>
                    </a:lnTo>
                    <a:lnTo>
                      <a:pt x="874" y="824"/>
                    </a:lnTo>
                    <a:lnTo>
                      <a:pt x="979" y="731"/>
                    </a:lnTo>
                    <a:lnTo>
                      <a:pt x="1044" y="684"/>
                    </a:lnTo>
                    <a:lnTo>
                      <a:pt x="1154" y="590"/>
                    </a:lnTo>
                    <a:lnTo>
                      <a:pt x="1275" y="505"/>
                    </a:lnTo>
                    <a:lnTo>
                      <a:pt x="1375" y="443"/>
                    </a:lnTo>
                    <a:lnTo>
                      <a:pt x="1546" y="346"/>
                    </a:lnTo>
                    <a:lnTo>
                      <a:pt x="1733" y="275"/>
                    </a:lnTo>
                    <a:lnTo>
                      <a:pt x="1974" y="199"/>
                    </a:lnTo>
                    <a:lnTo>
                      <a:pt x="2112" y="175"/>
                    </a:lnTo>
                    <a:lnTo>
                      <a:pt x="2331" y="153"/>
                    </a:lnTo>
                    <a:lnTo>
                      <a:pt x="2577" y="139"/>
                    </a:lnTo>
                    <a:lnTo>
                      <a:pt x="2823" y="150"/>
                    </a:lnTo>
                    <a:lnTo>
                      <a:pt x="2823" y="0"/>
                    </a:lnTo>
                    <a:lnTo>
                      <a:pt x="2628" y="2"/>
                    </a:lnTo>
                    <a:lnTo>
                      <a:pt x="2328" y="14"/>
                    </a:lnTo>
                    <a:close/>
                  </a:path>
                </a:pathLst>
              </a:custGeom>
              <a:solidFill>
                <a:srgbClr val="60606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95">
                <a:extLst>
                  <a:ext uri="{FF2B5EF4-FFF2-40B4-BE49-F238E27FC236}">
                    <a16:creationId xmlns="" xmlns:a16="http://schemas.microsoft.com/office/drawing/2014/main" id="{25274173-36B6-4104-8524-C5B6FF906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624263"/>
                <a:ext cx="4481513" cy="2136775"/>
              </a:xfrm>
              <a:custGeom>
                <a:avLst/>
                <a:gdLst>
                  <a:gd name="T0" fmla="*/ 2344 w 2823"/>
                  <a:gd name="T1" fmla="*/ 40 h 1346"/>
                  <a:gd name="T2" fmla="*/ 2127 w 2823"/>
                  <a:gd name="T3" fmla="*/ 73 h 1346"/>
                  <a:gd name="T4" fmla="*/ 1949 w 2823"/>
                  <a:gd name="T5" fmla="*/ 105 h 1346"/>
                  <a:gd name="T6" fmla="*/ 1805 w 2823"/>
                  <a:gd name="T7" fmla="*/ 141 h 1346"/>
                  <a:gd name="T8" fmla="*/ 1550 w 2823"/>
                  <a:gd name="T9" fmla="*/ 221 h 1346"/>
                  <a:gd name="T10" fmla="*/ 1278 w 2823"/>
                  <a:gd name="T11" fmla="*/ 337 h 1346"/>
                  <a:gd name="T12" fmla="*/ 1179 w 2823"/>
                  <a:gd name="T13" fmla="*/ 390 h 1346"/>
                  <a:gd name="T14" fmla="*/ 804 w 2823"/>
                  <a:gd name="T15" fmla="*/ 622 h 1346"/>
                  <a:gd name="T16" fmla="*/ 557 w 2823"/>
                  <a:gd name="T17" fmla="*/ 797 h 1346"/>
                  <a:gd name="T18" fmla="*/ 81 w 2823"/>
                  <a:gd name="T19" fmla="*/ 1154 h 1346"/>
                  <a:gd name="T20" fmla="*/ 0 w 2823"/>
                  <a:gd name="T21" fmla="*/ 1205 h 1346"/>
                  <a:gd name="T22" fmla="*/ 0 w 2823"/>
                  <a:gd name="T23" fmla="*/ 1346 h 1346"/>
                  <a:gd name="T24" fmla="*/ 163 w 2823"/>
                  <a:gd name="T25" fmla="*/ 1189 h 1346"/>
                  <a:gd name="T26" fmla="*/ 424 w 2823"/>
                  <a:gd name="T27" fmla="*/ 979 h 1346"/>
                  <a:gd name="T28" fmla="*/ 563 w 2823"/>
                  <a:gd name="T29" fmla="*/ 876 h 1346"/>
                  <a:gd name="T30" fmla="*/ 834 w 2823"/>
                  <a:gd name="T31" fmla="*/ 690 h 1346"/>
                  <a:gd name="T32" fmla="*/ 990 w 2823"/>
                  <a:gd name="T33" fmla="*/ 588 h 1346"/>
                  <a:gd name="T34" fmla="*/ 1118 w 2823"/>
                  <a:gd name="T35" fmla="*/ 514 h 1346"/>
                  <a:gd name="T36" fmla="*/ 1224 w 2823"/>
                  <a:gd name="T37" fmla="*/ 458 h 1346"/>
                  <a:gd name="T38" fmla="*/ 1418 w 2823"/>
                  <a:gd name="T39" fmla="*/ 366 h 1346"/>
                  <a:gd name="T40" fmla="*/ 1514 w 2823"/>
                  <a:gd name="T41" fmla="*/ 331 h 1346"/>
                  <a:gd name="T42" fmla="*/ 1756 w 2823"/>
                  <a:gd name="T43" fmla="*/ 258 h 1346"/>
                  <a:gd name="T44" fmla="*/ 1904 w 2823"/>
                  <a:gd name="T45" fmla="*/ 226 h 1346"/>
                  <a:gd name="T46" fmla="*/ 2044 w 2823"/>
                  <a:gd name="T47" fmla="*/ 200 h 1346"/>
                  <a:gd name="T48" fmla="*/ 2325 w 2823"/>
                  <a:gd name="T49" fmla="*/ 166 h 1346"/>
                  <a:gd name="T50" fmla="*/ 2498 w 2823"/>
                  <a:gd name="T51" fmla="*/ 166 h 1346"/>
                  <a:gd name="T52" fmla="*/ 2655 w 2823"/>
                  <a:gd name="T53" fmla="*/ 154 h 1346"/>
                  <a:gd name="T54" fmla="*/ 2823 w 2823"/>
                  <a:gd name="T55" fmla="*/ 152 h 1346"/>
                  <a:gd name="T56" fmla="*/ 2823 w 2823"/>
                  <a:gd name="T57" fmla="*/ 0 h 1346"/>
                  <a:gd name="T58" fmla="*/ 2344 w 2823"/>
                  <a:gd name="T59" fmla="*/ 40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23" h="1346">
                    <a:moveTo>
                      <a:pt x="2344" y="40"/>
                    </a:moveTo>
                    <a:lnTo>
                      <a:pt x="2127" y="73"/>
                    </a:lnTo>
                    <a:lnTo>
                      <a:pt x="1949" y="105"/>
                    </a:lnTo>
                    <a:lnTo>
                      <a:pt x="1805" y="141"/>
                    </a:lnTo>
                    <a:lnTo>
                      <a:pt x="1550" y="221"/>
                    </a:lnTo>
                    <a:lnTo>
                      <a:pt x="1278" y="337"/>
                    </a:lnTo>
                    <a:lnTo>
                      <a:pt x="1179" y="390"/>
                    </a:lnTo>
                    <a:lnTo>
                      <a:pt x="804" y="622"/>
                    </a:lnTo>
                    <a:lnTo>
                      <a:pt x="557" y="797"/>
                    </a:lnTo>
                    <a:lnTo>
                      <a:pt x="81" y="1154"/>
                    </a:lnTo>
                    <a:lnTo>
                      <a:pt x="0" y="1205"/>
                    </a:lnTo>
                    <a:lnTo>
                      <a:pt x="0" y="1346"/>
                    </a:lnTo>
                    <a:lnTo>
                      <a:pt x="163" y="1189"/>
                    </a:lnTo>
                    <a:lnTo>
                      <a:pt x="424" y="979"/>
                    </a:lnTo>
                    <a:lnTo>
                      <a:pt x="563" y="876"/>
                    </a:lnTo>
                    <a:lnTo>
                      <a:pt x="834" y="690"/>
                    </a:lnTo>
                    <a:lnTo>
                      <a:pt x="990" y="588"/>
                    </a:lnTo>
                    <a:lnTo>
                      <a:pt x="1118" y="514"/>
                    </a:lnTo>
                    <a:lnTo>
                      <a:pt x="1224" y="458"/>
                    </a:lnTo>
                    <a:lnTo>
                      <a:pt x="1418" y="366"/>
                    </a:lnTo>
                    <a:lnTo>
                      <a:pt x="1514" y="331"/>
                    </a:lnTo>
                    <a:lnTo>
                      <a:pt x="1756" y="258"/>
                    </a:lnTo>
                    <a:lnTo>
                      <a:pt x="1904" y="226"/>
                    </a:lnTo>
                    <a:lnTo>
                      <a:pt x="2044" y="200"/>
                    </a:lnTo>
                    <a:lnTo>
                      <a:pt x="2325" y="166"/>
                    </a:lnTo>
                    <a:lnTo>
                      <a:pt x="2498" y="166"/>
                    </a:lnTo>
                    <a:lnTo>
                      <a:pt x="2655" y="154"/>
                    </a:lnTo>
                    <a:lnTo>
                      <a:pt x="2823" y="152"/>
                    </a:lnTo>
                    <a:lnTo>
                      <a:pt x="2823" y="0"/>
                    </a:lnTo>
                    <a:lnTo>
                      <a:pt x="2344" y="40"/>
                    </a:lnTo>
                    <a:close/>
                  </a:path>
                </a:pathLst>
              </a:custGeom>
              <a:solidFill>
                <a:srgbClr val="606060">
                  <a:alpha val="2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Rectangle 84">
                <a:extLst>
                  <a:ext uri="{FF2B5EF4-FFF2-40B4-BE49-F238E27FC236}">
                    <a16:creationId xmlns="" xmlns:a16="http://schemas.microsoft.com/office/drawing/2014/main" id="{B5DACC24-8630-4B9C-AD26-0D1D03C56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4871" y="3475038"/>
                <a:ext cx="61492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EVG</a:t>
                </a:r>
                <a:endParaRPr kumimoji="0" lang="fr-FR" altLang="fr-FR" sz="20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85">
                <a:extLst>
                  <a:ext uri="{FF2B5EF4-FFF2-40B4-BE49-F238E27FC236}">
                    <a16:creationId xmlns="" xmlns:a16="http://schemas.microsoft.com/office/drawing/2014/main" id="{86020881-C34A-46F3-BDEB-8A9C4E009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4871" y="2136776"/>
                <a:ext cx="61492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DTG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86">
                <a:extLst>
                  <a:ext uri="{FF2B5EF4-FFF2-40B4-BE49-F238E27FC236}">
                    <a16:creationId xmlns="" xmlns:a16="http://schemas.microsoft.com/office/drawing/2014/main" id="{AE326117-BBD4-4A9D-AAC8-42B3D974E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0011" y="2852738"/>
                <a:ext cx="59670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RAL</a:t>
                </a:r>
                <a:endParaRPr kumimoji="0" lang="fr-FR" altLang="fr-FR" sz="20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80">
                <a:extLst>
                  <a:ext uri="{FF2B5EF4-FFF2-40B4-BE49-F238E27FC236}">
                    <a16:creationId xmlns="" xmlns:a16="http://schemas.microsoft.com/office/drawing/2014/main" id="{529C8AB4-C831-42B1-AD39-122E762E7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3446" y="2608263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+4.9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81">
                <a:extLst>
                  <a:ext uri="{FF2B5EF4-FFF2-40B4-BE49-F238E27FC236}">
                    <a16:creationId xmlns="" xmlns:a16="http://schemas.microsoft.com/office/drawing/2014/main" id="{93F4F06C-6C38-4B25-A02E-AB7A44A97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3446" y="1935163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+6.0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82">
                <a:extLst>
                  <a:ext uri="{FF2B5EF4-FFF2-40B4-BE49-F238E27FC236}">
                    <a16:creationId xmlns="" xmlns:a16="http://schemas.microsoft.com/office/drawing/2014/main" id="{D0AA9BED-2D67-462F-AE55-1453BF1CF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3446" y="3263901"/>
                <a:ext cx="50104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i="0" u="none" strike="noStrike" cap="none" normalizeH="0" baseline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+3.8</a:t>
                </a:r>
                <a:endParaRPr kumimoji="0" lang="fr-FR" altLang="fr-FR" sz="180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Freeform 88">
                <a:extLst>
                  <a:ext uri="{FF2B5EF4-FFF2-40B4-BE49-F238E27FC236}">
                    <a16:creationId xmlns="" xmlns:a16="http://schemas.microsoft.com/office/drawing/2014/main" id="{57A9B161-8ECB-49B0-BF3F-F1964DE88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149476"/>
                <a:ext cx="4481513" cy="3460750"/>
              </a:xfrm>
              <a:custGeom>
                <a:avLst/>
                <a:gdLst>
                  <a:gd name="T0" fmla="*/ 0 w 2823"/>
                  <a:gd name="T1" fmla="*/ 2180 h 2180"/>
                  <a:gd name="T2" fmla="*/ 138 w 2823"/>
                  <a:gd name="T3" fmla="*/ 1971 h 2180"/>
                  <a:gd name="T4" fmla="*/ 249 w 2823"/>
                  <a:gd name="T5" fmla="*/ 1811 h 2180"/>
                  <a:gd name="T6" fmla="*/ 427 w 2823"/>
                  <a:gd name="T7" fmla="*/ 1543 h 2180"/>
                  <a:gd name="T8" fmla="*/ 817 w 2823"/>
                  <a:gd name="T9" fmla="*/ 994 h 2180"/>
                  <a:gd name="T10" fmla="*/ 972 w 2823"/>
                  <a:gd name="T11" fmla="*/ 799 h 2180"/>
                  <a:gd name="T12" fmla="*/ 1130 w 2823"/>
                  <a:gd name="T13" fmla="*/ 620 h 2180"/>
                  <a:gd name="T14" fmla="*/ 1267 w 2823"/>
                  <a:gd name="T15" fmla="*/ 483 h 2180"/>
                  <a:gd name="T16" fmla="*/ 1400 w 2823"/>
                  <a:gd name="T17" fmla="*/ 371 h 2180"/>
                  <a:gd name="T18" fmla="*/ 1556 w 2823"/>
                  <a:gd name="T19" fmla="*/ 264 h 2180"/>
                  <a:gd name="T20" fmla="*/ 1699 w 2823"/>
                  <a:gd name="T21" fmla="*/ 187 h 2180"/>
                  <a:gd name="T22" fmla="*/ 1841 w 2823"/>
                  <a:gd name="T23" fmla="*/ 130 h 2180"/>
                  <a:gd name="T24" fmla="*/ 1985 w 2823"/>
                  <a:gd name="T25" fmla="*/ 87 h 2180"/>
                  <a:gd name="T26" fmla="*/ 2109 w 2823"/>
                  <a:gd name="T27" fmla="*/ 58 h 2180"/>
                  <a:gd name="T28" fmla="*/ 2257 w 2823"/>
                  <a:gd name="T29" fmla="*/ 38 h 2180"/>
                  <a:gd name="T30" fmla="*/ 2469 w 2823"/>
                  <a:gd name="T31" fmla="*/ 22 h 2180"/>
                  <a:gd name="T32" fmla="*/ 2823 w 2823"/>
                  <a:gd name="T33" fmla="*/ 0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3" h="2180">
                    <a:moveTo>
                      <a:pt x="0" y="2180"/>
                    </a:moveTo>
                    <a:lnTo>
                      <a:pt x="138" y="1971"/>
                    </a:lnTo>
                    <a:lnTo>
                      <a:pt x="249" y="1811"/>
                    </a:lnTo>
                    <a:lnTo>
                      <a:pt x="427" y="1543"/>
                    </a:lnTo>
                    <a:lnTo>
                      <a:pt x="817" y="994"/>
                    </a:lnTo>
                    <a:lnTo>
                      <a:pt x="972" y="799"/>
                    </a:lnTo>
                    <a:lnTo>
                      <a:pt x="1130" y="620"/>
                    </a:lnTo>
                    <a:lnTo>
                      <a:pt x="1267" y="483"/>
                    </a:lnTo>
                    <a:lnTo>
                      <a:pt x="1400" y="371"/>
                    </a:lnTo>
                    <a:lnTo>
                      <a:pt x="1556" y="264"/>
                    </a:lnTo>
                    <a:lnTo>
                      <a:pt x="1699" y="187"/>
                    </a:lnTo>
                    <a:lnTo>
                      <a:pt x="1841" y="130"/>
                    </a:lnTo>
                    <a:lnTo>
                      <a:pt x="1985" y="87"/>
                    </a:lnTo>
                    <a:lnTo>
                      <a:pt x="2109" y="58"/>
                    </a:lnTo>
                    <a:lnTo>
                      <a:pt x="2257" y="38"/>
                    </a:lnTo>
                    <a:lnTo>
                      <a:pt x="2469" y="22"/>
                    </a:lnTo>
                    <a:lnTo>
                      <a:pt x="2823" y="0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90">
                <a:extLst>
                  <a:ext uri="{FF2B5EF4-FFF2-40B4-BE49-F238E27FC236}">
                    <a16:creationId xmlns="" xmlns:a16="http://schemas.microsoft.com/office/drawing/2014/main" id="{8413AB9F-AA2B-4687-8B9B-3A067F2D6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2614613"/>
                <a:ext cx="4481513" cy="2849563"/>
              </a:xfrm>
              <a:custGeom>
                <a:avLst/>
                <a:gdLst>
                  <a:gd name="T0" fmla="*/ 2823 w 2823"/>
                  <a:gd name="T1" fmla="*/ 4 h 1795"/>
                  <a:gd name="T2" fmla="*/ 2475 w 2823"/>
                  <a:gd name="T3" fmla="*/ 0 h 1795"/>
                  <a:gd name="T4" fmla="*/ 2209 w 2823"/>
                  <a:gd name="T5" fmla="*/ 13 h 1795"/>
                  <a:gd name="T6" fmla="*/ 2008 w 2823"/>
                  <a:gd name="T7" fmla="*/ 42 h 1795"/>
                  <a:gd name="T8" fmla="*/ 1858 w 2823"/>
                  <a:gd name="T9" fmla="*/ 76 h 1795"/>
                  <a:gd name="T10" fmla="*/ 1736 w 2823"/>
                  <a:gd name="T11" fmla="*/ 117 h 1795"/>
                  <a:gd name="T12" fmla="*/ 1620 w 2823"/>
                  <a:gd name="T13" fmla="*/ 166 h 1795"/>
                  <a:gd name="T14" fmla="*/ 1408 w 2823"/>
                  <a:gd name="T15" fmla="*/ 279 h 1795"/>
                  <a:gd name="T16" fmla="*/ 1290 w 2823"/>
                  <a:gd name="T17" fmla="*/ 361 h 1795"/>
                  <a:gd name="T18" fmla="*/ 1194 w 2823"/>
                  <a:gd name="T19" fmla="*/ 440 h 1795"/>
                  <a:gd name="T20" fmla="*/ 1018 w 2823"/>
                  <a:gd name="T21" fmla="*/ 597 h 1795"/>
                  <a:gd name="T22" fmla="*/ 931 w 2823"/>
                  <a:gd name="T23" fmla="*/ 683 h 1795"/>
                  <a:gd name="T24" fmla="*/ 735 w 2823"/>
                  <a:gd name="T25" fmla="*/ 896 h 1795"/>
                  <a:gd name="T26" fmla="*/ 581 w 2823"/>
                  <a:gd name="T27" fmla="*/ 1074 h 1795"/>
                  <a:gd name="T28" fmla="*/ 0 w 2823"/>
                  <a:gd name="T29" fmla="*/ 1795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23" h="1795">
                    <a:moveTo>
                      <a:pt x="2823" y="4"/>
                    </a:moveTo>
                    <a:lnTo>
                      <a:pt x="2475" y="0"/>
                    </a:lnTo>
                    <a:lnTo>
                      <a:pt x="2209" y="13"/>
                    </a:lnTo>
                    <a:lnTo>
                      <a:pt x="2008" y="42"/>
                    </a:lnTo>
                    <a:lnTo>
                      <a:pt x="1858" y="76"/>
                    </a:lnTo>
                    <a:lnTo>
                      <a:pt x="1736" y="117"/>
                    </a:lnTo>
                    <a:lnTo>
                      <a:pt x="1620" y="166"/>
                    </a:lnTo>
                    <a:lnTo>
                      <a:pt x="1408" y="279"/>
                    </a:lnTo>
                    <a:lnTo>
                      <a:pt x="1290" y="361"/>
                    </a:lnTo>
                    <a:lnTo>
                      <a:pt x="1194" y="440"/>
                    </a:lnTo>
                    <a:lnTo>
                      <a:pt x="1018" y="597"/>
                    </a:lnTo>
                    <a:lnTo>
                      <a:pt x="931" y="683"/>
                    </a:lnTo>
                    <a:lnTo>
                      <a:pt x="735" y="896"/>
                    </a:lnTo>
                    <a:lnTo>
                      <a:pt x="581" y="1074"/>
                    </a:lnTo>
                    <a:lnTo>
                      <a:pt x="0" y="1795"/>
                    </a:lnTo>
                  </a:path>
                </a:pathLst>
              </a:cu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Freeform 92">
                <a:extLst>
                  <a:ext uri="{FF2B5EF4-FFF2-40B4-BE49-F238E27FC236}">
                    <a16:creationId xmlns="" xmlns:a16="http://schemas.microsoft.com/office/drawing/2014/main" id="{B85C1037-34AB-4D99-89E8-03A9F0574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251201"/>
                <a:ext cx="4481513" cy="2178050"/>
              </a:xfrm>
              <a:custGeom>
                <a:avLst/>
                <a:gdLst>
                  <a:gd name="T0" fmla="*/ 2823 w 2823"/>
                  <a:gd name="T1" fmla="*/ 0 h 1372"/>
                  <a:gd name="T2" fmla="*/ 2487 w 2823"/>
                  <a:gd name="T3" fmla="*/ 11 h 1372"/>
                  <a:gd name="T4" fmla="*/ 2130 w 2823"/>
                  <a:gd name="T5" fmla="*/ 32 h 1372"/>
                  <a:gd name="T6" fmla="*/ 1963 w 2823"/>
                  <a:gd name="T7" fmla="*/ 50 h 1372"/>
                  <a:gd name="T8" fmla="*/ 1794 w 2823"/>
                  <a:gd name="T9" fmla="*/ 81 h 1372"/>
                  <a:gd name="T10" fmla="*/ 1683 w 2823"/>
                  <a:gd name="T11" fmla="*/ 111 h 1372"/>
                  <a:gd name="T12" fmla="*/ 1567 w 2823"/>
                  <a:gd name="T13" fmla="*/ 150 h 1372"/>
                  <a:gd name="T14" fmla="*/ 1406 w 2823"/>
                  <a:gd name="T15" fmla="*/ 213 h 1372"/>
                  <a:gd name="T16" fmla="*/ 1279 w 2823"/>
                  <a:gd name="T17" fmla="*/ 280 h 1372"/>
                  <a:gd name="T18" fmla="*/ 1095 w 2823"/>
                  <a:gd name="T19" fmla="*/ 398 h 1372"/>
                  <a:gd name="T20" fmla="*/ 992 w 2823"/>
                  <a:gd name="T21" fmla="*/ 470 h 1372"/>
                  <a:gd name="T22" fmla="*/ 897 w 2823"/>
                  <a:gd name="T23" fmla="*/ 551 h 1372"/>
                  <a:gd name="T24" fmla="*/ 818 w 2823"/>
                  <a:gd name="T25" fmla="*/ 611 h 1372"/>
                  <a:gd name="T26" fmla="*/ 726 w 2823"/>
                  <a:gd name="T27" fmla="*/ 690 h 1372"/>
                  <a:gd name="T28" fmla="*/ 470 w 2823"/>
                  <a:gd name="T29" fmla="*/ 923 h 1372"/>
                  <a:gd name="T30" fmla="*/ 57 w 2823"/>
                  <a:gd name="T31" fmla="*/ 1321 h 1372"/>
                  <a:gd name="T32" fmla="*/ 0 w 2823"/>
                  <a:gd name="T33" fmla="*/ 1372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3" h="1372">
                    <a:moveTo>
                      <a:pt x="2823" y="0"/>
                    </a:moveTo>
                    <a:lnTo>
                      <a:pt x="2487" y="11"/>
                    </a:lnTo>
                    <a:lnTo>
                      <a:pt x="2130" y="32"/>
                    </a:lnTo>
                    <a:lnTo>
                      <a:pt x="1963" y="50"/>
                    </a:lnTo>
                    <a:lnTo>
                      <a:pt x="1794" y="81"/>
                    </a:lnTo>
                    <a:lnTo>
                      <a:pt x="1683" y="111"/>
                    </a:lnTo>
                    <a:lnTo>
                      <a:pt x="1567" y="150"/>
                    </a:lnTo>
                    <a:lnTo>
                      <a:pt x="1406" y="213"/>
                    </a:lnTo>
                    <a:lnTo>
                      <a:pt x="1279" y="280"/>
                    </a:lnTo>
                    <a:lnTo>
                      <a:pt x="1095" y="398"/>
                    </a:lnTo>
                    <a:lnTo>
                      <a:pt x="992" y="470"/>
                    </a:lnTo>
                    <a:lnTo>
                      <a:pt x="897" y="551"/>
                    </a:lnTo>
                    <a:lnTo>
                      <a:pt x="818" y="611"/>
                    </a:lnTo>
                    <a:lnTo>
                      <a:pt x="726" y="690"/>
                    </a:lnTo>
                    <a:lnTo>
                      <a:pt x="470" y="923"/>
                    </a:lnTo>
                    <a:lnTo>
                      <a:pt x="57" y="1321"/>
                    </a:lnTo>
                    <a:lnTo>
                      <a:pt x="0" y="1372"/>
                    </a:lnTo>
                  </a:path>
                </a:pathLst>
              </a:cu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94">
                <a:extLst>
                  <a:ext uri="{FF2B5EF4-FFF2-40B4-BE49-F238E27FC236}">
                    <a16:creationId xmlns="" xmlns:a16="http://schemas.microsoft.com/office/drawing/2014/main" id="{786B2C79-3FDF-40D8-AB17-460C678D7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059113"/>
                <a:ext cx="4481513" cy="2579688"/>
              </a:xfrm>
              <a:custGeom>
                <a:avLst/>
                <a:gdLst>
                  <a:gd name="T0" fmla="*/ 2823 w 2823"/>
                  <a:gd name="T1" fmla="*/ 0 h 1625"/>
                  <a:gd name="T2" fmla="*/ 2622 w 2823"/>
                  <a:gd name="T3" fmla="*/ 1 h 1625"/>
                  <a:gd name="T4" fmla="*/ 2408 w 2823"/>
                  <a:gd name="T5" fmla="*/ 11 h 1625"/>
                  <a:gd name="T6" fmla="*/ 2218 w 2823"/>
                  <a:gd name="T7" fmla="*/ 29 h 1625"/>
                  <a:gd name="T8" fmla="*/ 2029 w 2823"/>
                  <a:gd name="T9" fmla="*/ 56 h 1625"/>
                  <a:gd name="T10" fmla="*/ 1875 w 2823"/>
                  <a:gd name="T11" fmla="*/ 93 h 1625"/>
                  <a:gd name="T12" fmla="*/ 1705 w 2823"/>
                  <a:gd name="T13" fmla="*/ 146 h 1625"/>
                  <a:gd name="T14" fmla="*/ 1536 w 2823"/>
                  <a:gd name="T15" fmla="*/ 217 h 1625"/>
                  <a:gd name="T16" fmla="*/ 1420 w 2823"/>
                  <a:gd name="T17" fmla="*/ 279 h 1625"/>
                  <a:gd name="T18" fmla="*/ 1312 w 2823"/>
                  <a:gd name="T19" fmla="*/ 345 h 1625"/>
                  <a:gd name="T20" fmla="*/ 1221 w 2823"/>
                  <a:gd name="T21" fmla="*/ 409 h 1625"/>
                  <a:gd name="T22" fmla="*/ 1077 w 2823"/>
                  <a:gd name="T23" fmla="*/ 523 h 1625"/>
                  <a:gd name="T24" fmla="*/ 862 w 2823"/>
                  <a:gd name="T25" fmla="*/ 707 h 1625"/>
                  <a:gd name="T26" fmla="*/ 623 w 2823"/>
                  <a:gd name="T27" fmla="*/ 946 h 1625"/>
                  <a:gd name="T28" fmla="*/ 0 w 2823"/>
                  <a:gd name="T29" fmla="*/ 1625 h 1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23" h="1625">
                    <a:moveTo>
                      <a:pt x="2823" y="0"/>
                    </a:moveTo>
                    <a:lnTo>
                      <a:pt x="2622" y="1"/>
                    </a:lnTo>
                    <a:lnTo>
                      <a:pt x="2408" y="11"/>
                    </a:lnTo>
                    <a:lnTo>
                      <a:pt x="2218" y="29"/>
                    </a:lnTo>
                    <a:lnTo>
                      <a:pt x="2029" y="56"/>
                    </a:lnTo>
                    <a:lnTo>
                      <a:pt x="1875" y="93"/>
                    </a:lnTo>
                    <a:lnTo>
                      <a:pt x="1705" y="146"/>
                    </a:lnTo>
                    <a:lnTo>
                      <a:pt x="1536" y="217"/>
                    </a:lnTo>
                    <a:lnTo>
                      <a:pt x="1420" y="279"/>
                    </a:lnTo>
                    <a:lnTo>
                      <a:pt x="1312" y="345"/>
                    </a:lnTo>
                    <a:lnTo>
                      <a:pt x="1221" y="409"/>
                    </a:lnTo>
                    <a:lnTo>
                      <a:pt x="1077" y="523"/>
                    </a:lnTo>
                    <a:lnTo>
                      <a:pt x="862" y="707"/>
                    </a:lnTo>
                    <a:lnTo>
                      <a:pt x="623" y="946"/>
                    </a:lnTo>
                    <a:lnTo>
                      <a:pt x="0" y="1625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" name="Freeform 96">
                <a:extLst>
                  <a:ext uri="{FF2B5EF4-FFF2-40B4-BE49-F238E27FC236}">
                    <a16:creationId xmlns="" xmlns:a16="http://schemas.microsoft.com/office/drawing/2014/main" id="{A822FE2C-103F-473E-B989-5F4E011D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3744913"/>
                <a:ext cx="4481513" cy="1903413"/>
              </a:xfrm>
              <a:custGeom>
                <a:avLst/>
                <a:gdLst>
                  <a:gd name="T0" fmla="*/ 2823 w 2823"/>
                  <a:gd name="T1" fmla="*/ 0 h 1199"/>
                  <a:gd name="T2" fmla="*/ 2470 w 2823"/>
                  <a:gd name="T3" fmla="*/ 22 h 1199"/>
                  <a:gd name="T4" fmla="*/ 2158 w 2823"/>
                  <a:gd name="T5" fmla="*/ 50 h 1199"/>
                  <a:gd name="T6" fmla="*/ 1864 w 2823"/>
                  <a:gd name="T7" fmla="*/ 102 h 1199"/>
                  <a:gd name="T8" fmla="*/ 1604 w 2823"/>
                  <a:gd name="T9" fmla="*/ 177 h 1199"/>
                  <a:gd name="T10" fmla="*/ 1437 w 2823"/>
                  <a:gd name="T11" fmla="*/ 236 h 1199"/>
                  <a:gd name="T12" fmla="*/ 1296 w 2823"/>
                  <a:gd name="T13" fmla="*/ 300 h 1199"/>
                  <a:gd name="T14" fmla="*/ 1040 w 2823"/>
                  <a:gd name="T15" fmla="*/ 439 h 1199"/>
                  <a:gd name="T16" fmla="*/ 891 w 2823"/>
                  <a:gd name="T17" fmla="*/ 535 h 1199"/>
                  <a:gd name="T18" fmla="*/ 606 w 2823"/>
                  <a:gd name="T19" fmla="*/ 730 h 1199"/>
                  <a:gd name="T20" fmla="*/ 153 w 2823"/>
                  <a:gd name="T21" fmla="*/ 1073 h 1199"/>
                  <a:gd name="T22" fmla="*/ 0 w 2823"/>
                  <a:gd name="T23" fmla="*/ 119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23" h="1199">
                    <a:moveTo>
                      <a:pt x="2823" y="0"/>
                    </a:moveTo>
                    <a:lnTo>
                      <a:pt x="2470" y="22"/>
                    </a:lnTo>
                    <a:lnTo>
                      <a:pt x="2158" y="50"/>
                    </a:lnTo>
                    <a:lnTo>
                      <a:pt x="1864" y="102"/>
                    </a:lnTo>
                    <a:lnTo>
                      <a:pt x="1604" y="177"/>
                    </a:lnTo>
                    <a:lnTo>
                      <a:pt x="1437" y="236"/>
                    </a:lnTo>
                    <a:lnTo>
                      <a:pt x="1296" y="300"/>
                    </a:lnTo>
                    <a:lnTo>
                      <a:pt x="1040" y="439"/>
                    </a:lnTo>
                    <a:lnTo>
                      <a:pt x="891" y="535"/>
                    </a:lnTo>
                    <a:lnTo>
                      <a:pt x="606" y="730"/>
                    </a:lnTo>
                    <a:lnTo>
                      <a:pt x="153" y="1073"/>
                    </a:lnTo>
                    <a:lnTo>
                      <a:pt x="0" y="1199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25">
                <a:extLst>
                  <a:ext uri="{FF2B5EF4-FFF2-40B4-BE49-F238E27FC236}">
                    <a16:creationId xmlns="" xmlns:a16="http://schemas.microsoft.com/office/drawing/2014/main" id="{38A01312-4E1F-4CB5-951F-FFB722F24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138363"/>
                <a:ext cx="4489450" cy="3355975"/>
              </a:xfrm>
              <a:custGeom>
                <a:avLst/>
                <a:gdLst>
                  <a:gd name="T0" fmla="*/ 2825 w 2828"/>
                  <a:gd name="T1" fmla="*/ 1 h 2114"/>
                  <a:gd name="T2" fmla="*/ 2793 w 2828"/>
                  <a:gd name="T3" fmla="*/ 7 h 2114"/>
                  <a:gd name="T4" fmla="*/ 2699 w 2828"/>
                  <a:gd name="T5" fmla="*/ 26 h 2114"/>
                  <a:gd name="T6" fmla="*/ 2635 w 2828"/>
                  <a:gd name="T7" fmla="*/ 41 h 2114"/>
                  <a:gd name="T8" fmla="*/ 2572 w 2828"/>
                  <a:gd name="T9" fmla="*/ 56 h 2114"/>
                  <a:gd name="T10" fmla="*/ 2444 w 2828"/>
                  <a:gd name="T11" fmla="*/ 91 h 2114"/>
                  <a:gd name="T12" fmla="*/ 2380 w 2828"/>
                  <a:gd name="T13" fmla="*/ 110 h 2114"/>
                  <a:gd name="T14" fmla="*/ 2291 w 2828"/>
                  <a:gd name="T15" fmla="*/ 136 h 2114"/>
                  <a:gd name="T16" fmla="*/ 2242 w 2828"/>
                  <a:gd name="T17" fmla="*/ 150 h 2114"/>
                  <a:gd name="T18" fmla="*/ 2192 w 2828"/>
                  <a:gd name="T19" fmla="*/ 164 h 2114"/>
                  <a:gd name="T20" fmla="*/ 2142 w 2828"/>
                  <a:gd name="T21" fmla="*/ 179 h 2114"/>
                  <a:gd name="T22" fmla="*/ 2091 w 2828"/>
                  <a:gd name="T23" fmla="*/ 195 h 2114"/>
                  <a:gd name="T24" fmla="*/ 2040 w 2828"/>
                  <a:gd name="T25" fmla="*/ 213 h 2114"/>
                  <a:gd name="T26" fmla="*/ 1988 w 2828"/>
                  <a:gd name="T27" fmla="*/ 231 h 2114"/>
                  <a:gd name="T28" fmla="*/ 1935 w 2828"/>
                  <a:gd name="T29" fmla="*/ 250 h 2114"/>
                  <a:gd name="T30" fmla="*/ 1887 w 2828"/>
                  <a:gd name="T31" fmla="*/ 268 h 2114"/>
                  <a:gd name="T32" fmla="*/ 1844 w 2828"/>
                  <a:gd name="T33" fmla="*/ 284 h 2114"/>
                  <a:gd name="T34" fmla="*/ 1798 w 2828"/>
                  <a:gd name="T35" fmla="*/ 299 h 2114"/>
                  <a:gd name="T36" fmla="*/ 1775 w 2828"/>
                  <a:gd name="T37" fmla="*/ 306 h 2114"/>
                  <a:gd name="T38" fmla="*/ 1729 w 2828"/>
                  <a:gd name="T39" fmla="*/ 321 h 2114"/>
                  <a:gd name="T40" fmla="*/ 1680 w 2828"/>
                  <a:gd name="T41" fmla="*/ 335 h 2114"/>
                  <a:gd name="T42" fmla="*/ 1630 w 2828"/>
                  <a:gd name="T43" fmla="*/ 349 h 2114"/>
                  <a:gd name="T44" fmla="*/ 1591 w 2828"/>
                  <a:gd name="T45" fmla="*/ 358 h 2114"/>
                  <a:gd name="T46" fmla="*/ 1553 w 2828"/>
                  <a:gd name="T47" fmla="*/ 368 h 2114"/>
                  <a:gd name="T48" fmla="*/ 1516 w 2828"/>
                  <a:gd name="T49" fmla="*/ 377 h 2114"/>
                  <a:gd name="T50" fmla="*/ 1509 w 2828"/>
                  <a:gd name="T51" fmla="*/ 379 h 2114"/>
                  <a:gd name="T52" fmla="*/ 1496 w 2828"/>
                  <a:gd name="T53" fmla="*/ 383 h 2114"/>
                  <a:gd name="T54" fmla="*/ 1466 w 2828"/>
                  <a:gd name="T55" fmla="*/ 391 h 2114"/>
                  <a:gd name="T56" fmla="*/ 1434 w 2828"/>
                  <a:gd name="T57" fmla="*/ 398 h 2114"/>
                  <a:gd name="T58" fmla="*/ 1412 w 2828"/>
                  <a:gd name="T59" fmla="*/ 402 h 2114"/>
                  <a:gd name="T60" fmla="*/ 1404 w 2828"/>
                  <a:gd name="T61" fmla="*/ 403 h 2114"/>
                  <a:gd name="T62" fmla="*/ 1399 w 2828"/>
                  <a:gd name="T63" fmla="*/ 404 h 2114"/>
                  <a:gd name="T64" fmla="*/ 1391 w 2828"/>
                  <a:gd name="T65" fmla="*/ 405 h 2114"/>
                  <a:gd name="T66" fmla="*/ 1368 w 2828"/>
                  <a:gd name="T67" fmla="*/ 409 h 2114"/>
                  <a:gd name="T68" fmla="*/ 1351 w 2828"/>
                  <a:gd name="T69" fmla="*/ 411 h 2114"/>
                  <a:gd name="T70" fmla="*/ 1346 w 2828"/>
                  <a:gd name="T71" fmla="*/ 412 h 2114"/>
                  <a:gd name="T72" fmla="*/ 1311 w 2828"/>
                  <a:gd name="T73" fmla="*/ 415 h 2114"/>
                  <a:gd name="T74" fmla="*/ 1263 w 2828"/>
                  <a:gd name="T75" fmla="*/ 419 h 2114"/>
                  <a:gd name="T76" fmla="*/ 1232 w 2828"/>
                  <a:gd name="T77" fmla="*/ 420 h 2114"/>
                  <a:gd name="T78" fmla="*/ 1226 w 2828"/>
                  <a:gd name="T79" fmla="*/ 420 h 2114"/>
                  <a:gd name="T80" fmla="*/ 1201 w 2828"/>
                  <a:gd name="T81" fmla="*/ 420 h 2114"/>
                  <a:gd name="T82" fmla="*/ 1191 w 2828"/>
                  <a:gd name="T83" fmla="*/ 420 h 2114"/>
                  <a:gd name="T84" fmla="*/ 1163 w 2828"/>
                  <a:gd name="T85" fmla="*/ 421 h 2114"/>
                  <a:gd name="T86" fmla="*/ 930 w 2828"/>
                  <a:gd name="T87" fmla="*/ 427 h 2114"/>
                  <a:gd name="T88" fmla="*/ 699 w 2828"/>
                  <a:gd name="T89" fmla="*/ 535 h 2114"/>
                  <a:gd name="T90" fmla="*/ 499 w 2828"/>
                  <a:gd name="T91" fmla="*/ 801 h 2114"/>
                  <a:gd name="T92" fmla="*/ 305 w 2828"/>
                  <a:gd name="T93" fmla="*/ 1240 h 2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28" h="2114">
                    <a:moveTo>
                      <a:pt x="2828" y="0"/>
                    </a:moveTo>
                    <a:lnTo>
                      <a:pt x="2825" y="1"/>
                    </a:lnTo>
                    <a:lnTo>
                      <a:pt x="2825" y="2"/>
                    </a:lnTo>
                    <a:lnTo>
                      <a:pt x="2793" y="7"/>
                    </a:lnTo>
                    <a:lnTo>
                      <a:pt x="2762" y="13"/>
                    </a:lnTo>
                    <a:lnTo>
                      <a:pt x="2699" y="26"/>
                    </a:lnTo>
                    <a:lnTo>
                      <a:pt x="2667" y="33"/>
                    </a:lnTo>
                    <a:lnTo>
                      <a:pt x="2635" y="41"/>
                    </a:lnTo>
                    <a:lnTo>
                      <a:pt x="2603" y="48"/>
                    </a:lnTo>
                    <a:lnTo>
                      <a:pt x="2572" y="56"/>
                    </a:lnTo>
                    <a:lnTo>
                      <a:pt x="2508" y="73"/>
                    </a:lnTo>
                    <a:lnTo>
                      <a:pt x="2444" y="91"/>
                    </a:lnTo>
                    <a:lnTo>
                      <a:pt x="2412" y="100"/>
                    </a:lnTo>
                    <a:lnTo>
                      <a:pt x="2380" y="110"/>
                    </a:lnTo>
                    <a:lnTo>
                      <a:pt x="2315" y="130"/>
                    </a:lnTo>
                    <a:lnTo>
                      <a:pt x="2291" y="136"/>
                    </a:lnTo>
                    <a:lnTo>
                      <a:pt x="2266" y="143"/>
                    </a:lnTo>
                    <a:lnTo>
                      <a:pt x="2242" y="150"/>
                    </a:lnTo>
                    <a:lnTo>
                      <a:pt x="2217" y="157"/>
                    </a:lnTo>
                    <a:lnTo>
                      <a:pt x="2192" y="164"/>
                    </a:lnTo>
                    <a:lnTo>
                      <a:pt x="2167" y="171"/>
                    </a:lnTo>
                    <a:lnTo>
                      <a:pt x="2142" y="179"/>
                    </a:lnTo>
                    <a:lnTo>
                      <a:pt x="2117" y="187"/>
                    </a:lnTo>
                    <a:lnTo>
                      <a:pt x="2091" y="195"/>
                    </a:lnTo>
                    <a:lnTo>
                      <a:pt x="2066" y="204"/>
                    </a:lnTo>
                    <a:lnTo>
                      <a:pt x="2040" y="213"/>
                    </a:lnTo>
                    <a:lnTo>
                      <a:pt x="2014" y="222"/>
                    </a:lnTo>
                    <a:lnTo>
                      <a:pt x="1988" y="231"/>
                    </a:lnTo>
                    <a:lnTo>
                      <a:pt x="1962" y="241"/>
                    </a:lnTo>
                    <a:lnTo>
                      <a:pt x="1935" y="250"/>
                    </a:lnTo>
                    <a:lnTo>
                      <a:pt x="1909" y="260"/>
                    </a:lnTo>
                    <a:lnTo>
                      <a:pt x="1887" y="268"/>
                    </a:lnTo>
                    <a:lnTo>
                      <a:pt x="1866" y="276"/>
                    </a:lnTo>
                    <a:lnTo>
                      <a:pt x="1844" y="284"/>
                    </a:lnTo>
                    <a:lnTo>
                      <a:pt x="1821" y="292"/>
                    </a:lnTo>
                    <a:lnTo>
                      <a:pt x="1798" y="299"/>
                    </a:lnTo>
                    <a:lnTo>
                      <a:pt x="1787" y="302"/>
                    </a:lnTo>
                    <a:lnTo>
                      <a:pt x="1775" y="306"/>
                    </a:lnTo>
                    <a:lnTo>
                      <a:pt x="1752" y="314"/>
                    </a:lnTo>
                    <a:lnTo>
                      <a:pt x="1729" y="321"/>
                    </a:lnTo>
                    <a:lnTo>
                      <a:pt x="1704" y="328"/>
                    </a:lnTo>
                    <a:lnTo>
                      <a:pt x="1680" y="335"/>
                    </a:lnTo>
                    <a:lnTo>
                      <a:pt x="1655" y="342"/>
                    </a:lnTo>
                    <a:lnTo>
                      <a:pt x="1630" y="349"/>
                    </a:lnTo>
                    <a:lnTo>
                      <a:pt x="1604" y="355"/>
                    </a:lnTo>
                    <a:lnTo>
                      <a:pt x="1591" y="358"/>
                    </a:lnTo>
                    <a:lnTo>
                      <a:pt x="1579" y="362"/>
                    </a:lnTo>
                    <a:lnTo>
                      <a:pt x="1553" y="368"/>
                    </a:lnTo>
                    <a:lnTo>
                      <a:pt x="1526" y="375"/>
                    </a:lnTo>
                    <a:lnTo>
                      <a:pt x="1516" y="377"/>
                    </a:lnTo>
                    <a:lnTo>
                      <a:pt x="1511" y="379"/>
                    </a:lnTo>
                    <a:lnTo>
                      <a:pt x="1509" y="379"/>
                    </a:lnTo>
                    <a:lnTo>
                      <a:pt x="1507" y="380"/>
                    </a:lnTo>
                    <a:lnTo>
                      <a:pt x="1496" y="383"/>
                    </a:lnTo>
                    <a:lnTo>
                      <a:pt x="1486" y="386"/>
                    </a:lnTo>
                    <a:lnTo>
                      <a:pt x="1466" y="391"/>
                    </a:lnTo>
                    <a:lnTo>
                      <a:pt x="1445" y="396"/>
                    </a:lnTo>
                    <a:lnTo>
                      <a:pt x="1434" y="398"/>
                    </a:lnTo>
                    <a:lnTo>
                      <a:pt x="1423" y="400"/>
                    </a:lnTo>
                    <a:lnTo>
                      <a:pt x="1412" y="402"/>
                    </a:lnTo>
                    <a:lnTo>
                      <a:pt x="1407" y="403"/>
                    </a:lnTo>
                    <a:lnTo>
                      <a:pt x="1404" y="403"/>
                    </a:lnTo>
                    <a:lnTo>
                      <a:pt x="1402" y="404"/>
                    </a:lnTo>
                    <a:lnTo>
                      <a:pt x="1399" y="404"/>
                    </a:lnTo>
                    <a:lnTo>
                      <a:pt x="1396" y="405"/>
                    </a:lnTo>
                    <a:lnTo>
                      <a:pt x="1391" y="405"/>
                    </a:lnTo>
                    <a:lnTo>
                      <a:pt x="1380" y="407"/>
                    </a:lnTo>
                    <a:lnTo>
                      <a:pt x="1368" y="409"/>
                    </a:lnTo>
                    <a:lnTo>
                      <a:pt x="1357" y="411"/>
                    </a:lnTo>
                    <a:lnTo>
                      <a:pt x="1351" y="411"/>
                    </a:lnTo>
                    <a:lnTo>
                      <a:pt x="1348" y="411"/>
                    </a:lnTo>
                    <a:lnTo>
                      <a:pt x="1346" y="412"/>
                    </a:lnTo>
                    <a:lnTo>
                      <a:pt x="1334" y="413"/>
                    </a:lnTo>
                    <a:lnTo>
                      <a:pt x="1311" y="415"/>
                    </a:lnTo>
                    <a:lnTo>
                      <a:pt x="1287" y="417"/>
                    </a:lnTo>
                    <a:lnTo>
                      <a:pt x="1263" y="419"/>
                    </a:lnTo>
                    <a:lnTo>
                      <a:pt x="1238" y="420"/>
                    </a:lnTo>
                    <a:lnTo>
                      <a:pt x="1232" y="420"/>
                    </a:lnTo>
                    <a:lnTo>
                      <a:pt x="1229" y="420"/>
                    </a:lnTo>
                    <a:lnTo>
                      <a:pt x="1226" y="420"/>
                    </a:lnTo>
                    <a:lnTo>
                      <a:pt x="1214" y="420"/>
                    </a:lnTo>
                    <a:lnTo>
                      <a:pt x="1201" y="420"/>
                    </a:lnTo>
                    <a:lnTo>
                      <a:pt x="1194" y="420"/>
                    </a:lnTo>
                    <a:lnTo>
                      <a:pt x="1191" y="420"/>
                    </a:lnTo>
                    <a:lnTo>
                      <a:pt x="1188" y="421"/>
                    </a:lnTo>
                    <a:lnTo>
                      <a:pt x="1163" y="421"/>
                    </a:lnTo>
                    <a:lnTo>
                      <a:pt x="980" y="421"/>
                    </a:lnTo>
                    <a:lnTo>
                      <a:pt x="930" y="427"/>
                    </a:lnTo>
                    <a:lnTo>
                      <a:pt x="802" y="467"/>
                    </a:lnTo>
                    <a:lnTo>
                      <a:pt x="699" y="535"/>
                    </a:lnTo>
                    <a:lnTo>
                      <a:pt x="596" y="645"/>
                    </a:lnTo>
                    <a:lnTo>
                      <a:pt x="499" y="801"/>
                    </a:lnTo>
                    <a:lnTo>
                      <a:pt x="413" y="986"/>
                    </a:lnTo>
                    <a:lnTo>
                      <a:pt x="305" y="1240"/>
                    </a:lnTo>
                    <a:lnTo>
                      <a:pt x="0" y="2114"/>
                    </a:lnTo>
                  </a:path>
                </a:pathLst>
              </a:custGeom>
              <a:noFill/>
              <a:ln w="19050">
                <a:solidFill>
                  <a:srgbClr val="CC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Freeform 36">
                <a:extLst>
                  <a:ext uri="{FF2B5EF4-FFF2-40B4-BE49-F238E27FC236}">
                    <a16:creationId xmlns="" xmlns:a16="http://schemas.microsoft.com/office/drawing/2014/main" id="{82079B9E-6CA8-415D-9F60-19BD2728C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2673351"/>
                <a:ext cx="4484688" cy="2971800"/>
              </a:xfrm>
              <a:custGeom>
                <a:avLst/>
                <a:gdLst>
                  <a:gd name="T0" fmla="*/ 2825 w 2825"/>
                  <a:gd name="T1" fmla="*/ 0 h 1872"/>
                  <a:gd name="T2" fmla="*/ 2542 w 2825"/>
                  <a:gd name="T3" fmla="*/ 39 h 1872"/>
                  <a:gd name="T4" fmla="*/ 2257 w 2825"/>
                  <a:gd name="T5" fmla="*/ 85 h 1872"/>
                  <a:gd name="T6" fmla="*/ 1694 w 2825"/>
                  <a:gd name="T7" fmla="*/ 194 h 1872"/>
                  <a:gd name="T8" fmla="*/ 1461 w 2825"/>
                  <a:gd name="T9" fmla="*/ 230 h 1872"/>
                  <a:gd name="T10" fmla="*/ 1256 w 2825"/>
                  <a:gd name="T11" fmla="*/ 248 h 1872"/>
                  <a:gd name="T12" fmla="*/ 994 w 2825"/>
                  <a:gd name="T13" fmla="*/ 253 h 1872"/>
                  <a:gd name="T14" fmla="*/ 884 w 2825"/>
                  <a:gd name="T15" fmla="*/ 273 h 1872"/>
                  <a:gd name="T16" fmla="*/ 792 w 2825"/>
                  <a:gd name="T17" fmla="*/ 309 h 1872"/>
                  <a:gd name="T18" fmla="*/ 677 w 2825"/>
                  <a:gd name="T19" fmla="*/ 392 h 1872"/>
                  <a:gd name="T20" fmla="*/ 613 w 2825"/>
                  <a:gd name="T21" fmla="*/ 460 h 1872"/>
                  <a:gd name="T22" fmla="*/ 522 w 2825"/>
                  <a:gd name="T23" fmla="*/ 589 h 1872"/>
                  <a:gd name="T24" fmla="*/ 463 w 2825"/>
                  <a:gd name="T25" fmla="*/ 696 h 1872"/>
                  <a:gd name="T26" fmla="*/ 378 w 2825"/>
                  <a:gd name="T27" fmla="*/ 873 h 1872"/>
                  <a:gd name="T28" fmla="*/ 289 w 2825"/>
                  <a:gd name="T29" fmla="*/ 1085 h 1872"/>
                  <a:gd name="T30" fmla="*/ 176 w 2825"/>
                  <a:gd name="T31" fmla="*/ 1379 h 1872"/>
                  <a:gd name="T32" fmla="*/ 0 w 2825"/>
                  <a:gd name="T33" fmla="*/ 1872 h 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5" h="1872">
                    <a:moveTo>
                      <a:pt x="2825" y="0"/>
                    </a:moveTo>
                    <a:lnTo>
                      <a:pt x="2542" y="39"/>
                    </a:lnTo>
                    <a:lnTo>
                      <a:pt x="2257" y="85"/>
                    </a:lnTo>
                    <a:lnTo>
                      <a:pt x="1694" y="194"/>
                    </a:lnTo>
                    <a:lnTo>
                      <a:pt x="1461" y="230"/>
                    </a:lnTo>
                    <a:lnTo>
                      <a:pt x="1256" y="248"/>
                    </a:lnTo>
                    <a:lnTo>
                      <a:pt x="994" y="253"/>
                    </a:lnTo>
                    <a:lnTo>
                      <a:pt x="884" y="273"/>
                    </a:lnTo>
                    <a:lnTo>
                      <a:pt x="792" y="309"/>
                    </a:lnTo>
                    <a:lnTo>
                      <a:pt x="677" y="392"/>
                    </a:lnTo>
                    <a:lnTo>
                      <a:pt x="613" y="460"/>
                    </a:lnTo>
                    <a:lnTo>
                      <a:pt x="522" y="589"/>
                    </a:lnTo>
                    <a:lnTo>
                      <a:pt x="463" y="696"/>
                    </a:lnTo>
                    <a:lnTo>
                      <a:pt x="378" y="873"/>
                    </a:lnTo>
                    <a:lnTo>
                      <a:pt x="289" y="1085"/>
                    </a:lnTo>
                    <a:lnTo>
                      <a:pt x="176" y="1379"/>
                    </a:lnTo>
                    <a:lnTo>
                      <a:pt x="0" y="1872"/>
                    </a:lnTo>
                  </a:path>
                </a:pathLst>
              </a:custGeom>
              <a:noFill/>
              <a:ln w="19050">
                <a:solidFill>
                  <a:srgbClr val="0070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37">
                <a:extLst>
                  <a:ext uri="{FF2B5EF4-FFF2-40B4-BE49-F238E27FC236}">
                    <a16:creationId xmlns="" xmlns:a16="http://schemas.microsoft.com/office/drawing/2014/main" id="{20F88E01-BE98-490F-9309-7D9E45D3D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051" y="3154363"/>
                <a:ext cx="4484688" cy="2490788"/>
              </a:xfrm>
              <a:custGeom>
                <a:avLst/>
                <a:gdLst>
                  <a:gd name="T0" fmla="*/ 2825 w 2825"/>
                  <a:gd name="T1" fmla="*/ 0 h 1569"/>
                  <a:gd name="T2" fmla="*/ 2258 w 2825"/>
                  <a:gd name="T3" fmla="*/ 125 h 1569"/>
                  <a:gd name="T4" fmla="*/ 1694 w 2825"/>
                  <a:gd name="T5" fmla="*/ 268 h 1569"/>
                  <a:gd name="T6" fmla="*/ 1409 w 2825"/>
                  <a:gd name="T7" fmla="*/ 332 h 1569"/>
                  <a:gd name="T8" fmla="*/ 1127 w 2825"/>
                  <a:gd name="T9" fmla="*/ 377 h 1569"/>
                  <a:gd name="T10" fmla="*/ 1106 w 2825"/>
                  <a:gd name="T11" fmla="*/ 378 h 1569"/>
                  <a:gd name="T12" fmla="*/ 1086 w 2825"/>
                  <a:gd name="T13" fmla="*/ 381 h 1569"/>
                  <a:gd name="T14" fmla="*/ 1066 w 2825"/>
                  <a:gd name="T15" fmla="*/ 383 h 1569"/>
                  <a:gd name="T16" fmla="*/ 1047 w 2825"/>
                  <a:gd name="T17" fmla="*/ 386 h 1569"/>
                  <a:gd name="T18" fmla="*/ 1028 w 2825"/>
                  <a:gd name="T19" fmla="*/ 388 h 1569"/>
                  <a:gd name="T20" fmla="*/ 1009 w 2825"/>
                  <a:gd name="T21" fmla="*/ 392 h 1569"/>
                  <a:gd name="T22" fmla="*/ 991 w 2825"/>
                  <a:gd name="T23" fmla="*/ 395 h 1569"/>
                  <a:gd name="T24" fmla="*/ 973 w 2825"/>
                  <a:gd name="T25" fmla="*/ 399 h 1569"/>
                  <a:gd name="T26" fmla="*/ 956 w 2825"/>
                  <a:gd name="T27" fmla="*/ 402 h 1569"/>
                  <a:gd name="T28" fmla="*/ 939 w 2825"/>
                  <a:gd name="T29" fmla="*/ 406 h 1569"/>
                  <a:gd name="T30" fmla="*/ 922 w 2825"/>
                  <a:gd name="T31" fmla="*/ 410 h 1569"/>
                  <a:gd name="T32" fmla="*/ 906 w 2825"/>
                  <a:gd name="T33" fmla="*/ 415 h 1569"/>
                  <a:gd name="T34" fmla="*/ 890 w 2825"/>
                  <a:gd name="T35" fmla="*/ 420 h 1569"/>
                  <a:gd name="T36" fmla="*/ 875 w 2825"/>
                  <a:gd name="T37" fmla="*/ 425 h 1569"/>
                  <a:gd name="T38" fmla="*/ 860 w 2825"/>
                  <a:gd name="T39" fmla="*/ 430 h 1569"/>
                  <a:gd name="T40" fmla="*/ 846 w 2825"/>
                  <a:gd name="T41" fmla="*/ 435 h 1569"/>
                  <a:gd name="T42" fmla="*/ 820 w 2825"/>
                  <a:gd name="T43" fmla="*/ 445 h 1569"/>
                  <a:gd name="T44" fmla="*/ 796 w 2825"/>
                  <a:gd name="T45" fmla="*/ 455 h 1569"/>
                  <a:gd name="T46" fmla="*/ 771 w 2825"/>
                  <a:gd name="T47" fmla="*/ 466 h 1569"/>
                  <a:gd name="T48" fmla="*/ 748 w 2825"/>
                  <a:gd name="T49" fmla="*/ 479 h 1569"/>
                  <a:gd name="T50" fmla="*/ 725 w 2825"/>
                  <a:gd name="T51" fmla="*/ 492 h 1569"/>
                  <a:gd name="T52" fmla="*/ 702 w 2825"/>
                  <a:gd name="T53" fmla="*/ 506 h 1569"/>
                  <a:gd name="T54" fmla="*/ 680 w 2825"/>
                  <a:gd name="T55" fmla="*/ 521 h 1569"/>
                  <a:gd name="T56" fmla="*/ 658 w 2825"/>
                  <a:gd name="T57" fmla="*/ 538 h 1569"/>
                  <a:gd name="T58" fmla="*/ 645 w 2825"/>
                  <a:gd name="T59" fmla="*/ 547 h 1569"/>
                  <a:gd name="T60" fmla="*/ 633 w 2825"/>
                  <a:gd name="T61" fmla="*/ 557 h 1569"/>
                  <a:gd name="T62" fmla="*/ 621 w 2825"/>
                  <a:gd name="T63" fmla="*/ 567 h 1569"/>
                  <a:gd name="T64" fmla="*/ 610 w 2825"/>
                  <a:gd name="T65" fmla="*/ 578 h 1569"/>
                  <a:gd name="T66" fmla="*/ 598 w 2825"/>
                  <a:gd name="T67" fmla="*/ 590 h 1569"/>
                  <a:gd name="T68" fmla="*/ 587 w 2825"/>
                  <a:gd name="T69" fmla="*/ 602 h 1569"/>
                  <a:gd name="T70" fmla="*/ 576 w 2825"/>
                  <a:gd name="T71" fmla="*/ 614 h 1569"/>
                  <a:gd name="T72" fmla="*/ 565 w 2825"/>
                  <a:gd name="T73" fmla="*/ 627 h 1569"/>
                  <a:gd name="T74" fmla="*/ 547 w 2825"/>
                  <a:gd name="T75" fmla="*/ 646 h 1569"/>
                  <a:gd name="T76" fmla="*/ 530 w 2825"/>
                  <a:gd name="T77" fmla="*/ 665 h 1569"/>
                  <a:gd name="T78" fmla="*/ 513 w 2825"/>
                  <a:gd name="T79" fmla="*/ 685 h 1569"/>
                  <a:gd name="T80" fmla="*/ 497 w 2825"/>
                  <a:gd name="T81" fmla="*/ 705 h 1569"/>
                  <a:gd name="T82" fmla="*/ 480 w 2825"/>
                  <a:gd name="T83" fmla="*/ 725 h 1569"/>
                  <a:gd name="T84" fmla="*/ 465 w 2825"/>
                  <a:gd name="T85" fmla="*/ 746 h 1569"/>
                  <a:gd name="T86" fmla="*/ 450 w 2825"/>
                  <a:gd name="T87" fmla="*/ 767 h 1569"/>
                  <a:gd name="T88" fmla="*/ 436 w 2825"/>
                  <a:gd name="T89" fmla="*/ 789 h 1569"/>
                  <a:gd name="T90" fmla="*/ 307 w 2825"/>
                  <a:gd name="T91" fmla="*/ 993 h 1569"/>
                  <a:gd name="T92" fmla="*/ 207 w 2825"/>
                  <a:gd name="T93" fmla="*/ 1171 h 1569"/>
                  <a:gd name="T94" fmla="*/ 0 w 2825"/>
                  <a:gd name="T95" fmla="*/ 1569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25" h="1569">
                    <a:moveTo>
                      <a:pt x="2825" y="0"/>
                    </a:moveTo>
                    <a:lnTo>
                      <a:pt x="2258" y="125"/>
                    </a:lnTo>
                    <a:lnTo>
                      <a:pt x="1694" y="268"/>
                    </a:lnTo>
                    <a:lnTo>
                      <a:pt x="1409" y="332"/>
                    </a:lnTo>
                    <a:lnTo>
                      <a:pt x="1127" y="377"/>
                    </a:lnTo>
                    <a:lnTo>
                      <a:pt x="1106" y="378"/>
                    </a:lnTo>
                    <a:lnTo>
                      <a:pt x="1086" y="381"/>
                    </a:lnTo>
                    <a:lnTo>
                      <a:pt x="1066" y="383"/>
                    </a:lnTo>
                    <a:lnTo>
                      <a:pt x="1047" y="386"/>
                    </a:lnTo>
                    <a:lnTo>
                      <a:pt x="1028" y="388"/>
                    </a:lnTo>
                    <a:lnTo>
                      <a:pt x="1009" y="392"/>
                    </a:lnTo>
                    <a:lnTo>
                      <a:pt x="991" y="395"/>
                    </a:lnTo>
                    <a:lnTo>
                      <a:pt x="973" y="399"/>
                    </a:lnTo>
                    <a:lnTo>
                      <a:pt x="956" y="402"/>
                    </a:lnTo>
                    <a:lnTo>
                      <a:pt x="939" y="406"/>
                    </a:lnTo>
                    <a:lnTo>
                      <a:pt x="922" y="410"/>
                    </a:lnTo>
                    <a:lnTo>
                      <a:pt x="906" y="415"/>
                    </a:lnTo>
                    <a:lnTo>
                      <a:pt x="890" y="420"/>
                    </a:lnTo>
                    <a:lnTo>
                      <a:pt x="875" y="425"/>
                    </a:lnTo>
                    <a:lnTo>
                      <a:pt x="860" y="430"/>
                    </a:lnTo>
                    <a:lnTo>
                      <a:pt x="846" y="435"/>
                    </a:lnTo>
                    <a:lnTo>
                      <a:pt x="820" y="445"/>
                    </a:lnTo>
                    <a:lnTo>
                      <a:pt x="796" y="455"/>
                    </a:lnTo>
                    <a:lnTo>
                      <a:pt x="771" y="466"/>
                    </a:lnTo>
                    <a:lnTo>
                      <a:pt x="748" y="479"/>
                    </a:lnTo>
                    <a:lnTo>
                      <a:pt x="725" y="492"/>
                    </a:lnTo>
                    <a:lnTo>
                      <a:pt x="702" y="506"/>
                    </a:lnTo>
                    <a:lnTo>
                      <a:pt x="680" y="521"/>
                    </a:lnTo>
                    <a:lnTo>
                      <a:pt x="658" y="538"/>
                    </a:lnTo>
                    <a:lnTo>
                      <a:pt x="645" y="547"/>
                    </a:lnTo>
                    <a:lnTo>
                      <a:pt x="633" y="557"/>
                    </a:lnTo>
                    <a:lnTo>
                      <a:pt x="621" y="567"/>
                    </a:lnTo>
                    <a:lnTo>
                      <a:pt x="610" y="578"/>
                    </a:lnTo>
                    <a:lnTo>
                      <a:pt x="598" y="590"/>
                    </a:lnTo>
                    <a:lnTo>
                      <a:pt x="587" y="602"/>
                    </a:lnTo>
                    <a:lnTo>
                      <a:pt x="576" y="614"/>
                    </a:lnTo>
                    <a:lnTo>
                      <a:pt x="565" y="627"/>
                    </a:lnTo>
                    <a:lnTo>
                      <a:pt x="547" y="646"/>
                    </a:lnTo>
                    <a:lnTo>
                      <a:pt x="530" y="665"/>
                    </a:lnTo>
                    <a:lnTo>
                      <a:pt x="513" y="685"/>
                    </a:lnTo>
                    <a:lnTo>
                      <a:pt x="497" y="705"/>
                    </a:lnTo>
                    <a:lnTo>
                      <a:pt x="480" y="725"/>
                    </a:lnTo>
                    <a:lnTo>
                      <a:pt x="465" y="746"/>
                    </a:lnTo>
                    <a:lnTo>
                      <a:pt x="450" y="767"/>
                    </a:lnTo>
                    <a:lnTo>
                      <a:pt x="436" y="789"/>
                    </a:lnTo>
                    <a:lnTo>
                      <a:pt x="307" y="993"/>
                    </a:lnTo>
                    <a:lnTo>
                      <a:pt x="207" y="1171"/>
                    </a:lnTo>
                    <a:lnTo>
                      <a:pt x="0" y="1569"/>
                    </a:lnTo>
                  </a:path>
                </a:pathLst>
              </a:custGeom>
              <a:noFill/>
              <a:ln w="19050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Rectangle 84">
                <a:extLst>
                  <a:ext uri="{FF2B5EF4-FFF2-40B4-BE49-F238E27FC236}">
                    <a16:creationId xmlns="" xmlns:a16="http://schemas.microsoft.com/office/drawing/2014/main" id="{0EBA3813-F925-4384-B7E1-13EFE4B17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4825" y="3640844"/>
                <a:ext cx="77890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NNRTI</a:t>
                </a:r>
                <a:endPara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84">
                <a:extLst>
                  <a:ext uri="{FF2B5EF4-FFF2-40B4-BE49-F238E27FC236}">
                    <a16:creationId xmlns="" xmlns:a16="http://schemas.microsoft.com/office/drawing/2014/main" id="{DC18E0AA-62D3-48E6-8333-9195A1082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4825" y="2957742"/>
                <a:ext cx="24141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PI</a:t>
                </a:r>
                <a:endParaRPr kumimoji="0" lang="fr-FR" altLang="fr-FR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28">
                <a:extLst>
                  <a:ext uri="{FF2B5EF4-FFF2-40B4-BE49-F238E27FC236}">
                    <a16:creationId xmlns="" xmlns:a16="http://schemas.microsoft.com/office/drawing/2014/main" id="{A37EF3D8-6948-482F-9194-5CE57383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958" y="6356063"/>
                <a:ext cx="3320880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lang="fr-FR" altLang="fr-FR" sz="1400" b="1" dirty="0" err="1" smtClean="0"/>
                  <a:t>Years</a:t>
                </a:r>
                <a:r>
                  <a:rPr lang="fr-FR" altLang="fr-FR" sz="1400" b="1" dirty="0" smtClean="0"/>
                  <a:t> </a:t>
                </a:r>
                <a:r>
                  <a:rPr lang="fr-FR" altLang="fr-FR" sz="1400" b="1" dirty="0" err="1"/>
                  <a:t>since</a:t>
                </a:r>
                <a:r>
                  <a:rPr lang="fr-FR" altLang="fr-FR" sz="1400" b="1" dirty="0"/>
                  <a:t> ART initiation</a:t>
                </a:r>
                <a:endParaRPr lang="fr-FR" altLang="fr-FR" sz="3200" dirty="0"/>
              </a:p>
            </p:txBody>
          </p:sp>
          <p:sp>
            <p:nvSpPr>
              <p:cNvPr id="393" name="Rectangle 73">
                <a:extLst>
                  <a:ext uri="{FF2B5EF4-FFF2-40B4-BE49-F238E27FC236}">
                    <a16:creationId xmlns="" xmlns:a16="http://schemas.microsoft.com/office/drawing/2014/main" id="{FC7A6201-87B5-4DD7-9F9C-C20700580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1031" y="6354475"/>
                <a:ext cx="3320880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 err="1" smtClean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Years</a:t>
                </a:r>
                <a:r>
                  <a:rPr kumimoji="0" lang="fr-FR" altLang="fr-FR" sz="1400" b="1" i="0" u="none" strike="noStrike" cap="none" normalizeH="0" baseline="0" dirty="0" smtClean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fr-FR" altLang="fr-FR" sz="1400" b="1" i="0" u="none" strike="noStrike" cap="none" normalizeH="0" baseline="0" dirty="0" err="1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since</a:t>
                </a: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 ART initiation</a:t>
                </a:r>
                <a:endParaRPr kumimoji="0" lang="fr-FR" altLang="fr-FR" sz="320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28">
                <a:extLst>
                  <a:ext uri="{FF2B5EF4-FFF2-40B4-BE49-F238E27FC236}">
                    <a16:creationId xmlns="" xmlns:a16="http://schemas.microsoft.com/office/drawing/2014/main" id="{9AB87BBC-BBAE-4F18-8DB6-22ADB1574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225" y="4772666"/>
                <a:ext cx="1522445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 smtClean="0"/>
                  <a:t>INSTI-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397" name="Rectangle 28">
                <a:extLst>
                  <a:ext uri="{FF2B5EF4-FFF2-40B4-BE49-F238E27FC236}">
                    <a16:creationId xmlns="" xmlns:a16="http://schemas.microsoft.com/office/drawing/2014/main" id="{CD23AFC9-A0B9-4CD5-B1D1-6AF6B861C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224" y="5036300"/>
                <a:ext cx="15508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NNRTI-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398" name="Rectangle 28">
                <a:extLst>
                  <a:ext uri="{FF2B5EF4-FFF2-40B4-BE49-F238E27FC236}">
                    <a16:creationId xmlns="" xmlns:a16="http://schemas.microsoft.com/office/drawing/2014/main" id="{5F6A2C0B-B654-4A4C-807A-998F0497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224" y="5299934"/>
                <a:ext cx="101803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PI-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cxnSp>
            <p:nvCxnSpPr>
              <p:cNvPr id="399" name="Connecteur droit 398">
                <a:extLst>
                  <a:ext uri="{FF2B5EF4-FFF2-40B4-BE49-F238E27FC236}">
                    <a16:creationId xmlns="" xmlns:a16="http://schemas.microsoft.com/office/drawing/2014/main" id="{609F6DAA-1C4F-4753-872D-EDA55E3FC01D}"/>
                  </a:ext>
                </a:extLst>
              </p:cNvPr>
              <p:cNvCxnSpPr/>
              <p:nvPr/>
            </p:nvCxnSpPr>
            <p:spPr bwMode="auto">
              <a:xfrm>
                <a:off x="3240671" y="4880388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C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0" name="Connecteur droit 399">
                <a:extLst>
                  <a:ext uri="{FF2B5EF4-FFF2-40B4-BE49-F238E27FC236}">
                    <a16:creationId xmlns="" xmlns:a16="http://schemas.microsoft.com/office/drawing/2014/main" id="{AC45FC8B-C29C-4190-BA3D-92113BBEFE24}"/>
                  </a:ext>
                </a:extLst>
              </p:cNvPr>
              <p:cNvCxnSpPr/>
              <p:nvPr/>
            </p:nvCxnSpPr>
            <p:spPr bwMode="auto">
              <a:xfrm>
                <a:off x="3240671" y="5144022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1" name="Connecteur droit 400">
                <a:extLst>
                  <a:ext uri="{FF2B5EF4-FFF2-40B4-BE49-F238E27FC236}">
                    <a16:creationId xmlns="" xmlns:a16="http://schemas.microsoft.com/office/drawing/2014/main" id="{829049B8-72E3-42B0-B57E-8CE3DEA68A52}"/>
                  </a:ext>
                </a:extLst>
              </p:cNvPr>
              <p:cNvCxnSpPr/>
              <p:nvPr/>
            </p:nvCxnSpPr>
            <p:spPr bwMode="auto">
              <a:xfrm>
                <a:off x="3240671" y="5407656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2" name="Rectangle 28">
                <a:extLst>
                  <a:ext uri="{FF2B5EF4-FFF2-40B4-BE49-F238E27FC236}">
                    <a16:creationId xmlns="" xmlns:a16="http://schemas.microsoft.com/office/drawing/2014/main" id="{2E62A3D1-390A-4C5F-98C1-B10449DB4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1517" y="4467137"/>
                <a:ext cx="13141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b="1" dirty="0"/>
                  <a:t>ART group</a:t>
                </a:r>
                <a:endParaRPr lang="fr-FR" altLang="fr-FR" sz="3200" b="1" dirty="0"/>
              </a:p>
            </p:txBody>
          </p:sp>
          <p:sp>
            <p:nvSpPr>
              <p:cNvPr id="403" name="Rectangle 28">
                <a:extLst>
                  <a:ext uri="{FF2B5EF4-FFF2-40B4-BE49-F238E27FC236}">
                    <a16:creationId xmlns="" xmlns:a16="http://schemas.microsoft.com/office/drawing/2014/main" id="{2D0C2E65-54B8-4F79-8F0E-9B2FA11A1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1" y="4556999"/>
                <a:ext cx="15508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NNRTI-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404" name="Rectangle 28">
                <a:extLst>
                  <a:ext uri="{FF2B5EF4-FFF2-40B4-BE49-F238E27FC236}">
                    <a16:creationId xmlns="" xmlns:a16="http://schemas.microsoft.com/office/drawing/2014/main" id="{C558A52E-CE60-4910-AA62-36BE1A2CF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1" y="4820633"/>
                <a:ext cx="101803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PI-</a:t>
                </a:r>
                <a:r>
                  <a:rPr lang="fr-FR" altLang="fr-FR" sz="1400" dirty="0" err="1"/>
                  <a:t>based</a:t>
                </a:r>
                <a:endParaRPr lang="fr-FR" altLang="fr-FR" sz="3200" dirty="0"/>
              </a:p>
            </p:txBody>
          </p:sp>
          <p:sp>
            <p:nvSpPr>
              <p:cNvPr id="405" name="Rectangle 28">
                <a:extLst>
                  <a:ext uri="{FF2B5EF4-FFF2-40B4-BE49-F238E27FC236}">
                    <a16:creationId xmlns="" xmlns:a16="http://schemas.microsoft.com/office/drawing/2014/main" id="{DA9B37FC-7CDA-4FC2-8A52-971F92BC9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1" y="5084267"/>
                <a:ext cx="49649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RAL</a:t>
                </a:r>
                <a:endParaRPr lang="fr-FR" altLang="fr-FR" sz="3200" dirty="0"/>
              </a:p>
            </p:txBody>
          </p:sp>
          <p:cxnSp>
            <p:nvCxnSpPr>
              <p:cNvPr id="406" name="Connecteur droit 405">
                <a:extLst>
                  <a:ext uri="{FF2B5EF4-FFF2-40B4-BE49-F238E27FC236}">
                    <a16:creationId xmlns="" xmlns:a16="http://schemas.microsoft.com/office/drawing/2014/main" id="{C082EF33-9857-457B-9226-326357C0DCC1}"/>
                  </a:ext>
                </a:extLst>
              </p:cNvPr>
              <p:cNvCxnSpPr/>
              <p:nvPr/>
            </p:nvCxnSpPr>
            <p:spPr bwMode="auto">
              <a:xfrm>
                <a:off x="9758720" y="4664721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06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7" name="Connecteur droit 406">
                <a:extLst>
                  <a:ext uri="{FF2B5EF4-FFF2-40B4-BE49-F238E27FC236}">
                    <a16:creationId xmlns="" xmlns:a16="http://schemas.microsoft.com/office/drawing/2014/main" id="{4C3927A4-EF01-42DC-9B4A-883AAF3E0D95}"/>
                  </a:ext>
                </a:extLst>
              </p:cNvPr>
              <p:cNvCxnSpPr/>
              <p:nvPr/>
            </p:nvCxnSpPr>
            <p:spPr bwMode="auto">
              <a:xfrm>
                <a:off x="9758720" y="4928355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0606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8" name="Connecteur droit 407">
                <a:extLst>
                  <a:ext uri="{FF2B5EF4-FFF2-40B4-BE49-F238E27FC236}">
                    <a16:creationId xmlns="" xmlns:a16="http://schemas.microsoft.com/office/drawing/2014/main" id="{9832B273-36C1-410D-8A55-73C418ED7720}"/>
                  </a:ext>
                </a:extLst>
              </p:cNvPr>
              <p:cNvCxnSpPr/>
              <p:nvPr/>
            </p:nvCxnSpPr>
            <p:spPr bwMode="auto">
              <a:xfrm>
                <a:off x="9758720" y="5191989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9" name="Rectangle 28">
                <a:extLst>
                  <a:ext uri="{FF2B5EF4-FFF2-40B4-BE49-F238E27FC236}">
                    <a16:creationId xmlns="" xmlns:a16="http://schemas.microsoft.com/office/drawing/2014/main" id="{BE9FB61E-0335-4D1B-BEA6-360FB4AF8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9563" y="4251470"/>
                <a:ext cx="2923581" cy="239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b="1" dirty="0"/>
                  <a:t>ART class</a:t>
                </a:r>
                <a:r>
                  <a:rPr lang="fr-FR" altLang="fr-FR" sz="1400" b="1" dirty="0" smtClean="0"/>
                  <a:t>/INSTI </a:t>
                </a:r>
                <a:r>
                  <a:rPr lang="fr-FR" altLang="fr-FR" sz="1400" b="1" dirty="0"/>
                  <a:t>group</a:t>
                </a:r>
                <a:endParaRPr lang="fr-FR" altLang="fr-FR" sz="3200" b="1" dirty="0"/>
              </a:p>
            </p:txBody>
          </p:sp>
          <p:sp>
            <p:nvSpPr>
              <p:cNvPr id="410" name="Rectangle 28">
                <a:extLst>
                  <a:ext uri="{FF2B5EF4-FFF2-40B4-BE49-F238E27FC236}">
                    <a16:creationId xmlns="" xmlns:a16="http://schemas.microsoft.com/office/drawing/2014/main" id="{CC6B6FCA-EA13-472E-8D1B-88F36A20B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3" y="5346324"/>
                <a:ext cx="5374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DTG</a:t>
                </a:r>
                <a:endParaRPr lang="fr-FR" altLang="fr-FR" sz="3200" dirty="0"/>
              </a:p>
            </p:txBody>
          </p:sp>
          <p:sp>
            <p:nvSpPr>
              <p:cNvPr id="411" name="Rectangle 28">
                <a:extLst>
                  <a:ext uri="{FF2B5EF4-FFF2-40B4-BE49-F238E27FC236}">
                    <a16:creationId xmlns="" xmlns:a16="http://schemas.microsoft.com/office/drawing/2014/main" id="{7500EA4E-1B2C-4E90-A22B-F78F6DF6F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4273" y="5609958"/>
                <a:ext cx="53976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fr-FR" altLang="fr-FR" sz="1400" dirty="0"/>
                  <a:t>EVG</a:t>
                </a:r>
                <a:endParaRPr lang="fr-FR" altLang="fr-FR" sz="3200" dirty="0"/>
              </a:p>
            </p:txBody>
          </p:sp>
          <p:cxnSp>
            <p:nvCxnSpPr>
              <p:cNvPr id="412" name="Connecteur droit 411">
                <a:extLst>
                  <a:ext uri="{FF2B5EF4-FFF2-40B4-BE49-F238E27FC236}">
                    <a16:creationId xmlns="" xmlns:a16="http://schemas.microsoft.com/office/drawing/2014/main" id="{9B23F9C6-18F5-43E7-B462-90971A61454E}"/>
                  </a:ext>
                </a:extLst>
              </p:cNvPr>
              <p:cNvCxnSpPr/>
              <p:nvPr/>
            </p:nvCxnSpPr>
            <p:spPr bwMode="auto">
              <a:xfrm>
                <a:off x="9758720" y="5454046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Connecteur droit 412">
                <a:extLst>
                  <a:ext uri="{FF2B5EF4-FFF2-40B4-BE49-F238E27FC236}">
                    <a16:creationId xmlns="" xmlns:a16="http://schemas.microsoft.com/office/drawing/2014/main" id="{A88B0E11-D44D-4623-A8A3-4AFE22F81876}"/>
                  </a:ext>
                </a:extLst>
              </p:cNvPr>
              <p:cNvCxnSpPr/>
              <p:nvPr/>
            </p:nvCxnSpPr>
            <p:spPr bwMode="auto">
              <a:xfrm>
                <a:off x="9758720" y="5717680"/>
                <a:ext cx="33336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C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" name="ZoneTexte 1">
              <a:extLst>
                <a:ext uri="{FF2B5EF4-FFF2-40B4-BE49-F238E27FC236}">
                  <a16:creationId xmlns="" xmlns:a16="http://schemas.microsoft.com/office/drawing/2014/main" id="{9FA471DD-5470-4848-80B5-3FA5735D8FEB}"/>
                </a:ext>
              </a:extLst>
            </p:cNvPr>
            <p:cNvSpPr txBox="1"/>
            <p:nvPr/>
          </p:nvSpPr>
          <p:spPr>
            <a:xfrm>
              <a:off x="957241" y="862483"/>
              <a:ext cx="2829599" cy="719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Predicted weight changes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(5 years of ART initiation) 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="" xmlns:a16="http://schemas.microsoft.com/office/drawing/2014/main" id="{C3602625-11EA-4451-B262-CDF1079F58EB}"/>
                </a:ext>
              </a:extLst>
            </p:cNvPr>
            <p:cNvSpPr txBox="1"/>
            <p:nvPr/>
          </p:nvSpPr>
          <p:spPr>
            <a:xfrm>
              <a:off x="4975159" y="863112"/>
              <a:ext cx="2909271" cy="719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Predicted weight changes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(2 years of </a:t>
              </a:r>
              <a:r>
                <a:rPr lang="en-US" b="1" dirty="0" smtClean="0">
                  <a:solidFill>
                    <a:srgbClr val="0070C0"/>
                  </a:solidFill>
                </a:rPr>
                <a:t>INSTI </a:t>
              </a:r>
              <a:r>
                <a:rPr lang="en-US" b="1" dirty="0">
                  <a:solidFill>
                    <a:srgbClr val="0070C0"/>
                  </a:solidFill>
                </a:rPr>
                <a:t>initiation) </a:t>
              </a:r>
            </a:p>
          </p:txBody>
        </p:sp>
      </p:grpSp>
      <p:sp>
        <p:nvSpPr>
          <p:cNvPr id="119" name="Titre 3">
            <a:extLst>
              <a:ext uri="{FF2B5EF4-FFF2-40B4-BE49-F238E27FC236}">
                <a16:creationId xmlns="" xmlns:a16="http://schemas.microsoft.com/office/drawing/2014/main" id="{F130BB64-A6DE-4FAC-AD56-9FF8E681244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Weight gain after starting first line </a:t>
            </a:r>
            <a:r>
              <a:rPr lang="en-US" dirty="0" smtClean="0"/>
              <a:t>INSTI: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NA-ACCORD Cohorts</a:t>
            </a:r>
          </a:p>
        </p:txBody>
      </p:sp>
    </p:spTree>
    <p:extLst>
      <p:ext uri="{BB962C8B-B14F-4D97-AF65-F5344CB8AC3E}">
        <p14:creationId xmlns:p14="http://schemas.microsoft.com/office/powerpoint/2010/main" val="408670797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gain on </a:t>
            </a:r>
            <a:r>
              <a:rPr lang="fr-FR" dirty="0"/>
              <a:t>ARV : </a:t>
            </a:r>
            <a:r>
              <a:rPr lang="fr-FR" dirty="0" err="1"/>
              <a:t>risk</a:t>
            </a:r>
            <a:r>
              <a:rPr lang="fr-FR" dirty="0"/>
              <a:t> </a:t>
            </a:r>
            <a:r>
              <a:rPr lang="fr-FR" dirty="0" err="1"/>
              <a:t>factors</a:t>
            </a:r>
            <a:r>
              <a:rPr lang="fr-FR" dirty="0"/>
              <a:t> (US </a:t>
            </a:r>
            <a:r>
              <a:rPr lang="fr-FR" dirty="0" err="1"/>
              <a:t>Cohort</a:t>
            </a:r>
            <a:r>
              <a:rPr lang="fr-FR" dirty="0"/>
              <a:t>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72436" y="1213982"/>
            <a:ext cx="8771563" cy="1516611"/>
          </a:xfrm>
        </p:spPr>
        <p:txBody>
          <a:bodyPr>
            <a:normAutofit/>
          </a:bodyPr>
          <a:lstStyle/>
          <a:p>
            <a:r>
              <a:rPr lang="en-US" sz="1800" dirty="0"/>
              <a:t>Retrospective study, 4 US regions</a:t>
            </a:r>
          </a:p>
          <a:p>
            <a:r>
              <a:rPr lang="en-US" sz="1800" dirty="0"/>
              <a:t>Of 20 953 patients on ARV, selection of 6 721 who switch for a new regimen between </a:t>
            </a:r>
            <a:br>
              <a:rPr lang="en-US" sz="1800" dirty="0"/>
            </a:br>
            <a:r>
              <a:rPr lang="en-US" sz="1800" dirty="0"/>
              <a:t>Aug 2013 and Aug 2017, with undetectable viral load at switch and during follow up ; </a:t>
            </a:r>
            <a:br>
              <a:rPr lang="en-US" sz="1800" dirty="0"/>
            </a:br>
            <a:r>
              <a:rPr lang="en-US" sz="1800" dirty="0"/>
              <a:t>3 468/6 721 had BMI measure at Day 0 (switch) and during follow up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313673" y="6486938"/>
            <a:ext cx="2830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McComsey</a:t>
            </a:r>
            <a:r>
              <a:rPr lang="fr-FR" sz="1400" b="1" i="1" dirty="0">
                <a:solidFill>
                  <a:srgbClr val="0070C0"/>
                </a:solidFill>
              </a:rPr>
              <a:t> GA. CROI 2019, Abs. 671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3423"/>
              </p:ext>
            </p:extLst>
          </p:nvPr>
        </p:nvGraphicFramePr>
        <p:xfrm>
          <a:off x="773746" y="3034124"/>
          <a:ext cx="7596508" cy="341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0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5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5327">
                <a:tc>
                  <a:txBody>
                    <a:bodyPr/>
                    <a:lstStyle/>
                    <a:p>
                      <a:r>
                        <a:rPr lang="fr-FR" sz="1400" b="1" dirty="0" err="1">
                          <a:solidFill>
                            <a:schemeClr val="bg1"/>
                          </a:solidFill>
                        </a:rPr>
                        <a:t>Mean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47,5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Male,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81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Ethnicity</a:t>
                      </a:r>
                      <a:r>
                        <a:rPr lang="fr-FR" sz="1400" b="1" baseline="0" dirty="0"/>
                        <a:t> : black/ white,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28</a:t>
                      </a:r>
                      <a:r>
                        <a:rPr lang="fr-FR" sz="1400" b="1" baseline="0" dirty="0"/>
                        <a:t> / 61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CD4/mm</a:t>
                      </a:r>
                      <a:r>
                        <a:rPr lang="fr-FR" sz="1400" b="1" baseline="30000" dirty="0"/>
                        <a:t>3</a:t>
                      </a:r>
                      <a:r>
                        <a:rPr lang="fr-FR" sz="1400" b="1" dirty="0"/>
                        <a:t>, </a:t>
                      </a:r>
                      <a:r>
                        <a:rPr lang="fr-FR" sz="1400" b="1" dirty="0" err="1"/>
                        <a:t>mean</a:t>
                      </a:r>
                      <a:endParaRPr lang="fr-FR" sz="1400" b="1" baseline="3000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657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BMI (kg/m</a:t>
                      </a:r>
                      <a:r>
                        <a:rPr lang="fr-FR" sz="1400" b="1" baseline="30000" dirty="0"/>
                        <a:t>2</a:t>
                      </a:r>
                      <a:r>
                        <a:rPr lang="fr-FR" sz="1400" b="1" dirty="0"/>
                        <a:t>)</a:t>
                      </a:r>
                      <a:r>
                        <a:rPr lang="fr-FR" sz="1400" b="1" baseline="0" dirty="0"/>
                        <a:t> : &lt; 18.5 / &gt; 30,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1 / 39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r>
                        <a:rPr lang="fr-FR" sz="1400" b="1" dirty="0"/>
                        <a:t>ARV : </a:t>
                      </a:r>
                      <a:r>
                        <a:rPr lang="fr-FR" sz="1400" b="1" dirty="0" smtClean="0"/>
                        <a:t>INSTI </a:t>
                      </a:r>
                      <a:r>
                        <a:rPr lang="fr-FR" sz="1400" b="1" dirty="0"/>
                        <a:t>/ NNRTI / PI, %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64 / 28 / 20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75702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Comorbidities</a:t>
                      </a:r>
                      <a:r>
                        <a:rPr lang="fr-FR" sz="1400" b="1" dirty="0"/>
                        <a:t>,</a:t>
                      </a:r>
                      <a:r>
                        <a:rPr lang="fr-FR" sz="1400" b="1" baseline="0" dirty="0"/>
                        <a:t> %</a:t>
                      </a:r>
                    </a:p>
                    <a:p>
                      <a:r>
                        <a:rPr lang="fr-FR" sz="1400" b="1" baseline="0" dirty="0"/>
                        <a:t>  CKD</a:t>
                      </a:r>
                    </a:p>
                    <a:p>
                      <a:r>
                        <a:rPr lang="fr-FR" sz="1400" b="1" baseline="0" dirty="0"/>
                        <a:t>  CVD</a:t>
                      </a:r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Diabetes</a:t>
                      </a:r>
                      <a:endParaRPr lang="fr-FR" sz="1400" b="1" baseline="0" dirty="0"/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Hyperlipidemia</a:t>
                      </a:r>
                      <a:endParaRPr lang="fr-FR" sz="1400" b="1" baseline="0" dirty="0"/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Hypogonadism</a:t>
                      </a:r>
                      <a:endParaRPr lang="fr-FR" sz="1400" b="1" baseline="0" dirty="0"/>
                    </a:p>
                    <a:p>
                      <a:r>
                        <a:rPr lang="fr-FR" sz="1400" b="1" baseline="0" dirty="0"/>
                        <a:t>  </a:t>
                      </a:r>
                      <a:r>
                        <a:rPr lang="fr-FR" sz="1400" b="1" baseline="0" dirty="0" err="1"/>
                        <a:t>Psychiatric</a:t>
                      </a:r>
                      <a:r>
                        <a:rPr lang="fr-FR" sz="1400" b="1" baseline="0" dirty="0"/>
                        <a:t> </a:t>
                      </a:r>
                      <a:r>
                        <a:rPr lang="fr-FR" sz="1400" b="1" baseline="0" dirty="0" err="1"/>
                        <a:t>disorders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  <a:p>
                      <a:pPr algn="ctr"/>
                      <a:r>
                        <a:rPr lang="fr-FR" sz="1400" b="1" dirty="0"/>
                        <a:t>9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12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8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36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19</a:t>
                      </a:r>
                      <a:br>
                        <a:rPr lang="fr-FR" sz="1400" b="1" dirty="0"/>
                      </a:br>
                      <a:r>
                        <a:rPr lang="fr-FR" sz="1400" b="1" dirty="0"/>
                        <a:t>16</a:t>
                      </a:r>
                      <a:endParaRPr lang="fr-FR" sz="1400" b="1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14362" y="2594960"/>
            <a:ext cx="6008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Population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characteristics (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N = 3 468)</a:t>
            </a:r>
          </a:p>
        </p:txBody>
      </p:sp>
    </p:spTree>
    <p:extLst>
      <p:ext uri="{BB962C8B-B14F-4D97-AF65-F5344CB8AC3E}">
        <p14:creationId xmlns:p14="http://schemas.microsoft.com/office/powerpoint/2010/main" val="1243916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13673" y="6495285"/>
            <a:ext cx="2830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McComsey</a:t>
            </a:r>
            <a:r>
              <a:rPr lang="fr-FR" sz="1400" b="1" i="1" dirty="0">
                <a:solidFill>
                  <a:srgbClr val="0070C0"/>
                </a:solidFill>
              </a:rPr>
              <a:t> GA. CROI 2019, Abs. 671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-66037" y="2014008"/>
            <a:ext cx="9244561" cy="4345851"/>
            <a:chOff x="674809" y="1945341"/>
            <a:chExt cx="11188577" cy="4345851"/>
          </a:xfrm>
        </p:grpSpPr>
        <p:sp>
          <p:nvSpPr>
            <p:cNvPr id="7" name="Line 54"/>
            <p:cNvSpPr>
              <a:spLocks noChangeShapeType="1"/>
            </p:cNvSpPr>
            <p:nvPr/>
          </p:nvSpPr>
          <p:spPr bwMode="auto">
            <a:xfrm rot="16200000">
              <a:off x="2865469" y="3989294"/>
              <a:ext cx="40879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15552" y="1958152"/>
              <a:ext cx="22120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Underweight</a:t>
              </a: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at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baseline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95980" y="2210102"/>
              <a:ext cx="20316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Psychiatric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Disorder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85259" y="2462052"/>
              <a:ext cx="842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Female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955273" y="2714002"/>
              <a:ext cx="972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Age &lt; 30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611875" y="2965952"/>
              <a:ext cx="1315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Hypertension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479949" y="3217902"/>
              <a:ext cx="14476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Hyperlipidemia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876122" y="3469852"/>
              <a:ext cx="1051526" cy="276999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INSTI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use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312248" y="3721802"/>
              <a:ext cx="6154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CVD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972732" y="3973752"/>
              <a:ext cx="954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Diabetes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007655" y="4225702"/>
              <a:ext cx="9199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Age 50+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312248" y="4477652"/>
              <a:ext cx="6154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CKD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357722" y="4729602"/>
              <a:ext cx="156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Hypogonadism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787880" y="4981552"/>
              <a:ext cx="11397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NNRTI use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74809" y="5233502"/>
              <a:ext cx="22528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Overweight at baseline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121031" y="5485452"/>
              <a:ext cx="18066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Obese at baseline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55102" y="5735967"/>
              <a:ext cx="7725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PI use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9804557" y="19581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1.77 [0.9, 3.4], 0.091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804556" y="2210102"/>
              <a:ext cx="19909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1.28 [1.0. 1.61. 0.020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804555" y="24620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1.25 [1.0, 1.6], 0.055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9804555" y="27140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1.16 [0.9, 1.6], 0.346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804555" y="29659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1.15 [0.9, 1.4], 0.148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9804555" y="32179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0.96 [0.8, 1.2], 0.682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9804555" y="34698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0.95 [0.7, 1.3], 0.740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9804555" y="37218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0.88 [0.7, 1.1], 0.315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804555" y="39737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0.85 [0.6, 1.2], 0.310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9804555" y="422570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0.84 [0.7, 1.0], 0.051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9804555" y="44776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0.81 [0.6, 1.1], 0.168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9804555" y="4729602"/>
              <a:ext cx="19501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0.81 [0.6. 1.0]. 0.050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9804555" y="4981552"/>
              <a:ext cx="19307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0.79 [0.6, 1.1], 0.125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9804555" y="5233502"/>
              <a:ext cx="2058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0.69 [0.6, 0.8], &lt;0.001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9804557" y="5485452"/>
              <a:ext cx="2058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0.62 [0.5, 0.8], &lt;0.001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9804556" y="5735967"/>
              <a:ext cx="20588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0.58 [0.4, 0.7], &lt;0.001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389089" y="20460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1" name="Connecteur droit 40"/>
            <p:cNvCxnSpPr/>
            <p:nvPr/>
          </p:nvCxnSpPr>
          <p:spPr bwMode="auto">
            <a:xfrm>
              <a:off x="4724400" y="2096651"/>
              <a:ext cx="49263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41"/>
            <p:cNvSpPr/>
            <p:nvPr/>
          </p:nvSpPr>
          <p:spPr bwMode="auto">
            <a:xfrm>
              <a:off x="5428969" y="22980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3" name="Connecteur droit 42"/>
            <p:cNvCxnSpPr/>
            <p:nvPr/>
          </p:nvCxnSpPr>
          <p:spPr bwMode="auto">
            <a:xfrm>
              <a:off x="4922520" y="2348601"/>
              <a:ext cx="1181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 bwMode="auto">
            <a:xfrm>
              <a:off x="5368009" y="25499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5" name="Connecteur droit 44"/>
            <p:cNvCxnSpPr/>
            <p:nvPr/>
          </p:nvCxnSpPr>
          <p:spPr bwMode="auto">
            <a:xfrm>
              <a:off x="4928632" y="2600551"/>
              <a:ext cx="117498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5188939" y="28019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7" name="Connecteur droit 46"/>
            <p:cNvCxnSpPr/>
            <p:nvPr/>
          </p:nvCxnSpPr>
          <p:spPr bwMode="auto">
            <a:xfrm>
              <a:off x="4724400" y="2852501"/>
              <a:ext cx="13830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 bwMode="auto">
            <a:xfrm>
              <a:off x="5169889" y="30538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9" name="Connecteur droit 48"/>
            <p:cNvCxnSpPr/>
            <p:nvPr/>
          </p:nvCxnSpPr>
          <p:spPr bwMode="auto">
            <a:xfrm>
              <a:off x="4724400" y="3104451"/>
              <a:ext cx="9906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4796509" y="33058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 bwMode="auto">
            <a:xfrm>
              <a:off x="4526280" y="3356401"/>
              <a:ext cx="7962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4776996" y="3501008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3" name="Connecteur droit 52"/>
            <p:cNvCxnSpPr/>
            <p:nvPr/>
          </p:nvCxnSpPr>
          <p:spPr bwMode="auto">
            <a:xfrm>
              <a:off x="4335780" y="3551573"/>
              <a:ext cx="11734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Rectangle 53"/>
            <p:cNvSpPr/>
            <p:nvPr/>
          </p:nvSpPr>
          <p:spPr bwMode="auto">
            <a:xfrm>
              <a:off x="4640600" y="38097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 bwMode="auto">
            <a:xfrm>
              <a:off x="4331970" y="3860301"/>
              <a:ext cx="800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Rectangle 55"/>
            <p:cNvSpPr/>
            <p:nvPr/>
          </p:nvSpPr>
          <p:spPr bwMode="auto">
            <a:xfrm>
              <a:off x="4583832" y="40616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 bwMode="auto">
            <a:xfrm>
              <a:off x="4130040" y="4112251"/>
              <a:ext cx="11925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4558519" y="43136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59" name="Connecteur droit 58"/>
            <p:cNvCxnSpPr/>
            <p:nvPr/>
          </p:nvCxnSpPr>
          <p:spPr bwMode="auto">
            <a:xfrm>
              <a:off x="4331970" y="4364201"/>
              <a:ext cx="59055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4499329" y="45655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 bwMode="auto">
            <a:xfrm>
              <a:off x="4130040" y="4616151"/>
              <a:ext cx="99822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tangle 61"/>
            <p:cNvSpPr/>
            <p:nvPr/>
          </p:nvSpPr>
          <p:spPr bwMode="auto">
            <a:xfrm>
              <a:off x="4499329" y="48175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3" name="Connecteur droit 62"/>
            <p:cNvCxnSpPr/>
            <p:nvPr/>
          </p:nvCxnSpPr>
          <p:spPr bwMode="auto">
            <a:xfrm>
              <a:off x="4133850" y="4868101"/>
              <a:ext cx="7962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4461229" y="50694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5" name="Connecteur droit 64"/>
            <p:cNvCxnSpPr/>
            <p:nvPr/>
          </p:nvCxnSpPr>
          <p:spPr bwMode="auto">
            <a:xfrm>
              <a:off x="4133850" y="5120051"/>
              <a:ext cx="99441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Rectangle 65"/>
            <p:cNvSpPr/>
            <p:nvPr/>
          </p:nvSpPr>
          <p:spPr bwMode="auto">
            <a:xfrm>
              <a:off x="4259299" y="532143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7" name="Connecteur droit 66"/>
            <p:cNvCxnSpPr/>
            <p:nvPr/>
          </p:nvCxnSpPr>
          <p:spPr bwMode="auto">
            <a:xfrm>
              <a:off x="4130040" y="5372001"/>
              <a:ext cx="392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4118329" y="5573386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69" name="Connecteur droit 68"/>
            <p:cNvCxnSpPr/>
            <p:nvPr/>
          </p:nvCxnSpPr>
          <p:spPr bwMode="auto">
            <a:xfrm>
              <a:off x="3943350" y="5623951"/>
              <a:ext cx="59436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4049749" y="5823901"/>
              <a:ext cx="101131" cy="101131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71" name="Connecteur droit 70"/>
            <p:cNvCxnSpPr/>
            <p:nvPr/>
          </p:nvCxnSpPr>
          <p:spPr bwMode="auto">
            <a:xfrm>
              <a:off x="3733800" y="5874466"/>
              <a:ext cx="6057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Line 54"/>
            <p:cNvSpPr>
              <a:spLocks noChangeShapeType="1"/>
            </p:cNvSpPr>
            <p:nvPr/>
          </p:nvSpPr>
          <p:spPr bwMode="auto">
            <a:xfrm rot="16200000">
              <a:off x="873787" y="4026387"/>
              <a:ext cx="41620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3" name="Line 54"/>
            <p:cNvSpPr>
              <a:spLocks noChangeShapeType="1"/>
            </p:cNvSpPr>
            <p:nvPr/>
          </p:nvSpPr>
          <p:spPr bwMode="auto">
            <a:xfrm>
              <a:off x="2958353" y="6043978"/>
              <a:ext cx="79535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4" name="Line 53"/>
            <p:cNvSpPr>
              <a:spLocks noChangeShapeType="1"/>
            </p:cNvSpPr>
            <p:nvPr/>
          </p:nvSpPr>
          <p:spPr bwMode="auto">
            <a:xfrm rot="16200000">
              <a:off x="10774328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5" name="Rectangle 65"/>
            <p:cNvSpPr>
              <a:spLocks noChangeArrowheads="1"/>
            </p:cNvSpPr>
            <p:nvPr/>
          </p:nvSpPr>
          <p:spPr bwMode="auto">
            <a:xfrm>
              <a:off x="10630884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4,00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 rot="16200000">
              <a:off x="8811057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7" name="Rectangle 65"/>
            <p:cNvSpPr>
              <a:spLocks noChangeArrowheads="1"/>
            </p:cNvSpPr>
            <p:nvPr/>
          </p:nvSpPr>
          <p:spPr bwMode="auto">
            <a:xfrm>
              <a:off x="8667613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3,00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8" name="Line 53"/>
            <p:cNvSpPr>
              <a:spLocks noChangeShapeType="1"/>
            </p:cNvSpPr>
            <p:nvPr/>
          </p:nvSpPr>
          <p:spPr bwMode="auto">
            <a:xfrm rot="16200000">
              <a:off x="6847787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79" name="Rectangle 65"/>
            <p:cNvSpPr>
              <a:spLocks noChangeArrowheads="1"/>
            </p:cNvSpPr>
            <p:nvPr/>
          </p:nvSpPr>
          <p:spPr bwMode="auto">
            <a:xfrm>
              <a:off x="6704343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2,00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 rot="16200000">
              <a:off x="4875267" y="6073278"/>
              <a:ext cx="6831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1" name="Rectangle 65"/>
            <p:cNvSpPr>
              <a:spLocks noChangeArrowheads="1"/>
            </p:cNvSpPr>
            <p:nvPr/>
          </p:nvSpPr>
          <p:spPr bwMode="auto">
            <a:xfrm>
              <a:off x="4732107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82" name="Rectangle 65"/>
            <p:cNvSpPr>
              <a:spLocks noChangeArrowheads="1"/>
            </p:cNvSpPr>
            <p:nvPr/>
          </p:nvSpPr>
          <p:spPr bwMode="auto">
            <a:xfrm>
              <a:off x="2768836" y="6106526"/>
              <a:ext cx="3608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0,00</a:t>
              </a:r>
              <a:endParaRPr kumimoji="0" lang="fr-FR" altLang="fr-FR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83" name="Titre 2">
            <a:extLst>
              <a:ext uri="{FF2B5EF4-FFF2-40B4-BE49-F238E27FC236}">
                <a16:creationId xmlns="" xmlns:a16="http://schemas.microsoft.com/office/drawing/2014/main" id="{FFEB2BA1-B212-478A-B100-3ED10561A11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Weight gain on </a:t>
            </a:r>
            <a:r>
              <a:rPr lang="fr-FR"/>
              <a:t>ARV : risk factors (US Cohort)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C18CA75-B282-4BA5-A2E0-9FF70E013DF3}"/>
              </a:ext>
            </a:extLst>
          </p:cNvPr>
          <p:cNvSpPr txBox="1"/>
          <p:nvPr/>
        </p:nvSpPr>
        <p:spPr>
          <a:xfrm>
            <a:off x="1782795" y="1157519"/>
            <a:ext cx="539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Multivariate analysis of weight gain </a:t>
            </a:r>
            <a:r>
              <a:rPr lang="en-US" sz="2400" b="1" u="sng">
                <a:solidFill>
                  <a:srgbClr val="0070C0"/>
                </a:solidFill>
              </a:rPr>
              <a:t>&gt;</a:t>
            </a:r>
            <a:r>
              <a:rPr lang="en-US" sz="2400" b="1">
                <a:solidFill>
                  <a:srgbClr val="0070C0"/>
                </a:solidFill>
              </a:rPr>
              <a:t> 3%</a:t>
            </a:r>
          </a:p>
        </p:txBody>
      </p:sp>
    </p:spTree>
    <p:extLst>
      <p:ext uri="{BB962C8B-B14F-4D97-AF65-F5344CB8AC3E}">
        <p14:creationId xmlns:p14="http://schemas.microsoft.com/office/powerpoint/2010/main" val="2953779030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990840">
            <a:off x="2800548" y="3441265"/>
            <a:ext cx="2600763" cy="247900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758850">
            <a:off x="2323762" y="305358"/>
            <a:ext cx="2572194" cy="2595887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1194445" y="2084019"/>
            <a:ext cx="2985340" cy="2553462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180355" y="690814"/>
            <a:ext cx="2992044" cy="2512717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186498" y="2853528"/>
            <a:ext cx="3287375" cy="224847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2709804" y="1024385"/>
            <a:ext cx="1800109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Late pregnancy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EFV vs DTG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609859" y="2790408"/>
            <a:ext cx="183095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ARV </a:t>
            </a:r>
          </a:p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103379" y="4508843"/>
            <a:ext cx="2031133" cy="11474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B/F/TAF efficacy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with pre-existing 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resistance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9703" y="3551553"/>
            <a:ext cx="1139705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2DR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3TC</a:t>
            </a:r>
            <a:r>
              <a:rPr lang="en-US" sz="2000" b="1" dirty="0">
                <a:solidFill>
                  <a:srgbClr val="002060"/>
                </a:solidFill>
              </a:rPr>
              <a:t>/DTG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GEMINI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134512" y="1491495"/>
            <a:ext cx="1800109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Late pregnancy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EFV vs RAL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87907" y="2966539"/>
            <a:ext cx="1968257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LA CAB + RPV IM</a:t>
            </a:r>
          </a:p>
          <a:p>
            <a:pPr algn="ctr">
              <a:lnSpc>
                <a:spcPts val="28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ATLAS &amp; FLAIR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8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Weight gain </a:t>
            </a:r>
            <a:r>
              <a:rPr lang="fr-FR" dirty="0" err="1"/>
              <a:t>after</a:t>
            </a:r>
            <a:r>
              <a:rPr lang="fr-FR" dirty="0"/>
              <a:t> switch to </a:t>
            </a:r>
            <a:r>
              <a:rPr lang="fr-FR" dirty="0" smtClean="0"/>
              <a:t>INSTI </a:t>
            </a:r>
            <a:r>
              <a:rPr lang="fr-FR" dirty="0"/>
              <a:t>in </a:t>
            </a:r>
            <a:r>
              <a:rPr lang="fr-FR" dirty="0" err="1"/>
              <a:t>virologically</a:t>
            </a:r>
            <a:r>
              <a:rPr lang="fr-FR" dirty="0"/>
              <a:t> </a:t>
            </a:r>
            <a:r>
              <a:rPr lang="fr-FR" dirty="0" err="1"/>
              <a:t>suppressed</a:t>
            </a:r>
            <a:r>
              <a:rPr lang="fr-FR" dirty="0"/>
              <a:t> patient : HIV </a:t>
            </a:r>
            <a:r>
              <a:rPr lang="fr-FR" dirty="0" err="1"/>
              <a:t>Outpatient</a:t>
            </a: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31770" y="1729522"/>
            <a:ext cx="3052375" cy="51117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Retrospective analysis </a:t>
            </a:r>
            <a:br>
              <a:rPr lang="en-US" dirty="0"/>
            </a:br>
            <a:endParaRPr lang="en-US" dirty="0"/>
          </a:p>
          <a:p>
            <a:r>
              <a:rPr lang="en-US" dirty="0"/>
              <a:t>653 patients </a:t>
            </a:r>
            <a:r>
              <a:rPr lang="en-US" dirty="0" smtClean="0"/>
              <a:t>with HIV </a:t>
            </a:r>
            <a:r>
              <a:rPr lang="en-US" dirty="0"/>
              <a:t>RNA suppressed </a:t>
            </a:r>
            <a:r>
              <a:rPr lang="en-US" u="sng" dirty="0"/>
              <a:t>&gt;</a:t>
            </a:r>
            <a:r>
              <a:rPr lang="en-US" dirty="0"/>
              <a:t> 1 year, switching to new regimen with or without </a:t>
            </a:r>
            <a:r>
              <a:rPr lang="en-US" dirty="0" smtClean="0"/>
              <a:t>INSTI </a:t>
            </a:r>
            <a:r>
              <a:rPr lang="en-US" dirty="0"/>
              <a:t>between 2007 and 2017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&gt;</a:t>
            </a:r>
            <a:r>
              <a:rPr lang="en-US" dirty="0"/>
              <a:t> 2 measures of </a:t>
            </a:r>
            <a:r>
              <a:rPr lang="en-US" dirty="0" smtClean="0"/>
              <a:t>BMI </a:t>
            </a:r>
            <a:r>
              <a:rPr lang="en-US" dirty="0"/>
              <a:t>before switch and </a:t>
            </a:r>
            <a:r>
              <a:rPr lang="en-US" u="sng" dirty="0"/>
              <a:t>&gt;</a:t>
            </a:r>
            <a:r>
              <a:rPr lang="en-US" dirty="0"/>
              <a:t> 1 after switch</a:t>
            </a:r>
            <a:br>
              <a:rPr lang="en-US" dirty="0"/>
            </a:br>
            <a:endParaRPr lang="en-US" dirty="0"/>
          </a:p>
          <a:p>
            <a:r>
              <a:rPr lang="en-US" dirty="0"/>
              <a:t>Censoring if second switch, switch off </a:t>
            </a:r>
            <a:r>
              <a:rPr lang="en-US" dirty="0" smtClean="0"/>
              <a:t>INSTI</a:t>
            </a:r>
            <a:endParaRPr lang="en-US" dirty="0"/>
          </a:p>
          <a:p>
            <a:r>
              <a:rPr lang="en-US" dirty="0"/>
              <a:t>Multivariate linear </a:t>
            </a:r>
            <a:r>
              <a:rPr lang="en-US" dirty="0" smtClean="0"/>
              <a:t>model</a:t>
            </a:r>
          </a:p>
          <a:p>
            <a:endParaRPr lang="en-US" dirty="0"/>
          </a:p>
          <a:p>
            <a:r>
              <a:rPr lang="en-US" dirty="0"/>
              <a:t>Switch for </a:t>
            </a:r>
            <a:r>
              <a:rPr lang="en-US" dirty="0" smtClean="0"/>
              <a:t>INSTI </a:t>
            </a:r>
            <a:r>
              <a:rPr lang="en-US" dirty="0"/>
              <a:t>= 368</a:t>
            </a:r>
            <a:br>
              <a:rPr lang="en-US" dirty="0"/>
            </a:br>
            <a:r>
              <a:rPr lang="en-US" dirty="0"/>
              <a:t>for non</a:t>
            </a:r>
            <a:r>
              <a:rPr lang="en-US" dirty="0" smtClean="0"/>
              <a:t>-INSTI </a:t>
            </a:r>
            <a:r>
              <a:rPr lang="en-US" dirty="0"/>
              <a:t>= 285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67658" y="6513143"/>
            <a:ext cx="248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Palellla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 FJ. CROI 2019, Abs. 674</a:t>
            </a:r>
          </a:p>
        </p:txBody>
      </p:sp>
      <p:sp>
        <p:nvSpPr>
          <p:cNvPr id="6" name="Line 53"/>
          <p:cNvSpPr>
            <a:spLocks noChangeShapeType="1"/>
          </p:cNvSpPr>
          <p:nvPr/>
        </p:nvSpPr>
        <p:spPr bwMode="auto">
          <a:xfrm>
            <a:off x="4046845" y="239181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Rectangle 70"/>
          <p:cNvSpPr>
            <a:spLocks noChangeArrowheads="1"/>
          </p:cNvSpPr>
          <p:nvPr/>
        </p:nvSpPr>
        <p:spPr bwMode="auto">
          <a:xfrm>
            <a:off x="3853338" y="229478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28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Line 47"/>
          <p:cNvSpPr>
            <a:spLocks noChangeShapeType="1"/>
          </p:cNvSpPr>
          <p:nvPr/>
        </p:nvSpPr>
        <p:spPr bwMode="auto">
          <a:xfrm>
            <a:off x="4095660" y="1901953"/>
            <a:ext cx="0" cy="36985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" name="Line 54"/>
          <p:cNvSpPr>
            <a:spLocks noChangeShapeType="1"/>
          </p:cNvSpPr>
          <p:nvPr/>
        </p:nvSpPr>
        <p:spPr bwMode="auto">
          <a:xfrm>
            <a:off x="4095660" y="5600481"/>
            <a:ext cx="48014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 rot="16200000">
            <a:off x="7148441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auto">
          <a:xfrm>
            <a:off x="7141926" y="5663029"/>
            <a:ext cx="855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3" name="Line 53"/>
          <p:cNvSpPr>
            <a:spLocks noChangeShapeType="1"/>
          </p:cNvSpPr>
          <p:nvPr/>
        </p:nvSpPr>
        <p:spPr bwMode="auto">
          <a:xfrm rot="16200000">
            <a:off x="8622911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8530811" y="5663029"/>
            <a:ext cx="2567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100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rot="16200000">
            <a:off x="5691116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5573393" y="5663029"/>
            <a:ext cx="3080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-100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" name="Line 53"/>
          <p:cNvSpPr>
            <a:spLocks noChangeShapeType="1"/>
          </p:cNvSpPr>
          <p:nvPr/>
        </p:nvSpPr>
        <p:spPr bwMode="auto">
          <a:xfrm rot="16200000">
            <a:off x="4222361" y="5629781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8" name="Rectangle 65"/>
          <p:cNvSpPr>
            <a:spLocks noChangeArrowheads="1"/>
          </p:cNvSpPr>
          <p:nvPr/>
        </p:nvSpPr>
        <p:spPr bwMode="auto">
          <a:xfrm>
            <a:off x="4104638" y="5663029"/>
            <a:ext cx="3080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-200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>
            <a:off x="4046845" y="317667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3853338" y="307964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27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4046845" y="394629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3853338" y="384926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26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>
            <a:off x="4046845" y="472353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853338" y="462650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25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>
            <a:off x="4046845" y="5493152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3853338" y="5396124"/>
            <a:ext cx="17117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24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7" name="Rectangle 70"/>
          <p:cNvSpPr>
            <a:spLocks noChangeArrowheads="1"/>
          </p:cNvSpPr>
          <p:nvPr/>
        </p:nvSpPr>
        <p:spPr bwMode="auto">
          <a:xfrm rot="16200000">
            <a:off x="2932851" y="3586282"/>
            <a:ext cx="14603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Body Mass Index</a:t>
            </a:r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8" name="Rectangle 65"/>
          <p:cNvSpPr>
            <a:spLocks noChangeArrowheads="1"/>
          </p:cNvSpPr>
          <p:nvPr/>
        </p:nvSpPr>
        <p:spPr bwMode="auto">
          <a:xfrm>
            <a:off x="4700991" y="5910242"/>
            <a:ext cx="40040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Months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from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switch (0 </a:t>
            </a: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is</a:t>
            </a: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time of switch)</a:t>
            </a:r>
            <a:endParaRPr kumimoji="0" lang="fr-FR" altLang="fr-F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" name="Forme libre 29"/>
          <p:cNvSpPr/>
          <p:nvPr/>
        </p:nvSpPr>
        <p:spPr bwMode="auto">
          <a:xfrm>
            <a:off x="4111752" y="3918712"/>
            <a:ext cx="4762500" cy="360680"/>
          </a:xfrm>
          <a:custGeom>
            <a:avLst/>
            <a:gdLst>
              <a:gd name="connsiteX0" fmla="*/ 0 w 6350000"/>
              <a:gd name="connsiteY0" fmla="*/ 360680 h 360680"/>
              <a:gd name="connsiteX1" fmla="*/ 4130040 w 6350000"/>
              <a:gd name="connsiteY1" fmla="*/ 0 h 360680"/>
              <a:gd name="connsiteX2" fmla="*/ 6350000 w 6350000"/>
              <a:gd name="connsiteY2" fmla="*/ 208280 h 36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0" h="360680">
                <a:moveTo>
                  <a:pt x="0" y="360680"/>
                </a:moveTo>
                <a:lnTo>
                  <a:pt x="4130040" y="0"/>
                </a:lnTo>
                <a:lnTo>
                  <a:pt x="6350000" y="208280"/>
                </a:lnTo>
              </a:path>
            </a:pathLst>
          </a:custGeom>
          <a:noFill/>
          <a:ln w="38100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Forme libre 30"/>
          <p:cNvSpPr/>
          <p:nvPr/>
        </p:nvSpPr>
        <p:spPr bwMode="auto">
          <a:xfrm>
            <a:off x="4111752" y="3512312"/>
            <a:ext cx="4762500" cy="1823720"/>
          </a:xfrm>
          <a:custGeom>
            <a:avLst/>
            <a:gdLst>
              <a:gd name="connsiteX0" fmla="*/ 0 w 6350000"/>
              <a:gd name="connsiteY0" fmla="*/ 1823720 h 1823720"/>
              <a:gd name="connsiteX1" fmla="*/ 4114800 w 6350000"/>
              <a:gd name="connsiteY1" fmla="*/ 396240 h 1823720"/>
              <a:gd name="connsiteX2" fmla="*/ 6350000 w 6350000"/>
              <a:gd name="connsiteY2" fmla="*/ 0 h 182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0" h="1823720">
                <a:moveTo>
                  <a:pt x="0" y="1823720"/>
                </a:moveTo>
                <a:lnTo>
                  <a:pt x="4114800" y="396240"/>
                </a:lnTo>
                <a:lnTo>
                  <a:pt x="635000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2" name="Forme libre 31"/>
          <p:cNvSpPr/>
          <p:nvPr/>
        </p:nvSpPr>
        <p:spPr bwMode="auto">
          <a:xfrm>
            <a:off x="4115562" y="3080512"/>
            <a:ext cx="4758690" cy="1625600"/>
          </a:xfrm>
          <a:custGeom>
            <a:avLst/>
            <a:gdLst>
              <a:gd name="connsiteX0" fmla="*/ 0 w 6344920"/>
              <a:gd name="connsiteY0" fmla="*/ 1625600 h 1625600"/>
              <a:gd name="connsiteX1" fmla="*/ 4099560 w 6344920"/>
              <a:gd name="connsiteY1" fmla="*/ 833120 h 1625600"/>
              <a:gd name="connsiteX2" fmla="*/ 6344920 w 6344920"/>
              <a:gd name="connsiteY2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4920" h="1625600">
                <a:moveTo>
                  <a:pt x="0" y="1625600"/>
                </a:moveTo>
                <a:lnTo>
                  <a:pt x="4099560" y="833120"/>
                </a:lnTo>
                <a:lnTo>
                  <a:pt x="6344920" y="0"/>
                </a:lnTo>
              </a:path>
            </a:pathLst>
          </a:cu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4" name="Forme libre 33"/>
          <p:cNvSpPr/>
          <p:nvPr/>
        </p:nvSpPr>
        <p:spPr bwMode="auto">
          <a:xfrm>
            <a:off x="4119372" y="2125472"/>
            <a:ext cx="4762500" cy="2291080"/>
          </a:xfrm>
          <a:custGeom>
            <a:avLst/>
            <a:gdLst>
              <a:gd name="connsiteX0" fmla="*/ 0 w 6350000"/>
              <a:gd name="connsiteY0" fmla="*/ 2291080 h 2291080"/>
              <a:gd name="connsiteX1" fmla="*/ 4114800 w 6350000"/>
              <a:gd name="connsiteY1" fmla="*/ 1788160 h 2291080"/>
              <a:gd name="connsiteX2" fmla="*/ 6350000 w 6350000"/>
              <a:gd name="connsiteY2" fmla="*/ 0 h 229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0000" h="2291080">
                <a:moveTo>
                  <a:pt x="0" y="2291080"/>
                </a:moveTo>
                <a:lnTo>
                  <a:pt x="4114800" y="1788160"/>
                </a:lnTo>
                <a:lnTo>
                  <a:pt x="6350000" y="0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39" name="Connecteur droit 38"/>
          <p:cNvCxnSpPr>
            <a:stCxn id="34" idx="1"/>
            <a:endCxn id="34" idx="2"/>
          </p:cNvCxnSpPr>
          <p:nvPr/>
        </p:nvCxnSpPr>
        <p:spPr bwMode="auto">
          <a:xfrm flipV="1">
            <a:off x="7205472" y="2125472"/>
            <a:ext cx="1676400" cy="1788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/>
          <p:cNvCxnSpPr>
            <a:stCxn id="34" idx="1"/>
            <a:endCxn id="32" idx="2"/>
          </p:cNvCxnSpPr>
          <p:nvPr/>
        </p:nvCxnSpPr>
        <p:spPr bwMode="auto">
          <a:xfrm flipV="1">
            <a:off x="7205472" y="3080512"/>
            <a:ext cx="1668780" cy="8331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42"/>
          <p:cNvCxnSpPr>
            <a:stCxn id="34" idx="1"/>
            <a:endCxn id="31" idx="2"/>
          </p:cNvCxnSpPr>
          <p:nvPr/>
        </p:nvCxnSpPr>
        <p:spPr bwMode="auto">
          <a:xfrm flipV="1">
            <a:off x="7205472" y="3512312"/>
            <a:ext cx="1668780" cy="4013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/>
          <p:cNvCxnSpPr>
            <a:stCxn id="34" idx="1"/>
            <a:endCxn id="30" idx="2"/>
          </p:cNvCxnSpPr>
          <p:nvPr/>
        </p:nvCxnSpPr>
        <p:spPr bwMode="auto">
          <a:xfrm>
            <a:off x="7205472" y="3913632"/>
            <a:ext cx="1668780" cy="213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Connecteur droit 46"/>
          <p:cNvCxnSpPr>
            <a:endCxn id="31" idx="0"/>
          </p:cNvCxnSpPr>
          <p:nvPr/>
        </p:nvCxnSpPr>
        <p:spPr bwMode="auto">
          <a:xfrm flipH="1">
            <a:off x="4111752" y="3921252"/>
            <a:ext cx="3048000" cy="14147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cteur droit 48"/>
          <p:cNvCxnSpPr>
            <a:stCxn id="34" idx="1"/>
            <a:endCxn id="34" idx="0"/>
          </p:cNvCxnSpPr>
          <p:nvPr/>
        </p:nvCxnSpPr>
        <p:spPr bwMode="auto">
          <a:xfrm flipH="1">
            <a:off x="4119372" y="3913632"/>
            <a:ext cx="3086100" cy="5029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Connecteur droit 50"/>
          <p:cNvCxnSpPr>
            <a:stCxn id="34" idx="1"/>
            <a:endCxn id="30" idx="0"/>
          </p:cNvCxnSpPr>
          <p:nvPr/>
        </p:nvCxnSpPr>
        <p:spPr bwMode="auto">
          <a:xfrm flipH="1">
            <a:off x="4111752" y="3913632"/>
            <a:ext cx="3093720" cy="365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4867"/>
              </p:ext>
            </p:extLst>
          </p:nvPr>
        </p:nvGraphicFramePr>
        <p:xfrm>
          <a:off x="4446640" y="1785112"/>
          <a:ext cx="256951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5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Comparison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p value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RAL vs Non</a:t>
                      </a:r>
                      <a:r>
                        <a:rPr lang="en-US" sz="1200" b="1" noProof="0" dirty="0" smtClean="0"/>
                        <a:t>-INSTI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0,004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DTG</a:t>
                      </a:r>
                      <a:r>
                        <a:rPr lang="en-US" sz="1200" b="1" baseline="0" noProof="0" dirty="0"/>
                        <a:t> </a:t>
                      </a:r>
                      <a:r>
                        <a:rPr lang="en-US" sz="1200" b="1" noProof="0" dirty="0"/>
                        <a:t>vs Non</a:t>
                      </a:r>
                      <a:r>
                        <a:rPr lang="en-US" sz="1200" b="1" noProof="0" dirty="0" smtClean="0"/>
                        <a:t>-INSTI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0,002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 dirty="0"/>
                        <a:t>EVG vs Non</a:t>
                      </a:r>
                      <a:r>
                        <a:rPr lang="en-US" sz="1200" b="1" noProof="0" dirty="0" smtClean="0"/>
                        <a:t>-INSTI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0,23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r>
                        <a:rPr lang="en-US" sz="1200" b="1" noProof="0"/>
                        <a:t>RAL vs DTG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0,03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/>
                        <a:t>RAL vs EVG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/>
                        <a:t>0,04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/>
                        <a:t>DTG vs EVG</a:t>
                      </a:r>
                      <a:endParaRPr lang="en-US" sz="1200" b="1" noProof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/>
                        <a:t>0,003</a:t>
                      </a:r>
                      <a:endParaRPr lang="en-US" sz="1200" b="1" noProof="0" dirty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1" name="Connecteur droit 60"/>
          <p:cNvCxnSpPr>
            <a:stCxn id="34" idx="1"/>
            <a:endCxn id="32" idx="0"/>
          </p:cNvCxnSpPr>
          <p:nvPr/>
        </p:nvCxnSpPr>
        <p:spPr bwMode="auto">
          <a:xfrm flipH="1">
            <a:off x="4115562" y="3913632"/>
            <a:ext cx="3089910" cy="7924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8447151" y="2862072"/>
            <a:ext cx="5156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RAL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590876F6-02E7-4347-A189-A08252107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500" y="2002698"/>
            <a:ext cx="5156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Arial"/>
                <a:cs typeface="Arial" charset="0"/>
              </a:rPr>
              <a:t>DTG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cs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E7BF4A7D-43AD-4DBC-ABB0-40D043D0E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46" y="3663212"/>
            <a:ext cx="1016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Non </a:t>
            </a:r>
            <a:r>
              <a:rPr kumimoji="0" lang="fr-FR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INSTI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820E176A-E5E7-4FF5-883D-F5484E1D4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46" y="4173379"/>
            <a:ext cx="8822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EVG/c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34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BMI changes </a:t>
            </a:r>
            <a:r>
              <a:rPr lang="fr-FR" dirty="0" err="1"/>
              <a:t>after</a:t>
            </a:r>
            <a:r>
              <a:rPr lang="fr-FR" dirty="0"/>
              <a:t> PI or </a:t>
            </a:r>
            <a:r>
              <a:rPr lang="fr-FR" dirty="0" smtClean="0"/>
              <a:t>INSTI </a:t>
            </a:r>
            <a:r>
              <a:rPr lang="fr-FR" dirty="0"/>
              <a:t>ART initiation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73383" y="6495781"/>
            <a:ext cx="247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Bedimo</a:t>
            </a:r>
            <a:r>
              <a: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charset="0"/>
              </a:rPr>
              <a:t> R. CROI 2019, Abs. 675</a:t>
            </a:r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>
            <a:off x="5361217" y="419036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5143315" y="409333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0,6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>
            <a:off x="5410032" y="4137660"/>
            <a:ext cx="0" cy="240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4" name="Line 54"/>
          <p:cNvSpPr>
            <a:spLocks noChangeShapeType="1"/>
          </p:cNvSpPr>
          <p:nvPr/>
        </p:nvSpPr>
        <p:spPr bwMode="auto">
          <a:xfrm>
            <a:off x="5361217" y="6200154"/>
            <a:ext cx="37542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auto">
          <a:xfrm rot="16200000">
            <a:off x="5996007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5598773" y="6272862"/>
            <a:ext cx="249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7" name="Line 53"/>
          <p:cNvSpPr>
            <a:spLocks noChangeShapeType="1"/>
          </p:cNvSpPr>
          <p:nvPr/>
        </p:nvSpPr>
        <p:spPr bwMode="auto">
          <a:xfrm>
            <a:off x="5361217" y="452564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143315" y="442861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0,5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9" name="Line 53"/>
          <p:cNvSpPr>
            <a:spLocks noChangeShapeType="1"/>
          </p:cNvSpPr>
          <p:nvPr/>
        </p:nvSpPr>
        <p:spPr bwMode="auto">
          <a:xfrm>
            <a:off x="5361217" y="486092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0" name="Rectangle 70"/>
          <p:cNvSpPr>
            <a:spLocks noChangeArrowheads="1"/>
          </p:cNvSpPr>
          <p:nvPr/>
        </p:nvSpPr>
        <p:spPr bwMode="auto">
          <a:xfrm>
            <a:off x="5143315" y="476389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0,4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5361217" y="519620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2" name="Rectangle 70"/>
          <p:cNvSpPr>
            <a:spLocks noChangeArrowheads="1"/>
          </p:cNvSpPr>
          <p:nvPr/>
        </p:nvSpPr>
        <p:spPr bwMode="auto">
          <a:xfrm>
            <a:off x="5143315" y="509917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0,3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3" name="Line 53"/>
          <p:cNvSpPr>
            <a:spLocks noChangeShapeType="1"/>
          </p:cNvSpPr>
          <p:nvPr/>
        </p:nvSpPr>
        <p:spPr bwMode="auto">
          <a:xfrm>
            <a:off x="5361217" y="553148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5143315" y="543445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0,2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5" name="Line 53"/>
          <p:cNvSpPr>
            <a:spLocks noChangeShapeType="1"/>
          </p:cNvSpPr>
          <p:nvPr/>
        </p:nvSpPr>
        <p:spPr bwMode="auto">
          <a:xfrm>
            <a:off x="5361217" y="586676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5143315" y="5769737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0,1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7" name="Rectangle 70"/>
          <p:cNvSpPr>
            <a:spLocks noChangeArrowheads="1"/>
          </p:cNvSpPr>
          <p:nvPr/>
        </p:nvSpPr>
        <p:spPr bwMode="auto">
          <a:xfrm>
            <a:off x="5260333" y="6120257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8" name="Line 53"/>
          <p:cNvSpPr>
            <a:spLocks noChangeShapeType="1"/>
          </p:cNvSpPr>
          <p:nvPr/>
        </p:nvSpPr>
        <p:spPr bwMode="auto">
          <a:xfrm>
            <a:off x="5361217" y="6529705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29" name="Rectangle 70"/>
          <p:cNvSpPr>
            <a:spLocks noChangeArrowheads="1"/>
          </p:cNvSpPr>
          <p:nvPr/>
        </p:nvSpPr>
        <p:spPr bwMode="auto">
          <a:xfrm>
            <a:off x="5096827" y="6432677"/>
            <a:ext cx="2420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-0,1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0" name="Line 53"/>
          <p:cNvSpPr>
            <a:spLocks noChangeShapeType="1"/>
          </p:cNvSpPr>
          <p:nvPr/>
        </p:nvSpPr>
        <p:spPr bwMode="auto">
          <a:xfrm rot="16200000">
            <a:off x="6604074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/>
        </p:nvSpPr>
        <p:spPr bwMode="auto">
          <a:xfrm>
            <a:off x="6194528" y="6272862"/>
            <a:ext cx="2738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2" name="Line 53"/>
          <p:cNvSpPr>
            <a:spLocks noChangeShapeType="1"/>
          </p:cNvSpPr>
          <p:nvPr/>
        </p:nvSpPr>
        <p:spPr bwMode="auto">
          <a:xfrm rot="16200000">
            <a:off x="7215579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rot="16200000">
            <a:off x="7832799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5" name="Rectangle 65"/>
          <p:cNvSpPr>
            <a:spLocks noChangeArrowheads="1"/>
          </p:cNvSpPr>
          <p:nvPr/>
        </p:nvSpPr>
        <p:spPr bwMode="auto">
          <a:xfrm>
            <a:off x="7437553" y="6272862"/>
            <a:ext cx="2452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RAL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6" name="Line 53"/>
          <p:cNvSpPr>
            <a:spLocks noChangeShapeType="1"/>
          </p:cNvSpPr>
          <p:nvPr/>
        </p:nvSpPr>
        <p:spPr bwMode="auto">
          <a:xfrm rot="16200000">
            <a:off x="8450019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7" name="Rectangle 65"/>
          <p:cNvSpPr>
            <a:spLocks noChangeArrowheads="1"/>
          </p:cNvSpPr>
          <p:nvPr/>
        </p:nvSpPr>
        <p:spPr bwMode="auto">
          <a:xfrm>
            <a:off x="8046468" y="6272862"/>
            <a:ext cx="2618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EVG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8" name="Line 53"/>
          <p:cNvSpPr>
            <a:spLocks noChangeShapeType="1"/>
          </p:cNvSpPr>
          <p:nvPr/>
        </p:nvSpPr>
        <p:spPr bwMode="auto">
          <a:xfrm rot="16200000">
            <a:off x="9061524" y="6239614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39" name="Rectangle 65"/>
          <p:cNvSpPr>
            <a:spLocks noChangeArrowheads="1"/>
          </p:cNvSpPr>
          <p:nvPr/>
        </p:nvSpPr>
        <p:spPr bwMode="auto">
          <a:xfrm>
            <a:off x="8655858" y="6272862"/>
            <a:ext cx="2660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DTG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2" name="Rectangle 77"/>
          <p:cNvSpPr>
            <a:spLocks noChangeArrowheads="1"/>
          </p:cNvSpPr>
          <p:nvPr/>
        </p:nvSpPr>
        <p:spPr bwMode="auto">
          <a:xfrm>
            <a:off x="5952058" y="4048084"/>
            <a:ext cx="4666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Blacks</a:t>
            </a:r>
          </a:p>
        </p:txBody>
      </p: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5952058" y="4315330"/>
            <a:ext cx="7037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Hispanics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5814138" y="4084531"/>
            <a:ext cx="108000" cy="144000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5814138" y="4355078"/>
            <a:ext cx="108000" cy="14400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46" name="Rectangle 77"/>
          <p:cNvSpPr>
            <a:spLocks noChangeArrowheads="1"/>
          </p:cNvSpPr>
          <p:nvPr/>
        </p:nvSpPr>
        <p:spPr bwMode="auto">
          <a:xfrm>
            <a:off x="5952057" y="4613388"/>
            <a:ext cx="526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Whites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5814138" y="4653136"/>
            <a:ext cx="108000" cy="144000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48" name="Line 53"/>
          <p:cNvSpPr>
            <a:spLocks noChangeShapeType="1"/>
          </p:cNvSpPr>
          <p:nvPr/>
        </p:nvSpPr>
        <p:spPr bwMode="auto">
          <a:xfrm>
            <a:off x="5217430" y="139626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9" name="Rectangle 70"/>
          <p:cNvSpPr>
            <a:spLocks noChangeArrowheads="1"/>
          </p:cNvSpPr>
          <p:nvPr/>
        </p:nvSpPr>
        <p:spPr bwMode="auto">
          <a:xfrm>
            <a:off x="4999528" y="129924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0,5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5266245" y="1389916"/>
            <a:ext cx="0" cy="21610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1" name="Line 54"/>
          <p:cNvSpPr>
            <a:spLocks noChangeShapeType="1"/>
          </p:cNvSpPr>
          <p:nvPr/>
        </p:nvSpPr>
        <p:spPr bwMode="auto">
          <a:xfrm>
            <a:off x="5217430" y="3560233"/>
            <a:ext cx="38351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2" name="Rectangle 70"/>
          <p:cNvSpPr>
            <a:spLocks noChangeArrowheads="1"/>
          </p:cNvSpPr>
          <p:nvPr/>
        </p:nvSpPr>
        <p:spPr bwMode="auto">
          <a:xfrm>
            <a:off x="5116546" y="3470176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5217430" y="182298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4999528" y="172596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0,4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5217430" y="226494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6" name="Rectangle 70"/>
          <p:cNvSpPr>
            <a:spLocks noChangeArrowheads="1"/>
          </p:cNvSpPr>
          <p:nvPr/>
        </p:nvSpPr>
        <p:spPr bwMode="auto">
          <a:xfrm>
            <a:off x="4999528" y="216792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0,3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5217430" y="268404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8" name="Rectangle 70"/>
          <p:cNvSpPr>
            <a:spLocks noChangeArrowheads="1"/>
          </p:cNvSpPr>
          <p:nvPr/>
        </p:nvSpPr>
        <p:spPr bwMode="auto">
          <a:xfrm>
            <a:off x="4999528" y="258702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0,2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5217430" y="3126008"/>
            <a:ext cx="512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0" name="Rectangle 70"/>
          <p:cNvSpPr>
            <a:spLocks noChangeArrowheads="1"/>
          </p:cNvSpPr>
          <p:nvPr/>
        </p:nvSpPr>
        <p:spPr bwMode="auto">
          <a:xfrm>
            <a:off x="4999528" y="3028980"/>
            <a:ext cx="195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0,1</a:t>
            </a:r>
            <a:endParaRPr kumimoji="0" lang="fr-FR" altLang="fr-F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 rot="16200000">
            <a:off x="5865135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2" name="Rectangle 65"/>
          <p:cNvSpPr>
            <a:spLocks noChangeArrowheads="1"/>
          </p:cNvSpPr>
          <p:nvPr/>
        </p:nvSpPr>
        <p:spPr bwMode="auto">
          <a:xfrm>
            <a:off x="5467901" y="3625180"/>
            <a:ext cx="249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ATV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3" name="Line 53"/>
          <p:cNvSpPr>
            <a:spLocks noChangeShapeType="1"/>
          </p:cNvSpPr>
          <p:nvPr/>
        </p:nvSpPr>
        <p:spPr bwMode="auto">
          <a:xfrm rot="16200000">
            <a:off x="6496062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6063656" y="3625180"/>
            <a:ext cx="27385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DRV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5" name="Line 53"/>
          <p:cNvSpPr>
            <a:spLocks noChangeShapeType="1"/>
          </p:cNvSpPr>
          <p:nvPr/>
        </p:nvSpPr>
        <p:spPr bwMode="auto">
          <a:xfrm rot="16200000">
            <a:off x="7118997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6715911" y="3625180"/>
            <a:ext cx="2380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LPV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7" name="Line 53"/>
          <p:cNvSpPr>
            <a:spLocks noChangeShapeType="1"/>
          </p:cNvSpPr>
          <p:nvPr/>
        </p:nvSpPr>
        <p:spPr bwMode="auto">
          <a:xfrm rot="16200000">
            <a:off x="7753362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7340971" y="3625180"/>
            <a:ext cx="24525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RAL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9" name="Line 53"/>
          <p:cNvSpPr>
            <a:spLocks noChangeShapeType="1"/>
          </p:cNvSpPr>
          <p:nvPr/>
        </p:nvSpPr>
        <p:spPr bwMode="auto">
          <a:xfrm rot="16200000">
            <a:off x="8382012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7967031" y="3625180"/>
            <a:ext cx="2618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EVG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1" name="Line 53"/>
          <p:cNvSpPr>
            <a:spLocks noChangeShapeType="1"/>
          </p:cNvSpPr>
          <p:nvPr/>
        </p:nvSpPr>
        <p:spPr bwMode="auto">
          <a:xfrm rot="16200000">
            <a:off x="9004947" y="3591932"/>
            <a:ext cx="683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8587851" y="3625180"/>
            <a:ext cx="2660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DTG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3" name="Rectangle 77"/>
          <p:cNvSpPr>
            <a:spLocks noChangeArrowheads="1"/>
          </p:cNvSpPr>
          <p:nvPr/>
        </p:nvSpPr>
        <p:spPr bwMode="auto">
          <a:xfrm>
            <a:off x="6438111" y="1675374"/>
            <a:ext cx="3430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Men</a:t>
            </a:r>
          </a:p>
        </p:txBody>
      </p:sp>
      <p:sp>
        <p:nvSpPr>
          <p:cNvPr id="74" name="Rectangle 77"/>
          <p:cNvSpPr>
            <a:spLocks noChangeArrowheads="1"/>
          </p:cNvSpPr>
          <p:nvPr/>
        </p:nvSpPr>
        <p:spPr bwMode="auto">
          <a:xfrm>
            <a:off x="7145293" y="1674614"/>
            <a:ext cx="584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Women</a:t>
            </a:r>
            <a:endParaRPr kumimoji="0" lang="fr-FR" alt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5" name="Rectangle 41"/>
          <p:cNvSpPr>
            <a:spLocks noChangeArrowheads="1"/>
          </p:cNvSpPr>
          <p:nvPr/>
        </p:nvSpPr>
        <p:spPr bwMode="auto">
          <a:xfrm>
            <a:off x="6300192" y="1711821"/>
            <a:ext cx="108000" cy="14400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7007374" y="1714362"/>
            <a:ext cx="108000" cy="144000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>
            <a:off x="5529339" y="5229860"/>
            <a:ext cx="130680" cy="96338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8" name="Rectangle 41"/>
          <p:cNvSpPr>
            <a:spLocks noChangeArrowheads="1"/>
          </p:cNvSpPr>
          <p:nvPr/>
        </p:nvSpPr>
        <p:spPr bwMode="auto">
          <a:xfrm>
            <a:off x="5660948" y="5763260"/>
            <a:ext cx="130680" cy="42996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79" name="Rectangle 41"/>
          <p:cNvSpPr>
            <a:spLocks noChangeArrowheads="1"/>
          </p:cNvSpPr>
          <p:nvPr/>
        </p:nvSpPr>
        <p:spPr bwMode="auto">
          <a:xfrm>
            <a:off x="5788746" y="5534660"/>
            <a:ext cx="130680" cy="658568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>
            <a:off x="6142749" y="5628640"/>
            <a:ext cx="130680" cy="56460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1" name="Rectangle 41"/>
          <p:cNvSpPr>
            <a:spLocks noChangeArrowheads="1"/>
          </p:cNvSpPr>
          <p:nvPr/>
        </p:nvSpPr>
        <p:spPr bwMode="auto">
          <a:xfrm>
            <a:off x="6274358" y="5560060"/>
            <a:ext cx="130680" cy="63316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6409776" y="5720080"/>
            <a:ext cx="130680" cy="473148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3" name="Rectangle 41"/>
          <p:cNvSpPr>
            <a:spLocks noChangeArrowheads="1"/>
          </p:cNvSpPr>
          <p:nvPr/>
        </p:nvSpPr>
        <p:spPr bwMode="auto">
          <a:xfrm>
            <a:off x="6742824" y="6024880"/>
            <a:ext cx="130680" cy="16836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4" name="Rectangle 41"/>
          <p:cNvSpPr>
            <a:spLocks noChangeArrowheads="1"/>
          </p:cNvSpPr>
          <p:nvPr/>
        </p:nvSpPr>
        <p:spPr bwMode="auto">
          <a:xfrm>
            <a:off x="6874433" y="5892800"/>
            <a:ext cx="130680" cy="30042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7025091" y="6201752"/>
            <a:ext cx="130680" cy="163488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7373379" y="5661660"/>
            <a:ext cx="130680" cy="53158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7504988" y="5999480"/>
            <a:ext cx="130680" cy="19374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8" name="Rectangle 41"/>
          <p:cNvSpPr>
            <a:spLocks noChangeArrowheads="1"/>
          </p:cNvSpPr>
          <p:nvPr/>
        </p:nvSpPr>
        <p:spPr bwMode="auto">
          <a:xfrm>
            <a:off x="7640406" y="5361940"/>
            <a:ext cx="130680" cy="831288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89" name="Rectangle 41"/>
          <p:cNvSpPr>
            <a:spLocks noChangeArrowheads="1"/>
          </p:cNvSpPr>
          <p:nvPr/>
        </p:nvSpPr>
        <p:spPr bwMode="auto">
          <a:xfrm>
            <a:off x="7988694" y="5097780"/>
            <a:ext cx="130680" cy="109546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0" name="Rectangle 41"/>
          <p:cNvSpPr>
            <a:spLocks noChangeArrowheads="1"/>
          </p:cNvSpPr>
          <p:nvPr/>
        </p:nvSpPr>
        <p:spPr bwMode="auto">
          <a:xfrm>
            <a:off x="8120303" y="4792980"/>
            <a:ext cx="130680" cy="140024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8255721" y="4460240"/>
            <a:ext cx="130680" cy="1732988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2" name="Rectangle 41"/>
          <p:cNvSpPr>
            <a:spLocks noChangeArrowheads="1"/>
          </p:cNvSpPr>
          <p:nvPr/>
        </p:nvSpPr>
        <p:spPr bwMode="auto">
          <a:xfrm>
            <a:off x="8586864" y="5229860"/>
            <a:ext cx="130680" cy="96338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8718473" y="5425440"/>
            <a:ext cx="130680" cy="767788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4" name="Rectangle 41"/>
          <p:cNvSpPr>
            <a:spLocks noChangeArrowheads="1"/>
          </p:cNvSpPr>
          <p:nvPr/>
        </p:nvSpPr>
        <p:spPr bwMode="auto">
          <a:xfrm>
            <a:off x="8853891" y="6134100"/>
            <a:ext cx="130680" cy="59128"/>
          </a:xfrm>
          <a:prstGeom prst="rect">
            <a:avLst/>
          </a:prstGeom>
          <a:solidFill>
            <a:srgbClr val="99CC0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5" name="Rectangle 41"/>
          <p:cNvSpPr>
            <a:spLocks noChangeArrowheads="1"/>
          </p:cNvSpPr>
          <p:nvPr/>
        </p:nvSpPr>
        <p:spPr bwMode="auto">
          <a:xfrm>
            <a:off x="5386566" y="2819400"/>
            <a:ext cx="191328" cy="72970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6" name="Rectangle 41"/>
          <p:cNvSpPr>
            <a:spLocks noChangeArrowheads="1"/>
          </p:cNvSpPr>
          <p:nvPr/>
        </p:nvSpPr>
        <p:spPr bwMode="auto">
          <a:xfrm>
            <a:off x="5576424" y="2001520"/>
            <a:ext cx="191328" cy="1547568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7" name="Rectangle 41"/>
          <p:cNvSpPr>
            <a:spLocks noChangeArrowheads="1"/>
          </p:cNvSpPr>
          <p:nvPr/>
        </p:nvSpPr>
        <p:spPr bwMode="auto">
          <a:xfrm>
            <a:off x="6015216" y="3119120"/>
            <a:ext cx="191328" cy="42998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8" name="Rectangle 41"/>
          <p:cNvSpPr>
            <a:spLocks noChangeArrowheads="1"/>
          </p:cNvSpPr>
          <p:nvPr/>
        </p:nvSpPr>
        <p:spPr bwMode="auto">
          <a:xfrm>
            <a:off x="6205074" y="2296161"/>
            <a:ext cx="191328" cy="1252928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99" name="Rectangle 41"/>
          <p:cNvSpPr>
            <a:spLocks noChangeArrowheads="1"/>
          </p:cNvSpPr>
          <p:nvPr/>
        </p:nvSpPr>
        <p:spPr bwMode="auto">
          <a:xfrm>
            <a:off x="6647676" y="3418840"/>
            <a:ext cx="191328" cy="13026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0" name="Rectangle 41"/>
          <p:cNvSpPr>
            <a:spLocks noChangeArrowheads="1"/>
          </p:cNvSpPr>
          <p:nvPr/>
        </p:nvSpPr>
        <p:spPr bwMode="auto">
          <a:xfrm>
            <a:off x="6837534" y="2159001"/>
            <a:ext cx="191328" cy="139008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7283946" y="3205480"/>
            <a:ext cx="191328" cy="34362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2" name="Rectangle 41"/>
          <p:cNvSpPr>
            <a:spLocks noChangeArrowheads="1"/>
          </p:cNvSpPr>
          <p:nvPr/>
        </p:nvSpPr>
        <p:spPr bwMode="auto">
          <a:xfrm>
            <a:off x="7473804" y="2260601"/>
            <a:ext cx="191328" cy="128848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3" name="Rectangle 41"/>
          <p:cNvSpPr>
            <a:spLocks noChangeArrowheads="1"/>
          </p:cNvSpPr>
          <p:nvPr/>
        </p:nvSpPr>
        <p:spPr bwMode="auto">
          <a:xfrm>
            <a:off x="7908786" y="2037080"/>
            <a:ext cx="191328" cy="151202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8098644" y="1691641"/>
            <a:ext cx="191328" cy="185744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5" name="Rectangle 41"/>
          <p:cNvSpPr>
            <a:spLocks noChangeArrowheads="1"/>
          </p:cNvSpPr>
          <p:nvPr/>
        </p:nvSpPr>
        <p:spPr bwMode="auto">
          <a:xfrm>
            <a:off x="8537436" y="3032760"/>
            <a:ext cx="191328" cy="51634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106" name="Rectangle 41"/>
          <p:cNvSpPr>
            <a:spLocks noChangeArrowheads="1"/>
          </p:cNvSpPr>
          <p:nvPr/>
        </p:nvSpPr>
        <p:spPr bwMode="auto">
          <a:xfrm>
            <a:off x="8727294" y="1640841"/>
            <a:ext cx="191328" cy="1908249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anchor="ctr"/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Arial" charset="0"/>
            </a:endParaRPr>
          </a:p>
        </p:txBody>
      </p:sp>
      <p:sp>
        <p:nvSpPr>
          <p:cNvPr id="33" name="Rectangle 65"/>
          <p:cNvSpPr>
            <a:spLocks noChangeArrowheads="1"/>
          </p:cNvSpPr>
          <p:nvPr/>
        </p:nvSpPr>
        <p:spPr bwMode="auto">
          <a:xfrm>
            <a:off x="6823923" y="6272862"/>
            <a:ext cx="2380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buClr>
                <a:srgbClr val="CC0000"/>
              </a:buClr>
              <a:buChar char="•"/>
              <a:defRPr sz="2000">
                <a:solidFill>
                  <a:srgbClr val="333399"/>
                </a:solidFill>
                <a:latin typeface="Calibri" pitchFamily="34" charset="0"/>
              </a:defRPr>
            </a:lvl1pPr>
            <a:lvl2pPr marL="742950" indent="-285750" algn="l" eaLnBrk="0" hangingPunct="0">
              <a:buClr>
                <a:srgbClr val="CC0000"/>
              </a:buClr>
              <a:buChar char="–"/>
              <a:defRPr>
                <a:solidFill>
                  <a:srgbClr val="333399"/>
                </a:solidFill>
                <a:latin typeface="Calibri" pitchFamily="34" charset="0"/>
              </a:defRPr>
            </a:lvl2pPr>
            <a:lvl3pPr marL="1143000" indent="-228600" algn="l" eaLnBrk="0" hangingPunct="0">
              <a:buClr>
                <a:srgbClr val="CC0000"/>
              </a:buClr>
              <a:buChar char="•"/>
              <a:defRPr sz="1600">
                <a:solidFill>
                  <a:srgbClr val="333399"/>
                </a:solidFill>
                <a:latin typeface="Calibri" pitchFamily="34" charset="0"/>
              </a:defRPr>
            </a:lvl3pPr>
            <a:lvl4pPr marL="1600200" indent="-228600" algn="l" eaLnBrk="0" hangingPunct="0">
              <a:buClr>
                <a:srgbClr val="CC0000"/>
              </a:buClr>
              <a:buChar char="–"/>
              <a:defRPr sz="1400">
                <a:solidFill>
                  <a:srgbClr val="333399"/>
                </a:solidFill>
                <a:latin typeface="Calibri" pitchFamily="34" charset="0"/>
              </a:defRPr>
            </a:lvl4pPr>
            <a:lvl5pPr marL="2057400" indent="-228600" algn="l" eaLnBrk="0" hangingPunct="0"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Char char="»"/>
              <a:defRPr sz="1400">
                <a:solidFill>
                  <a:srgbClr val="333399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LPV</a:t>
            </a:r>
            <a:endParaRPr kumimoji="0" lang="fr-FR" altLang="fr-FR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DFB5A926-4CE0-41DF-8E19-5E4E55D40267}"/>
              </a:ext>
            </a:extLst>
          </p:cNvPr>
          <p:cNvSpPr txBox="1"/>
          <p:nvPr/>
        </p:nvSpPr>
        <p:spPr>
          <a:xfrm>
            <a:off x="385428" y="1502253"/>
            <a:ext cx="41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Monocentric study (Dallas), 2009-2017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Comparison of early change in BMI following PI or </a:t>
            </a:r>
            <a:r>
              <a:rPr lang="en-US" sz="2400" dirty="0" smtClean="0"/>
              <a:t>INSTI </a:t>
            </a:r>
            <a:r>
              <a:rPr lang="en-US" sz="2400" dirty="0"/>
              <a:t>initiation according to 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2400" dirty="0"/>
              <a:t>gender 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sz="2400" dirty="0"/>
              <a:t>ethnicity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B48C102-F16B-4DDE-AB2A-DDB6BB29FD89}"/>
              </a:ext>
            </a:extLst>
          </p:cNvPr>
          <p:cNvSpPr txBox="1"/>
          <p:nvPr/>
        </p:nvSpPr>
        <p:spPr>
          <a:xfrm>
            <a:off x="5850504" y="1158810"/>
            <a:ext cx="20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Yearly BMI changes</a:t>
            </a:r>
          </a:p>
        </p:txBody>
      </p:sp>
    </p:spTree>
    <p:extLst>
      <p:ext uri="{BB962C8B-B14F-4D97-AF65-F5344CB8AC3E}">
        <p14:creationId xmlns:p14="http://schemas.microsoft.com/office/powerpoint/2010/main" val="385956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39485"/>
            <a:ext cx="8229600" cy="964526"/>
          </a:xfrm>
        </p:spPr>
        <p:txBody>
          <a:bodyPr>
            <a:noAutofit/>
          </a:bodyPr>
          <a:lstStyle/>
          <a:p>
            <a:r>
              <a:rPr lang="fr-FR" sz="3200" dirty="0"/>
              <a:t>No </a:t>
            </a:r>
            <a:r>
              <a:rPr lang="fr-FR" sz="3200" dirty="0" err="1"/>
              <a:t>weight</a:t>
            </a:r>
            <a:r>
              <a:rPr lang="fr-FR" sz="3200" dirty="0"/>
              <a:t> gain in </a:t>
            </a:r>
            <a:r>
              <a:rPr lang="fr-FR" sz="3200" dirty="0" smtClean="0"/>
              <a:t>HIV </a:t>
            </a:r>
            <a:r>
              <a:rPr lang="fr-FR" sz="3200" dirty="0" err="1" smtClean="0"/>
              <a:t>negative</a:t>
            </a:r>
            <a:r>
              <a:rPr lang="fr-FR" sz="3200" dirty="0" smtClean="0"/>
              <a:t> </a:t>
            </a:r>
            <a:r>
              <a:rPr lang="fr-FR" sz="3200" dirty="0" err="1"/>
              <a:t>individuals</a:t>
            </a:r>
            <a:r>
              <a:rPr lang="fr-FR" sz="3200" dirty="0"/>
              <a:t>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on </a:t>
            </a:r>
            <a:r>
              <a:rPr lang="fr-FR" sz="3200" dirty="0"/>
              <a:t>CAB LA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57200" y="1382497"/>
            <a:ext cx="8229600" cy="956310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Phase 2a, 199 </a:t>
            </a:r>
            <a:r>
              <a:rPr lang="fr-FR" dirty="0" err="1"/>
              <a:t>uninfected</a:t>
            </a:r>
            <a:r>
              <a:rPr lang="fr-FR" dirty="0"/>
              <a:t> </a:t>
            </a:r>
            <a:r>
              <a:rPr lang="fr-FR" dirty="0" err="1"/>
              <a:t>individuals</a:t>
            </a:r>
            <a:r>
              <a:rPr lang="fr-FR" dirty="0"/>
              <a:t>, </a:t>
            </a:r>
            <a:r>
              <a:rPr lang="fr-FR" dirty="0" err="1"/>
              <a:t>randomised</a:t>
            </a:r>
            <a:r>
              <a:rPr lang="fr-FR" dirty="0"/>
              <a:t>, placebo-</a:t>
            </a:r>
            <a:r>
              <a:rPr lang="fr-FR" dirty="0" err="1"/>
              <a:t>controlled</a:t>
            </a:r>
            <a:endParaRPr lang="fr-FR" dirty="0"/>
          </a:p>
          <a:p>
            <a:r>
              <a:rPr lang="fr-FR" dirty="0"/>
              <a:t>2 dose/dose-</a:t>
            </a:r>
            <a:r>
              <a:rPr lang="fr-FR" dirty="0" err="1"/>
              <a:t>interval</a:t>
            </a:r>
            <a:r>
              <a:rPr lang="fr-FR" dirty="0"/>
              <a:t> </a:t>
            </a:r>
            <a:r>
              <a:rPr lang="fr-FR" dirty="0" err="1"/>
              <a:t>regimens</a:t>
            </a:r>
            <a:r>
              <a:rPr lang="fr-FR" dirty="0"/>
              <a:t> of CAB vs Placebo, duration 41 </a:t>
            </a:r>
            <a:r>
              <a:rPr lang="fr-FR" dirty="0" err="1"/>
              <a:t>weeks</a:t>
            </a:r>
            <a:endParaRPr lang="fr-FR" dirty="0"/>
          </a:p>
          <a:p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917575" y="3011327"/>
            <a:ext cx="6219826" cy="2874963"/>
            <a:chOff x="917575" y="2835275"/>
            <a:chExt cx="6219826" cy="2874963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1023938" y="5710238"/>
              <a:ext cx="61134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1023938" y="2835275"/>
              <a:ext cx="0" cy="28749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917575" y="3141663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917575" y="3786188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917575" y="4425950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917575" y="5067300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917575" y="5710238"/>
              <a:ext cx="1063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298575" y="2878138"/>
              <a:ext cx="866775" cy="2832100"/>
            </a:xfrm>
            <a:prstGeom prst="rect">
              <a:avLst/>
            </a:prstGeom>
            <a:solidFill>
              <a:srgbClr val="0B5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165350" y="3141663"/>
              <a:ext cx="866775" cy="2568575"/>
            </a:xfrm>
            <a:prstGeom prst="rect">
              <a:avLst/>
            </a:prstGeom>
            <a:solidFill>
              <a:srgbClr val="B7E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129213" y="3406775"/>
              <a:ext cx="866775" cy="2303463"/>
            </a:xfrm>
            <a:prstGeom prst="rect">
              <a:avLst/>
            </a:prstGeom>
            <a:solidFill>
              <a:srgbClr val="0B5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995988" y="3922713"/>
              <a:ext cx="865188" cy="1787525"/>
            </a:xfrm>
            <a:prstGeom prst="rect">
              <a:avLst/>
            </a:prstGeom>
            <a:solidFill>
              <a:srgbClr val="B7E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219450" y="4681538"/>
              <a:ext cx="866775" cy="1028700"/>
            </a:xfrm>
            <a:prstGeom prst="rect">
              <a:avLst/>
            </a:prstGeom>
            <a:solidFill>
              <a:srgbClr val="0B5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4086225" y="5453063"/>
              <a:ext cx="866775" cy="257175"/>
            </a:xfrm>
            <a:prstGeom prst="rect">
              <a:avLst/>
            </a:prstGeom>
            <a:solidFill>
              <a:srgbClr val="B7E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158867" y="3106717"/>
            <a:ext cx="169863" cy="169863"/>
          </a:xfrm>
          <a:prstGeom prst="rect">
            <a:avLst/>
          </a:prstGeom>
          <a:solidFill>
            <a:srgbClr val="0B59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7158505" y="3364425"/>
            <a:ext cx="169863" cy="169863"/>
          </a:xfrm>
          <a:prstGeom prst="rect">
            <a:avLst/>
          </a:prstGeom>
          <a:solidFill>
            <a:srgbClr val="B7E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1409004" y="5914692"/>
            <a:ext cx="1512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Overall</a:t>
            </a:r>
            <a:r>
              <a:rPr lang="fr-FR" sz="1400" dirty="0"/>
              <a:t> (W0 -&gt; 41)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09593" y="5914692"/>
            <a:ext cx="1684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Oral phase (W0 -&gt; 4)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024946" y="5914692"/>
            <a:ext cx="2105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Injection phase (W5 -&gt; 41)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310384" y="61470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108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119197" y="614705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38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331114" y="61470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108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139927" y="614705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38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09716" y="614705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108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218529" y="6147052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 = 38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96914" y="5741938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70126" y="5105330"/>
            <a:ext cx="50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0,25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1122" y="4468723"/>
            <a:ext cx="411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0,5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70126" y="3832115"/>
            <a:ext cx="50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0,75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57077" y="3172358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1,0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983705" y="3746895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+0,7 (-1,5 ; 2)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912230" y="3295654"/>
            <a:ext cx="1288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+0,9 (-1,2 ; 2,8)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077541" y="5305770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+0,1 (-0,6 ; 1)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094870" y="4539137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+0,4 (-0,4 ; 1)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148222" y="3009300"/>
            <a:ext cx="1288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+1,0 (-1,2 ; 3,2)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181562" y="2754828"/>
            <a:ext cx="115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+1,1 (-0,9 ; 3)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834982" y="252549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p = 0,66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691602" y="4273274"/>
            <a:ext cx="854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p = 0,60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612999" y="3023209"/>
            <a:ext cx="854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p = 0,65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306877" y="304071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CAB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306877" y="3305828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PBO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091581" y="4014227"/>
            <a:ext cx="196039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≥5% </a:t>
            </a:r>
            <a:r>
              <a:rPr lang="fr-FR" sz="1600" b="1" dirty="0" err="1"/>
              <a:t>Weight</a:t>
            </a:r>
            <a:r>
              <a:rPr lang="fr-FR" sz="1600" b="1" dirty="0"/>
              <a:t> </a:t>
            </a:r>
            <a:r>
              <a:rPr lang="fr-FR" sz="1600" b="1" dirty="0" err="1"/>
              <a:t>increase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/>
              <a:t>CAB 24 (22%)</a:t>
            </a:r>
            <a:br>
              <a:rPr lang="fr-FR" sz="1600" b="1" dirty="0"/>
            </a:br>
            <a:r>
              <a:rPr lang="fr-FR" sz="1600" b="1" dirty="0"/>
              <a:t>PBO 7 (18 %)</a:t>
            </a:r>
            <a:br>
              <a:rPr lang="fr-FR" sz="1600" b="1" dirty="0"/>
            </a:br>
            <a:r>
              <a:rPr lang="fr-FR" sz="1600" b="1" dirty="0">
                <a:solidFill>
                  <a:srgbClr val="C00000"/>
                </a:solidFill>
              </a:rPr>
              <a:t>p = 0,62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="" xmlns:a16="http://schemas.microsoft.com/office/drawing/2014/main" id="{B5BE0476-2549-41F8-8029-69209E5F2F11}"/>
              </a:ext>
            </a:extLst>
          </p:cNvPr>
          <p:cNvSpPr txBox="1"/>
          <p:nvPr/>
        </p:nvSpPr>
        <p:spPr>
          <a:xfrm>
            <a:off x="337930" y="2098933"/>
            <a:ext cx="846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Primary Outcome : </a:t>
            </a:r>
            <a:r>
              <a:rPr lang="en-US" sz="2400" b="1" dirty="0" smtClean="0">
                <a:solidFill>
                  <a:srgbClr val="0070C0"/>
                </a:solidFill>
              </a:rPr>
              <a:t>Median Change </a:t>
            </a:r>
            <a:r>
              <a:rPr lang="en-US" sz="2400" b="1" dirty="0">
                <a:solidFill>
                  <a:srgbClr val="0070C0"/>
                </a:solidFill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</a:rPr>
              <a:t>weight (Kg) CAB </a:t>
            </a:r>
            <a:r>
              <a:rPr lang="en-US" sz="2400" b="1" dirty="0">
                <a:solidFill>
                  <a:srgbClr val="0070C0"/>
                </a:solidFill>
              </a:rPr>
              <a:t>vs PBO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343040" y="6493794"/>
            <a:ext cx="2800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i="1" dirty="0" err="1">
                <a:solidFill>
                  <a:srgbClr val="0070C0"/>
                </a:solidFill>
              </a:rPr>
              <a:t>Landovitz</a:t>
            </a:r>
            <a:r>
              <a:rPr lang="fr-FR" sz="1400" b="1" i="1" dirty="0">
                <a:solidFill>
                  <a:srgbClr val="0070C0"/>
                </a:solidFill>
              </a:rPr>
              <a:t> RJ, CROI 2019, Abs. 34LB </a:t>
            </a:r>
          </a:p>
        </p:txBody>
      </p:sp>
    </p:spTree>
    <p:extLst>
      <p:ext uri="{BB962C8B-B14F-4D97-AF65-F5344CB8AC3E}">
        <p14:creationId xmlns:p14="http://schemas.microsoft.com/office/powerpoint/2010/main" val="345043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5232"/>
            <a:ext cx="9036050" cy="1143000"/>
          </a:xfrm>
        </p:spPr>
        <p:txBody>
          <a:bodyPr/>
          <a:lstStyle/>
          <a:p>
            <a:r>
              <a:rPr lang="en-US" dirty="0"/>
              <a:t>Neural tube defects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exposure </a:t>
            </a:r>
            <a:r>
              <a:rPr lang="en-US" dirty="0"/>
              <a:t>to </a:t>
            </a:r>
            <a:r>
              <a:rPr lang="en-US" dirty="0" smtClean="0"/>
              <a:t>INSTI </a:t>
            </a:r>
            <a:r>
              <a:rPr lang="en-US" dirty="0"/>
              <a:t>at conception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4628" y="1627655"/>
            <a:ext cx="8671422" cy="437054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National French Perinatal Cohort, 301 exposed at conception </a:t>
            </a:r>
            <a:br>
              <a:rPr lang="en-US" sz="2200" dirty="0"/>
            </a:br>
            <a:r>
              <a:rPr lang="en-US" sz="2200" dirty="0"/>
              <a:t>(218 RAL+ 41 DTG + 42 EVG)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No 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NTD</a:t>
            </a:r>
            <a:endParaRPr lang="en-US" sz="2200" dirty="0">
              <a:ea typeface="Wingdings"/>
              <a:cs typeface="Wingdings"/>
              <a:sym typeface="Wingdings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>
                <a:ea typeface="Wingdings"/>
                <a:cs typeface="Wingdings"/>
                <a:sym typeface="Wingdings"/>
              </a:rPr>
              <a:t>Merck Prospective reports, 456 exposed to RAL at conception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No 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NTD</a:t>
            </a:r>
            <a:endParaRPr lang="en-US" sz="2200" dirty="0">
              <a:ea typeface="Wingdings"/>
              <a:cs typeface="Wingdings"/>
              <a:sym typeface="Wingdings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/>
              <a:t>Merck Retrospective Report, 435 exposed to RAL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2 cases of NTD 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(exposure </a:t>
            </a:r>
            <a:r>
              <a:rPr lang="en-US" sz="2200" dirty="0">
                <a:ea typeface="Wingdings"/>
                <a:cs typeface="Wingdings"/>
                <a:sym typeface="Wingdings"/>
              </a:rPr>
              <a:t>during conception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)</a:t>
            </a:r>
            <a:endParaRPr lang="en-US" sz="2200" dirty="0">
              <a:ea typeface="Wingdings"/>
              <a:cs typeface="Wingdings"/>
              <a:sym typeface="Wingdings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>
                <a:ea typeface="Wingdings"/>
                <a:cs typeface="Wingdings"/>
                <a:sym typeface="Wingdings"/>
              </a:rPr>
              <a:t>4 PV databases (FDA, WH0, EMA, UK), too many limitations: no denominator, no systematic reporting, exact timing of ARV exposure relative to conception often not 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clear</a:t>
            </a:r>
            <a:endParaRPr lang="en-US" sz="2200" dirty="0">
              <a:ea typeface="Wingdings"/>
              <a:cs typeface="Wingdings"/>
              <a:sym typeface="Wingdings"/>
            </a:endParaRP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200" dirty="0">
                <a:ea typeface="Wingdings"/>
                <a:cs typeface="Wingdings"/>
                <a:sym typeface="Wingdings"/>
              </a:rPr>
              <a:t>Antiretroviral 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Pregnancy </a:t>
            </a:r>
            <a:r>
              <a:rPr lang="en-US" sz="2200" dirty="0">
                <a:ea typeface="Wingdings"/>
                <a:cs typeface="Wingdings"/>
                <a:sym typeface="Wingdings"/>
              </a:rPr>
              <a:t>Registry, </a:t>
            </a:r>
            <a:r>
              <a:rPr lang="en-US" sz="2200" dirty="0">
                <a:sym typeface="Wingdings"/>
              </a:rPr>
              <a:t>688</a:t>
            </a:r>
            <a:r>
              <a:rPr lang="en-US" sz="2200" dirty="0"/>
              <a:t> exposed at conception (280 RAL+ 201 DTG + 207 EVG) </a:t>
            </a: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>
                <a:ea typeface="Wingdings"/>
                <a:cs typeface="Wingdings"/>
                <a:sym typeface="Wingdings"/>
              </a:rPr>
              <a:t>No NTD (limitations: </a:t>
            </a:r>
            <a:r>
              <a:rPr lang="en-US" sz="2200" dirty="0"/>
              <a:t>retrospective cases (reports after birth with defect</a:t>
            </a:r>
            <a:r>
              <a:rPr lang="en-US" sz="2200" dirty="0" smtClean="0"/>
              <a:t>), </a:t>
            </a:r>
            <a:r>
              <a:rPr lang="en-US" sz="2200" dirty="0"/>
              <a:t>no </a:t>
            </a:r>
            <a:r>
              <a:rPr lang="en-US" sz="2200" dirty="0" smtClean="0"/>
              <a:t>denominator, </a:t>
            </a:r>
            <a:r>
              <a:rPr lang="en-US" sz="2200" dirty="0"/>
              <a:t>potential bias in </a:t>
            </a:r>
            <a:r>
              <a:rPr lang="en-US" sz="2200" dirty="0" smtClean="0"/>
              <a:t>reporting)</a:t>
            </a:r>
            <a:endParaRPr lang="en-US" sz="2200" dirty="0">
              <a:ea typeface="Wingdings"/>
              <a:cs typeface="Wingdings"/>
              <a:sym typeface="Wingding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5008" y="6490433"/>
            <a:ext cx="6243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i="1" dirty="0" err="1">
                <a:solidFill>
                  <a:srgbClr val="0070C0"/>
                </a:solidFill>
              </a:rPr>
              <a:t>Sibiude</a:t>
            </a:r>
            <a:r>
              <a:rPr lang="fr-FR" sz="1400" b="1" i="1" dirty="0">
                <a:solidFill>
                  <a:srgbClr val="0070C0"/>
                </a:solidFill>
              </a:rPr>
              <a:t> J, Abs. 744 ; </a:t>
            </a:r>
            <a:r>
              <a:rPr lang="fr-FR" sz="1400" b="1" i="1" dirty="0" err="1">
                <a:solidFill>
                  <a:srgbClr val="0070C0"/>
                </a:solidFill>
              </a:rPr>
              <a:t>Shamsuddin</a:t>
            </a:r>
            <a:r>
              <a:rPr lang="fr-FR" sz="1400" b="1" i="1" dirty="0">
                <a:solidFill>
                  <a:srgbClr val="0070C0"/>
                </a:solidFill>
              </a:rPr>
              <a:t> H. Abs. 745 ; Hill A. Abs. 746 ; Albano J. Abs. 747 </a:t>
            </a:r>
          </a:p>
        </p:txBody>
      </p:sp>
    </p:spTree>
    <p:extLst>
      <p:ext uri="{BB962C8B-B14F-4D97-AF65-F5344CB8AC3E}">
        <p14:creationId xmlns:p14="http://schemas.microsoft.com/office/powerpoint/2010/main" val="3861741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12171866">
            <a:off x="1191895" y="1832655"/>
            <a:ext cx="3397779" cy="203909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67179" y="3628148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622577">
            <a:off x="2850173" y="673625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8614976">
            <a:off x="1617028" y="3388657"/>
            <a:ext cx="2985340" cy="182414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126135" y="1127014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475066" y="2803125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425078" y="963962"/>
            <a:ext cx="1099404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TAF/FTC 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In PrEP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993779" y="2790408"/>
            <a:ext cx="1063113" cy="842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b="1" dirty="0" err="1">
                <a:solidFill>
                  <a:schemeClr val="bg1"/>
                </a:solidFill>
              </a:rPr>
              <a:t>PrEP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>
              <a:lnSpc>
                <a:spcPts val="2800"/>
              </a:lnSpc>
            </a:pPr>
            <a:r>
              <a:rPr lang="en-US" sz="3600" b="1" dirty="0">
                <a:solidFill>
                  <a:schemeClr val="bg1"/>
                </a:solidFill>
              </a:rPr>
              <a:t>STI</a:t>
            </a:r>
          </a:p>
        </p:txBody>
      </p:sp>
      <p:sp>
        <p:nvSpPr>
          <p:cNvPr id="17" name="Rectangle 16"/>
          <p:cNvSpPr/>
          <p:nvPr/>
        </p:nvSpPr>
        <p:spPr>
          <a:xfrm rot="172419">
            <a:off x="3730797" y="4762988"/>
            <a:ext cx="2172390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Lymphogranuloma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proctitis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1436709" y="2303143"/>
            <a:ext cx="1929685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HPV therapeutic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vaccine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7310" y="4237075"/>
            <a:ext cx="1151727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>
                <a:solidFill>
                  <a:srgbClr val="002060"/>
                </a:solidFill>
              </a:rPr>
              <a:t>Syphilis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263880" y="1562093"/>
            <a:ext cx="1315409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Resistance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post PrEP</a:t>
            </a:r>
            <a:endParaRPr lang="en-US" sz="2000" b="1">
              <a:solidFill>
                <a:srgbClr val="FF66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597546" y="3308594"/>
            <a:ext cx="1646605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TAF/EVG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2060"/>
                </a:solidFill>
              </a:rPr>
              <a:t>Vaginal insert</a:t>
            </a:r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68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425" y="109688"/>
            <a:ext cx="8472375" cy="948720"/>
          </a:xfrm>
        </p:spPr>
        <p:txBody>
          <a:bodyPr/>
          <a:lstStyle/>
          <a:p>
            <a:r>
              <a:rPr lang="fr-FR" dirty="0"/>
              <a:t>DISCOVER </a:t>
            </a:r>
            <a:r>
              <a:rPr lang="fr-FR" dirty="0" err="1"/>
              <a:t>study</a:t>
            </a:r>
            <a:r>
              <a:rPr lang="fr-FR" dirty="0"/>
              <a:t>: </a:t>
            </a:r>
            <a:r>
              <a:rPr lang="fr-FR" dirty="0" err="1"/>
              <a:t>daily</a:t>
            </a:r>
            <a:r>
              <a:rPr lang="fr-FR" dirty="0"/>
              <a:t> F/TAF vs F/TDF for </a:t>
            </a:r>
            <a:r>
              <a:rPr lang="fr-FR" dirty="0" err="1"/>
              <a:t>PrEP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946038"/>
            <a:ext cx="8229600" cy="13169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/>
              <a:t>5387 MSM or TGW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 of HIV (HIV and HBV </a:t>
            </a:r>
            <a:r>
              <a:rPr lang="fr-FR" dirty="0" err="1"/>
              <a:t>negative</a:t>
            </a:r>
            <a:r>
              <a:rPr lang="fr-FR" dirty="0"/>
              <a:t>, </a:t>
            </a:r>
            <a:r>
              <a:rPr lang="fr-FR" dirty="0" err="1"/>
              <a:t>could</a:t>
            </a:r>
            <a:r>
              <a:rPr lang="fr-FR" dirty="0"/>
              <a:t> have </a:t>
            </a:r>
            <a:r>
              <a:rPr lang="fr-FR" dirty="0" err="1"/>
              <a:t>used</a:t>
            </a:r>
            <a:r>
              <a:rPr lang="fr-FR" dirty="0"/>
              <a:t> </a:t>
            </a:r>
            <a:r>
              <a:rPr lang="fr-FR" dirty="0" err="1"/>
              <a:t>PrEP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), 94 sites, 11 countries</a:t>
            </a:r>
          </a:p>
          <a:p>
            <a:pPr>
              <a:spcBef>
                <a:spcPts val="0"/>
              </a:spcBef>
            </a:pPr>
            <a:r>
              <a:rPr lang="fr-FR" dirty="0"/>
              <a:t>Randomisation 1:1 : F/TAF vs F/TDF </a:t>
            </a:r>
            <a:r>
              <a:rPr lang="fr-FR" dirty="0" err="1"/>
              <a:t>daily</a:t>
            </a:r>
            <a:r>
              <a:rPr lang="fr-FR" dirty="0"/>
              <a:t> for 96 </a:t>
            </a:r>
            <a:r>
              <a:rPr lang="fr-FR" dirty="0" err="1"/>
              <a:t>weeks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067234" y="6558627"/>
            <a:ext cx="2088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</a:rPr>
              <a:t>Hare B. CROI 2019, Abs. 104LB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82073" y="6001507"/>
            <a:ext cx="3942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1400" dirty="0" err="1"/>
              <a:t>Bone</a:t>
            </a:r>
            <a:r>
              <a:rPr lang="fr-FR" sz="1400" dirty="0"/>
              <a:t>, </a:t>
            </a:r>
            <a:r>
              <a:rPr lang="fr-FR" sz="1400" dirty="0" err="1"/>
              <a:t>renal</a:t>
            </a:r>
            <a:r>
              <a:rPr lang="fr-FR" sz="1400" dirty="0"/>
              <a:t> </a:t>
            </a:r>
            <a:r>
              <a:rPr lang="fr-FR" sz="1400" dirty="0" err="1"/>
              <a:t>safety</a:t>
            </a:r>
            <a:r>
              <a:rPr lang="fr-FR" sz="1400" dirty="0"/>
              <a:t> </a:t>
            </a:r>
            <a:r>
              <a:rPr lang="fr-FR" sz="1400" dirty="0" err="1"/>
              <a:t>better</a:t>
            </a:r>
            <a:r>
              <a:rPr lang="fr-FR" sz="1400" dirty="0"/>
              <a:t> TAF vs TDF</a:t>
            </a:r>
          </a:p>
          <a:p>
            <a:pPr marL="285750" indent="-285750">
              <a:buFont typeface="Arial"/>
              <a:buChar char="•"/>
            </a:pPr>
            <a:r>
              <a:rPr lang="fr-FR" sz="1400" dirty="0" err="1"/>
              <a:t>Clinical</a:t>
            </a:r>
            <a:r>
              <a:rPr lang="fr-FR" sz="1400" dirty="0"/>
              <a:t> AE, Incidence of STI </a:t>
            </a:r>
            <a:r>
              <a:rPr lang="fr-FR" sz="1400" dirty="0" err="1"/>
              <a:t>same</a:t>
            </a:r>
            <a:r>
              <a:rPr lang="fr-FR" sz="1400" dirty="0"/>
              <a:t> in </a:t>
            </a:r>
            <a:r>
              <a:rPr lang="fr-FR" sz="1400" dirty="0" err="1"/>
              <a:t>both</a:t>
            </a:r>
            <a:r>
              <a:rPr lang="fr-FR" sz="1400" dirty="0"/>
              <a:t> groups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593185" y="2909668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Incidence Rate Ratio (95% CI)</a:t>
            </a:r>
          </a:p>
        </p:txBody>
      </p:sp>
      <p:grpSp>
        <p:nvGrpSpPr>
          <p:cNvPr id="104" name="Groupe 103"/>
          <p:cNvGrpSpPr/>
          <p:nvPr/>
        </p:nvGrpSpPr>
        <p:grpSpPr>
          <a:xfrm>
            <a:off x="4903840" y="3235215"/>
            <a:ext cx="3933637" cy="2361051"/>
            <a:chOff x="4903840" y="3572518"/>
            <a:chExt cx="3933637" cy="2361051"/>
          </a:xfrm>
        </p:grpSpPr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6873875" y="3940818"/>
              <a:ext cx="1128713" cy="1501775"/>
            </a:xfrm>
            <a:prstGeom prst="rect">
              <a:avLst/>
            </a:prstGeom>
            <a:solidFill>
              <a:srgbClr val="CEE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44"/>
            <p:cNvSpPr>
              <a:spLocks noChangeShapeType="1"/>
            </p:cNvSpPr>
            <p:nvPr/>
          </p:nvSpPr>
          <p:spPr bwMode="auto">
            <a:xfrm>
              <a:off x="5062538" y="5442593"/>
              <a:ext cx="362108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45"/>
            <p:cNvSpPr>
              <a:spLocks noChangeShapeType="1"/>
            </p:cNvSpPr>
            <p:nvPr/>
          </p:nvSpPr>
          <p:spPr bwMode="auto">
            <a:xfrm flipV="1">
              <a:off x="6873875" y="3940818"/>
              <a:ext cx="0" cy="1501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46"/>
            <p:cNvSpPr>
              <a:spLocks noChangeShapeType="1"/>
            </p:cNvSpPr>
            <p:nvPr/>
          </p:nvSpPr>
          <p:spPr bwMode="auto">
            <a:xfrm flipV="1">
              <a:off x="8002588" y="3940818"/>
              <a:ext cx="0" cy="15017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47"/>
            <p:cNvSpPr>
              <a:spLocks noChangeShapeType="1"/>
            </p:cNvSpPr>
            <p:nvPr/>
          </p:nvSpPr>
          <p:spPr bwMode="auto">
            <a:xfrm>
              <a:off x="8683625" y="5442593"/>
              <a:ext cx="0" cy="619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6873875" y="5442593"/>
              <a:ext cx="0" cy="619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>
              <a:off x="5062538" y="5442593"/>
              <a:ext cx="0" cy="619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5407025" y="4561530"/>
              <a:ext cx="0" cy="2524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7145338" y="4561530"/>
              <a:ext cx="0" cy="2524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52"/>
            <p:cNvSpPr>
              <a:spLocks noChangeShapeType="1"/>
            </p:cNvSpPr>
            <p:nvPr/>
          </p:nvSpPr>
          <p:spPr bwMode="auto">
            <a:xfrm>
              <a:off x="5407025" y="4690118"/>
              <a:ext cx="1738313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5872163" y="4650430"/>
              <a:ext cx="80963" cy="82550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6873875" y="3572518"/>
              <a:ext cx="1782763" cy="482600"/>
            </a:xfrm>
            <a:custGeom>
              <a:avLst/>
              <a:gdLst>
                <a:gd name="T0" fmla="*/ 1123 w 1123"/>
                <a:gd name="T1" fmla="*/ 153 h 304"/>
                <a:gd name="T2" fmla="*/ 886 w 1123"/>
                <a:gd name="T3" fmla="*/ 0 h 304"/>
                <a:gd name="T4" fmla="*/ 886 w 1123"/>
                <a:gd name="T5" fmla="*/ 76 h 304"/>
                <a:gd name="T6" fmla="*/ 0 w 1123"/>
                <a:gd name="T7" fmla="*/ 76 h 304"/>
                <a:gd name="T8" fmla="*/ 0 w 1123"/>
                <a:gd name="T9" fmla="*/ 228 h 304"/>
                <a:gd name="T10" fmla="*/ 886 w 1123"/>
                <a:gd name="T11" fmla="*/ 228 h 304"/>
                <a:gd name="T12" fmla="*/ 886 w 1123"/>
                <a:gd name="T13" fmla="*/ 304 h 304"/>
                <a:gd name="T14" fmla="*/ 1123 w 1123"/>
                <a:gd name="T15" fmla="*/ 1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304">
                  <a:moveTo>
                    <a:pt x="1123" y="153"/>
                  </a:moveTo>
                  <a:lnTo>
                    <a:pt x="886" y="0"/>
                  </a:lnTo>
                  <a:lnTo>
                    <a:pt x="886" y="76"/>
                  </a:lnTo>
                  <a:lnTo>
                    <a:pt x="0" y="76"/>
                  </a:lnTo>
                  <a:lnTo>
                    <a:pt x="0" y="228"/>
                  </a:lnTo>
                  <a:lnTo>
                    <a:pt x="886" y="228"/>
                  </a:lnTo>
                  <a:lnTo>
                    <a:pt x="886" y="304"/>
                  </a:lnTo>
                  <a:lnTo>
                    <a:pt x="1123" y="153"/>
                  </a:lnTo>
                  <a:close/>
                </a:path>
              </a:pathLst>
            </a:custGeom>
            <a:solidFill>
              <a:srgbClr val="8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5089525" y="3572518"/>
              <a:ext cx="1784350" cy="482600"/>
            </a:xfrm>
            <a:custGeom>
              <a:avLst/>
              <a:gdLst>
                <a:gd name="T0" fmla="*/ 0 w 1124"/>
                <a:gd name="T1" fmla="*/ 153 h 304"/>
                <a:gd name="T2" fmla="*/ 237 w 1124"/>
                <a:gd name="T3" fmla="*/ 304 h 304"/>
                <a:gd name="T4" fmla="*/ 237 w 1124"/>
                <a:gd name="T5" fmla="*/ 228 h 304"/>
                <a:gd name="T6" fmla="*/ 1124 w 1124"/>
                <a:gd name="T7" fmla="*/ 228 h 304"/>
                <a:gd name="T8" fmla="*/ 1124 w 1124"/>
                <a:gd name="T9" fmla="*/ 76 h 304"/>
                <a:gd name="T10" fmla="*/ 237 w 1124"/>
                <a:gd name="T11" fmla="*/ 76 h 304"/>
                <a:gd name="T12" fmla="*/ 237 w 1124"/>
                <a:gd name="T13" fmla="*/ 0 h 304"/>
                <a:gd name="T14" fmla="*/ 0 w 1124"/>
                <a:gd name="T15" fmla="*/ 15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304">
                  <a:moveTo>
                    <a:pt x="0" y="153"/>
                  </a:moveTo>
                  <a:lnTo>
                    <a:pt x="237" y="304"/>
                  </a:lnTo>
                  <a:lnTo>
                    <a:pt x="237" y="228"/>
                  </a:lnTo>
                  <a:lnTo>
                    <a:pt x="1124" y="228"/>
                  </a:lnTo>
                  <a:lnTo>
                    <a:pt x="1124" y="76"/>
                  </a:lnTo>
                  <a:lnTo>
                    <a:pt x="237" y="76"/>
                  </a:lnTo>
                  <a:lnTo>
                    <a:pt x="237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5657325" y="4391778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0,47</a:t>
              </a: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171189" y="4808466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0,19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6942116" y="4808466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1,15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6744214" y="550294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</a:t>
              </a:r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8561440" y="550294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4903840" y="550294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7559792" y="5410349"/>
              <a:ext cx="9135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1,62</a:t>
              </a:r>
              <a:br>
                <a:rPr lang="fr-FR" sz="1400" b="1" dirty="0"/>
              </a:br>
              <a:r>
                <a:rPr lang="fr-FR" sz="1400" b="1" dirty="0"/>
                <a:t>NI </a:t>
              </a:r>
              <a:r>
                <a:rPr lang="fr-FR" sz="1400" b="1" dirty="0" err="1"/>
                <a:t>margin</a:t>
              </a:r>
              <a:endParaRPr lang="fr-FR" sz="1400" b="1" dirty="0"/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6844458" y="3951939"/>
              <a:ext cx="12098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 err="1"/>
                <a:t>Noninferiority</a:t>
              </a:r>
              <a:endParaRPr lang="fr-FR" sz="1400" dirty="0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6878578" y="3637492"/>
              <a:ext cx="12802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>
                  <a:solidFill>
                    <a:schemeClr val="bg1"/>
                  </a:solidFill>
                </a:rPr>
                <a:t>Favors</a:t>
              </a:r>
              <a:r>
                <a:rPr lang="fr-FR" sz="1600" b="1" dirty="0">
                  <a:solidFill>
                    <a:schemeClr val="bg1"/>
                  </a:solidFill>
                </a:rPr>
                <a:t> F/TDF</a:t>
              </a: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5614555" y="3637492"/>
              <a:ext cx="1259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600" b="1" dirty="0" err="1">
                  <a:solidFill>
                    <a:schemeClr val="bg1"/>
                  </a:solidFill>
                </a:rPr>
                <a:t>Favors</a:t>
              </a:r>
              <a:r>
                <a:rPr lang="fr-FR" sz="1600" b="1" dirty="0">
                  <a:solidFill>
                    <a:schemeClr val="bg1"/>
                  </a:solidFill>
                </a:rPr>
                <a:t> F/TAF</a:t>
              </a: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86045" y="2909668"/>
            <a:ext cx="3992243" cy="3468750"/>
            <a:chOff x="86045" y="3026871"/>
            <a:chExt cx="3992243" cy="3468750"/>
          </a:xfrm>
        </p:grpSpPr>
        <p:sp>
          <p:nvSpPr>
            <p:cNvPr id="6" name="ZoneTexte 5"/>
            <p:cNvSpPr txBox="1"/>
            <p:nvPr/>
          </p:nvSpPr>
          <p:spPr>
            <a:xfrm>
              <a:off x="1467988" y="5921860"/>
              <a:ext cx="845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0.08/100 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692515" y="5921860"/>
              <a:ext cx="845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0.45/100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06982" y="6187844"/>
              <a:ext cx="1892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Not on </a:t>
              </a:r>
              <a:r>
                <a:rPr lang="fr-FR" sz="1400" dirty="0" err="1"/>
                <a:t>PrEP</a:t>
              </a:r>
              <a:r>
                <a:rPr lang="fr-FR" sz="1400" dirty="0"/>
                <a:t> = 4.02/100 </a:t>
              </a:r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830263" y="5442593"/>
              <a:ext cx="32480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33"/>
            <p:cNvSpPr>
              <a:spLocks noChangeShapeType="1"/>
            </p:cNvSpPr>
            <p:nvPr/>
          </p:nvSpPr>
          <p:spPr bwMode="auto">
            <a:xfrm flipV="1">
              <a:off x="830263" y="3594743"/>
              <a:ext cx="0" cy="18478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4"/>
            <p:cNvSpPr>
              <a:spLocks noChangeShapeType="1"/>
            </p:cNvSpPr>
            <p:nvPr/>
          </p:nvSpPr>
          <p:spPr bwMode="auto">
            <a:xfrm>
              <a:off x="762000" y="3594743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5"/>
            <p:cNvSpPr>
              <a:spLocks noChangeShapeType="1"/>
            </p:cNvSpPr>
            <p:nvPr/>
          </p:nvSpPr>
          <p:spPr bwMode="auto">
            <a:xfrm>
              <a:off x="762000" y="3904305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6"/>
            <p:cNvSpPr>
              <a:spLocks noChangeShapeType="1"/>
            </p:cNvSpPr>
            <p:nvPr/>
          </p:nvSpPr>
          <p:spPr bwMode="auto">
            <a:xfrm>
              <a:off x="762000" y="4209105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>
              <a:off x="762000" y="4518668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762000" y="4828230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762000" y="5133030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762000" y="5442593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Rectangle 41"/>
            <p:cNvSpPr>
              <a:spLocks noChangeArrowheads="1"/>
            </p:cNvSpPr>
            <p:nvPr/>
          </p:nvSpPr>
          <p:spPr bwMode="auto">
            <a:xfrm>
              <a:off x="1298575" y="4945705"/>
              <a:ext cx="942975" cy="496887"/>
            </a:xfrm>
            <a:prstGeom prst="rect">
              <a:avLst/>
            </a:pr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2686050" y="4383730"/>
              <a:ext cx="942975" cy="1058862"/>
            </a:xfrm>
            <a:prstGeom prst="rect">
              <a:avLst/>
            </a:prstGeom>
            <a:solidFill>
              <a:srgbClr val="80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56"/>
            <p:cNvSpPr>
              <a:spLocks noChangeShapeType="1"/>
            </p:cNvSpPr>
            <p:nvPr/>
          </p:nvSpPr>
          <p:spPr bwMode="auto">
            <a:xfrm>
              <a:off x="1733550" y="4426593"/>
              <a:ext cx="889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57"/>
            <p:cNvSpPr>
              <a:spLocks noChangeShapeType="1"/>
            </p:cNvSpPr>
            <p:nvPr/>
          </p:nvSpPr>
          <p:spPr bwMode="auto">
            <a:xfrm>
              <a:off x="1733550" y="5240980"/>
              <a:ext cx="889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58"/>
            <p:cNvSpPr>
              <a:spLocks noChangeShapeType="1"/>
            </p:cNvSpPr>
            <p:nvPr/>
          </p:nvSpPr>
          <p:spPr bwMode="auto">
            <a:xfrm>
              <a:off x="1779588" y="4426593"/>
              <a:ext cx="0" cy="8143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59"/>
            <p:cNvSpPr>
              <a:spLocks noChangeShapeType="1"/>
            </p:cNvSpPr>
            <p:nvPr/>
          </p:nvSpPr>
          <p:spPr bwMode="auto">
            <a:xfrm>
              <a:off x="3125788" y="3704280"/>
              <a:ext cx="873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>
              <a:off x="3125788" y="4844105"/>
              <a:ext cx="8731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61"/>
            <p:cNvSpPr>
              <a:spLocks noChangeShapeType="1"/>
            </p:cNvSpPr>
            <p:nvPr/>
          </p:nvSpPr>
          <p:spPr bwMode="auto">
            <a:xfrm>
              <a:off x="3167063" y="3704280"/>
              <a:ext cx="0" cy="113982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2707845" y="5447006"/>
              <a:ext cx="814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F/TDF</a:t>
              </a:r>
              <a:br>
                <a:rPr lang="fr-FR" sz="1400" dirty="0"/>
              </a:br>
              <a:r>
                <a:rPr lang="fr-FR" sz="1400" dirty="0"/>
                <a:t>n = 2693</a:t>
              </a: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385743" y="5447006"/>
              <a:ext cx="8146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F/TAF</a:t>
              </a:r>
              <a:br>
                <a:rPr lang="fr-FR" sz="1400" dirty="0"/>
              </a:br>
              <a:r>
                <a:rPr lang="fr-FR" sz="1400" dirty="0"/>
                <a:t>n = 2694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641599" y="4091730"/>
              <a:ext cx="11201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 infections</a:t>
              </a: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1298223" y="4624466"/>
              <a:ext cx="102874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 infections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2800246" y="4428508"/>
              <a:ext cx="666264" cy="215444"/>
            </a:xfrm>
            <a:prstGeom prst="rect">
              <a:avLst/>
            </a:prstGeom>
            <a:solidFill>
              <a:srgbClr val="807F7F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4386 PY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1434435" y="4949369"/>
              <a:ext cx="666264" cy="215444"/>
            </a:xfrm>
            <a:prstGeom prst="rect">
              <a:avLst/>
            </a:prstGeom>
            <a:solidFill>
              <a:srgbClr val="39B54A"/>
            </a:solidFill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4370 PY</a:t>
              </a: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537540" y="407926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0,16</a:t>
              </a: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937275" y="3396355"/>
              <a:ext cx="5052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0,34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1610978" y="3026871"/>
              <a:ext cx="1491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00B0F0"/>
                  </a:solidFill>
                </a:rPr>
                <a:t>HIV Incidence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536877" y="529311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400623" y="497914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0,1</a:t>
              </a: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400623" y="469021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0,2</a:t>
              </a: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400623" y="437624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0,3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400623" y="407595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0,4</a:t>
              </a: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400623" y="376197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0,5</a:t>
              </a: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400623" y="346149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0,6</a:t>
              </a:r>
            </a:p>
          </p:txBody>
        </p:sp>
        <p:sp>
          <p:nvSpPr>
            <p:cNvPr id="101" name="ZoneTexte 100"/>
            <p:cNvSpPr txBox="1"/>
            <p:nvPr/>
          </p:nvSpPr>
          <p:spPr>
            <a:xfrm rot="16200000">
              <a:off x="-818337" y="4237889"/>
              <a:ext cx="2116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HIV incidence Rate/100 PY</a:t>
              </a:r>
            </a:p>
          </p:txBody>
        </p:sp>
      </p:grpSp>
      <p:sp>
        <p:nvSpPr>
          <p:cNvPr id="102" name="ZoneTexte 101"/>
          <p:cNvSpPr txBox="1"/>
          <p:nvPr/>
        </p:nvSpPr>
        <p:spPr>
          <a:xfrm>
            <a:off x="2263603" y="2133046"/>
            <a:ext cx="4532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70C0"/>
                </a:solidFill>
              </a:rPr>
              <a:t>Primary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endpoint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analysis</a:t>
            </a:r>
            <a:r>
              <a:rPr lang="fr-FR" sz="2000" b="1" dirty="0">
                <a:solidFill>
                  <a:srgbClr val="0070C0"/>
                </a:solidFill>
              </a:rPr>
              <a:t>: HIV incidence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83125" y="2563661"/>
            <a:ext cx="407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22 HIV infections in 8756 PY of </a:t>
            </a:r>
            <a:r>
              <a:rPr lang="fr-FR" b="1" dirty="0" err="1"/>
              <a:t>follow</a:t>
            </a:r>
            <a:r>
              <a:rPr lang="fr-FR" b="1" dirty="0"/>
              <a:t>-up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4200341" y="5701309"/>
            <a:ext cx="474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F/TAF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noninferior</a:t>
            </a:r>
            <a:r>
              <a:rPr lang="fr-FR" b="1" dirty="0"/>
              <a:t> to F/TDF for HIV </a:t>
            </a:r>
            <a:r>
              <a:rPr lang="fr-FR" b="1" dirty="0" err="1"/>
              <a:t>prevention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198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PrEP on drug resistance </a:t>
            </a:r>
            <a:br>
              <a:rPr lang="en-US"/>
            </a:br>
            <a:r>
              <a:rPr lang="en-US"/>
              <a:t>in Acute HIV Infection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481961"/>
            <a:ext cx="8229600" cy="48848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NY City 2015-</a:t>
            </a:r>
            <a:r>
              <a:rPr lang="en-US" dirty="0" smtClean="0"/>
              <a:t>2017</a:t>
            </a:r>
            <a:r>
              <a:rPr lang="en-US" dirty="0"/>
              <a:t> </a:t>
            </a:r>
            <a:r>
              <a:rPr lang="en-US" dirty="0" smtClean="0"/>
              <a:t>: 3685 newly diagnosed HIV infections (&lt; 12 months)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91 (2%</a:t>
            </a:r>
            <a:r>
              <a:rPr lang="en-US" dirty="0"/>
              <a:t>) </a:t>
            </a:r>
            <a:r>
              <a:rPr lang="en-US" dirty="0" smtClean="0"/>
              <a:t>reported </a:t>
            </a:r>
            <a:r>
              <a:rPr lang="en-US" dirty="0"/>
              <a:t>pre-diagnosis </a:t>
            </a:r>
            <a:r>
              <a:rPr lang="en-US" dirty="0" err="1"/>
              <a:t>PrEP</a:t>
            </a:r>
            <a:r>
              <a:rPr lang="en-US" dirty="0"/>
              <a:t> use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HIV more frequently diagnosed at acute infection stage in </a:t>
            </a:r>
            <a:r>
              <a:rPr lang="en-US" sz="2000" dirty="0" err="1"/>
              <a:t>PrEP</a:t>
            </a:r>
            <a:r>
              <a:rPr lang="en-US" sz="2000" dirty="0"/>
              <a:t> users (33% vs </a:t>
            </a:r>
            <a:r>
              <a:rPr lang="en-US" sz="2000" dirty="0" smtClean="0"/>
              <a:t>9%</a:t>
            </a:r>
            <a:r>
              <a:rPr lang="en-US" sz="2000" dirty="0"/>
              <a:t>) </a:t>
            </a:r>
            <a:r>
              <a:rPr lang="en-US" sz="2000" dirty="0" smtClean="0"/>
              <a:t> 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Negative </a:t>
            </a:r>
            <a:r>
              <a:rPr lang="en-US" sz="2000" dirty="0"/>
              <a:t>HIV PCR pre</a:t>
            </a:r>
            <a:r>
              <a:rPr lang="en-US" sz="2000" dirty="0" smtClean="0"/>
              <a:t>-</a:t>
            </a:r>
            <a:r>
              <a:rPr lang="en-US" sz="2000" dirty="0" err="1" smtClean="0"/>
              <a:t>PrEP</a:t>
            </a:r>
            <a:r>
              <a:rPr lang="en-US" sz="2000" dirty="0" smtClean="0"/>
              <a:t> initiation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Checked within 2 preceding days in 5%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Not checked in 75%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Checked 15-24 days before, &gt; 30 days before in 2% and 18%, respectively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Genotype at HIV diagnosis available in 63% of total population (75% of </a:t>
            </a:r>
            <a:r>
              <a:rPr lang="en-US" dirty="0" err="1" smtClean="0"/>
              <a:t>PrEP</a:t>
            </a:r>
            <a:r>
              <a:rPr lang="en-US" dirty="0" smtClean="0"/>
              <a:t> users)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M184V</a:t>
            </a:r>
            <a:r>
              <a:rPr lang="en-US" sz="2000" dirty="0"/>
              <a:t>/I significantly more frequent in </a:t>
            </a:r>
            <a:r>
              <a:rPr lang="en-US" sz="2000" dirty="0" err="1"/>
              <a:t>PrEP</a:t>
            </a:r>
            <a:r>
              <a:rPr lang="en-US" sz="2000" dirty="0"/>
              <a:t> users (</a:t>
            </a:r>
            <a:r>
              <a:rPr lang="en-US" sz="2000" dirty="0" smtClean="0"/>
              <a:t>29% </a:t>
            </a:r>
            <a:r>
              <a:rPr lang="en-US" sz="2000" dirty="0"/>
              <a:t>vs 2%)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 K65R in </a:t>
            </a:r>
            <a:r>
              <a:rPr lang="en-US" sz="2000" dirty="0" err="1"/>
              <a:t>PrEP</a:t>
            </a:r>
            <a:r>
              <a:rPr lang="en-US" sz="2000" dirty="0"/>
              <a:t> </a:t>
            </a:r>
            <a:r>
              <a:rPr lang="en-US" sz="2000" dirty="0" smtClean="0"/>
              <a:t>users</a:t>
            </a:r>
            <a:endParaRPr lang="en-US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9933091" y="6572943"/>
            <a:ext cx="2246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0070C0"/>
                </a:solidFill>
              </a:rPr>
              <a:t>Misra</a:t>
            </a:r>
            <a:r>
              <a:rPr lang="fr-FR" sz="1200" dirty="0" smtClean="0">
                <a:solidFill>
                  <a:srgbClr val="0070C0"/>
                </a:solidFill>
              </a:rPr>
              <a:t> K, CROI 2019. Abs. 107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011" y="6449832"/>
            <a:ext cx="18517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0"/>
              </a:spcBef>
            </a:pPr>
            <a:r>
              <a:rPr lang="fr-FR" sz="1100" dirty="0" err="1">
                <a:solidFill>
                  <a:srgbClr val="FF6600"/>
                </a:solidFill>
              </a:rPr>
              <a:t>Misra</a:t>
            </a:r>
            <a:r>
              <a:rPr lang="fr-FR" sz="1100" dirty="0">
                <a:solidFill>
                  <a:srgbClr val="FF6600"/>
                </a:solidFill>
              </a:rPr>
              <a:t> K, CROI 2019. Abs. 107</a:t>
            </a:r>
            <a:endParaRPr lang="fr-FR" sz="11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09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TAF/EVG vaginal insert for on-</a:t>
            </a:r>
            <a:r>
              <a:rPr lang="fr-FR" sz="3200" dirty="0" err="1"/>
              <a:t>demand</a:t>
            </a:r>
            <a:r>
              <a:rPr lang="fr-FR" sz="3200" dirty="0"/>
              <a:t> </a:t>
            </a:r>
            <a:r>
              <a:rPr lang="fr-FR" sz="3200" dirty="0" err="1"/>
              <a:t>topical</a:t>
            </a:r>
            <a:r>
              <a:rPr lang="fr-FR" sz="3200" dirty="0"/>
              <a:t> </a:t>
            </a:r>
            <a:r>
              <a:rPr lang="fr-FR" sz="3200" dirty="0" err="1"/>
              <a:t>PrEP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BC02A6F1-6104-491E-BCC3-C6F131A009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552688" cy="496411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Protection against vaginal SHIV infection with an insert </a:t>
            </a:r>
            <a:r>
              <a:rPr lang="fr-FR" sz="2800" b="1" dirty="0" err="1">
                <a:solidFill>
                  <a:srgbClr val="0070C0"/>
                </a:solidFill>
              </a:rPr>
              <a:t>containing</a:t>
            </a:r>
            <a:r>
              <a:rPr lang="fr-FR" sz="2800" b="1" dirty="0">
                <a:solidFill>
                  <a:srgbClr val="0070C0"/>
                </a:solidFill>
              </a:rPr>
              <a:t> TAF and EVG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  <a:p>
            <a:r>
              <a:rPr lang="en-US" sz="2800" b="1" dirty="0">
                <a:solidFill>
                  <a:srgbClr val="FF6600"/>
                </a:solidFill>
              </a:rPr>
              <a:t>Conclusion : </a:t>
            </a:r>
            <a:r>
              <a:rPr lang="en-US" sz="2800" dirty="0"/>
              <a:t>Vaginal administration of inserts containing TAF and EVG was highly effective in preventing SHIV infection in a macaque model that mimics vaginal transmission of HIV in women. The data support the clinical development and first-in-human testing of TAF/EVG inserts for on-demand topical prophylaxis against vaginally acquired HIV infection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703625" y="6489389"/>
            <a:ext cx="2489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Dobard</a:t>
            </a:r>
            <a:r>
              <a:rPr lang="fr-FR" sz="1400" b="1" i="1" dirty="0">
                <a:solidFill>
                  <a:srgbClr val="0070C0"/>
                </a:solidFill>
              </a:rPr>
              <a:t> C. CROI 2019, Abs. 101 </a:t>
            </a:r>
          </a:p>
        </p:txBody>
      </p:sp>
    </p:spTree>
    <p:extLst>
      <p:ext uri="{BB962C8B-B14F-4D97-AF65-F5344CB8AC3E}">
        <p14:creationId xmlns:p14="http://schemas.microsoft.com/office/powerpoint/2010/main" val="739346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692" y="274638"/>
            <a:ext cx="8229600" cy="735129"/>
          </a:xfrm>
        </p:spPr>
        <p:txBody>
          <a:bodyPr>
            <a:normAutofit fontScale="90000"/>
          </a:bodyPr>
          <a:lstStyle/>
          <a:p>
            <a:r>
              <a:rPr lang="en-US" dirty="0"/>
              <a:t>Cervical cancer: HPV vaccine as adjuvant to LEEP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088" y="1268413"/>
            <a:ext cx="8578006" cy="2896995"/>
          </a:xfrm>
        </p:spPr>
        <p:txBody>
          <a:bodyPr>
            <a:normAutofit fontScale="92500"/>
          </a:bodyPr>
          <a:lstStyle/>
          <a:p>
            <a:pPr>
              <a:spcBef>
                <a:spcPts val="300"/>
              </a:spcBef>
            </a:pPr>
            <a:r>
              <a:rPr lang="en-US" dirty="0" err="1"/>
              <a:t>Randomised</a:t>
            </a:r>
            <a:r>
              <a:rPr lang="en-US" dirty="0"/>
              <a:t> double-blind placebo trial: HPV </a:t>
            </a:r>
            <a:r>
              <a:rPr lang="en-US" dirty="0" err="1"/>
              <a:t>quadivalent</a:t>
            </a:r>
            <a:r>
              <a:rPr lang="en-US" dirty="0"/>
              <a:t> vaccine vs placebo + LEEP treatment of HIV infected women with cervical HSIL</a:t>
            </a:r>
          </a:p>
          <a:p>
            <a:pPr>
              <a:spcBef>
                <a:spcPts val="300"/>
              </a:spcBef>
            </a:pPr>
            <a:r>
              <a:rPr lang="en-US" dirty="0"/>
              <a:t>Procedures: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Vaccine at D0, W4 and W26, LEEP at W4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Assessment (</a:t>
            </a:r>
            <a:r>
              <a:rPr lang="en-US" dirty="0" err="1"/>
              <a:t>colposcopic</a:t>
            </a:r>
            <a:r>
              <a:rPr lang="en-US" dirty="0"/>
              <a:t> biopsies) at W26 and W52: recurrence of cervical HSIL</a:t>
            </a:r>
            <a:br>
              <a:rPr lang="en-US" dirty="0"/>
            </a:br>
            <a:endParaRPr lang="en-US" dirty="0"/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rgbClr val="FF6600"/>
                </a:solidFill>
              </a:rPr>
              <a:t>Results: </a:t>
            </a:r>
            <a:r>
              <a:rPr lang="en-US" dirty="0"/>
              <a:t>90 women in each group (50% with CIN2, 50% with CIN3), median age 39 years, median CD4 489/mm</a:t>
            </a:r>
            <a:r>
              <a:rPr lang="en-US" baseline="30000" dirty="0"/>
              <a:t>3</a:t>
            </a:r>
            <a:r>
              <a:rPr lang="en-US" dirty="0"/>
              <a:t>, nadir CD4 116/mm</a:t>
            </a:r>
            <a:r>
              <a:rPr lang="en-US" baseline="30000" dirty="0"/>
              <a:t>3</a:t>
            </a:r>
          </a:p>
          <a:p>
            <a:pPr>
              <a:spcBef>
                <a:spcPts val="300"/>
              </a:spcBef>
            </a:pPr>
            <a:endParaRPr lang="en-US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9234"/>
              </p:ext>
            </p:extLst>
          </p:nvPr>
        </p:nvGraphicFramePr>
        <p:xfrm>
          <a:off x="422764" y="4227419"/>
          <a:ext cx="847833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7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14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6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noProof="0"/>
                        <a:t>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HPV vaccine (N = 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Placebo</a:t>
                      </a:r>
                      <a:r>
                        <a:rPr lang="fr-FR" sz="1600" baseline="0" dirty="0"/>
                        <a:t> (N = 87)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RR</a:t>
                      </a:r>
                      <a:r>
                        <a:rPr lang="fr-FR" sz="1600" baseline="0" dirty="0"/>
                        <a:t> (95% CI), p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/>
                        <a:t>Primary endpoint</a:t>
                      </a:r>
                    </a:p>
                    <a:p>
                      <a:r>
                        <a:rPr lang="en-US" sz="1600" b="1" noProof="0"/>
                        <a:t>Cytologic or histologic HSIL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52.9 %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1.2 (0.97 </a:t>
                      </a:r>
                      <a:r>
                        <a:rPr lang="mr-IN" sz="1600" dirty="0"/>
                        <a:t>–</a:t>
                      </a:r>
                      <a:r>
                        <a:rPr lang="fr-FR" sz="1600" dirty="0"/>
                        <a:t> 1.6), p = 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/>
                        <a:t>Histologic HSIL</a:t>
                      </a:r>
                    </a:p>
                    <a:p>
                      <a:r>
                        <a:rPr lang="en-US" sz="1600" b="1" noProof="0"/>
                        <a:t>CIN2 or CIN3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1.04 (0.67 </a:t>
                      </a:r>
                      <a:r>
                        <a:rPr lang="mr-IN" sz="1600" dirty="0"/>
                        <a:t>–</a:t>
                      </a:r>
                      <a:r>
                        <a:rPr lang="fr-FR" sz="1600" dirty="0"/>
                        <a:t> 1.6), p = 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CIN3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0.82</a:t>
                      </a:r>
                      <a:r>
                        <a:rPr lang="fr-FR" sz="1600" baseline="0" dirty="0"/>
                        <a:t> (0.36 </a:t>
                      </a:r>
                      <a:r>
                        <a:rPr lang="mr-IN" sz="1600" baseline="0" dirty="0"/>
                        <a:t>–</a:t>
                      </a:r>
                      <a:r>
                        <a:rPr lang="fr-FR" sz="1600" baseline="0" dirty="0"/>
                        <a:t> 1.9), p = 0.64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622797" y="6482726"/>
            <a:ext cx="2521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Firnhaber</a:t>
            </a:r>
            <a:r>
              <a:rPr lang="fr-FR" sz="1400" b="1" i="1" dirty="0">
                <a:solidFill>
                  <a:srgbClr val="0070C0"/>
                </a:solidFill>
              </a:rPr>
              <a:t> C. CROI 2019, Abs. 14</a:t>
            </a:r>
          </a:p>
        </p:txBody>
      </p:sp>
    </p:spTree>
    <p:extLst>
      <p:ext uri="{BB962C8B-B14F-4D97-AF65-F5344CB8AC3E}">
        <p14:creationId xmlns:p14="http://schemas.microsoft.com/office/powerpoint/2010/main" val="855216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40477" y="3616071"/>
            <a:ext cx="2600763" cy="2427172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622577">
            <a:off x="2766376" y="796522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1457486">
            <a:off x="1531894" y="2021517"/>
            <a:ext cx="3397777" cy="1831908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8614976">
            <a:off x="1904150" y="3354960"/>
            <a:ext cx="2985340" cy="159961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058848" y="1354270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061628" y="2765324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524922" y="1315621"/>
            <a:ext cx="1147595" cy="442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MK-8591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609868" y="3031010"/>
            <a:ext cx="1705596" cy="456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800" b="1" dirty="0">
                <a:solidFill>
                  <a:schemeClr val="bg1"/>
                </a:solidFill>
              </a:rPr>
              <a:t>New </a:t>
            </a:r>
            <a:r>
              <a:rPr lang="fr-FR" sz="2800" b="1" dirty="0" err="1">
                <a:solidFill>
                  <a:schemeClr val="bg1"/>
                </a:solidFill>
              </a:rPr>
              <a:t>ARVs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566097" y="4754964"/>
            <a:ext cx="2369496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is-IS" sz="2000" b="1" dirty="0">
                <a:solidFill>
                  <a:srgbClr val="002060"/>
                </a:solidFill>
              </a:rPr>
              <a:t>GSK2838232</a:t>
            </a:r>
          </a:p>
          <a:p>
            <a:pPr algn="ctr">
              <a:lnSpc>
                <a:spcPts val="2800"/>
              </a:lnSpc>
            </a:pPr>
            <a:r>
              <a:rPr lang="is-IS" sz="2000" b="1" dirty="0">
                <a:solidFill>
                  <a:srgbClr val="002060"/>
                </a:solidFill>
              </a:rPr>
              <a:t>Maturation inhibitor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37560">
            <a:off x="5206675" y="3571141"/>
            <a:ext cx="1990674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GS6207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Capside </a:t>
            </a:r>
            <a:r>
              <a:rPr lang="fr-FR" sz="2000" b="1" dirty="0" err="1">
                <a:solidFill>
                  <a:srgbClr val="002060"/>
                </a:solidFill>
              </a:rPr>
              <a:t>inhibitor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5363804" y="1834690"/>
            <a:ext cx="1240519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GS-9131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New NRTI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31837" y="4159667"/>
            <a:ext cx="999313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PGT121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5416" y="2657867"/>
            <a:ext cx="1067921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GS-9722</a:t>
            </a:r>
          </a:p>
        </p:txBody>
      </p:sp>
    </p:spTree>
    <p:extLst>
      <p:ext uri="{BB962C8B-B14F-4D97-AF65-F5344CB8AC3E}">
        <p14:creationId xmlns:p14="http://schemas.microsoft.com/office/powerpoint/2010/main" val="10145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9170"/>
            <a:ext cx="8229600" cy="706091"/>
          </a:xfrm>
        </p:spPr>
        <p:txBody>
          <a:bodyPr/>
          <a:lstStyle/>
          <a:p>
            <a:r>
              <a:rPr lang="en-US"/>
              <a:t>RAL vs EFV in pregnancy : RCT</a:t>
            </a: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510926" y="945405"/>
            <a:ext cx="7789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% with Delivery VL &lt; 200 c/ml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Overall and by Gestational Age at Entry (N = 307 women)</a:t>
            </a:r>
          </a:p>
        </p:txBody>
      </p:sp>
      <p:sp>
        <p:nvSpPr>
          <p:cNvPr id="64" name="Text Box 3">
            <a:extLst>
              <a:ext uri="{FF2B5EF4-FFF2-40B4-BE49-F238E27FC236}">
                <a16:creationId xmlns=""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71" y="6489132"/>
            <a:ext cx="35463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b="1" i="1" dirty="0" err="1">
                <a:solidFill>
                  <a:srgbClr val="0070C0"/>
                </a:solidFill>
              </a:rPr>
              <a:t>Mirochnick</a:t>
            </a:r>
            <a:r>
              <a:rPr lang="fr-FR" sz="1400" b="1" i="1" dirty="0">
                <a:solidFill>
                  <a:srgbClr val="0070C0"/>
                </a:solidFill>
              </a:rPr>
              <a:t> M, CROI 2019, Abs. 39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ED3BDB33-A435-4B9D-A065-D95E22006B00}"/>
              </a:ext>
            </a:extLst>
          </p:cNvPr>
          <p:cNvGrpSpPr/>
          <p:nvPr/>
        </p:nvGrpSpPr>
        <p:grpSpPr>
          <a:xfrm>
            <a:off x="375948" y="1990939"/>
            <a:ext cx="5221747" cy="4255329"/>
            <a:chOff x="375948" y="1990939"/>
            <a:chExt cx="5221747" cy="4255329"/>
          </a:xfrm>
        </p:grpSpPr>
        <p:grpSp>
          <p:nvGrpSpPr>
            <p:cNvPr id="121" name="Grouper 120"/>
            <p:cNvGrpSpPr/>
            <p:nvPr/>
          </p:nvGrpSpPr>
          <p:grpSpPr>
            <a:xfrm>
              <a:off x="375948" y="1990939"/>
              <a:ext cx="5221747" cy="4255329"/>
              <a:chOff x="2953915" y="2728913"/>
              <a:chExt cx="6658153" cy="3393420"/>
            </a:xfrm>
          </p:grpSpPr>
          <p:sp>
            <p:nvSpPr>
              <p:cNvPr id="65" name="Freeform 5">
                <a:extLst>
                  <a:ext uri="{FF2B5EF4-FFF2-40B4-BE49-F238E27FC236}">
                    <a16:creationId xmlns="" xmlns:a16="http://schemas.microsoft.com/office/drawing/2014/main" id="{A454E53B-6641-4D9A-87EC-C0B45B4FB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2199" y="3489325"/>
                <a:ext cx="550835" cy="2368550"/>
              </a:xfrm>
              <a:custGeom>
                <a:avLst/>
                <a:gdLst>
                  <a:gd name="T0" fmla="*/ 0 w 256"/>
                  <a:gd name="T1" fmla="*/ 159 h 1492"/>
                  <a:gd name="T2" fmla="*/ 0 w 256"/>
                  <a:gd name="T3" fmla="*/ 159 h 1492"/>
                  <a:gd name="T4" fmla="*/ 0 w 256"/>
                  <a:gd name="T5" fmla="*/ 1285 h 1492"/>
                  <a:gd name="T6" fmla="*/ 0 w 256"/>
                  <a:gd name="T7" fmla="*/ 1285 h 1492"/>
                  <a:gd name="T8" fmla="*/ 0 w 256"/>
                  <a:gd name="T9" fmla="*/ 1492 h 1492"/>
                  <a:gd name="T10" fmla="*/ 256 w 256"/>
                  <a:gd name="T11" fmla="*/ 1492 h 1492"/>
                  <a:gd name="T12" fmla="*/ 256 w 256"/>
                  <a:gd name="T13" fmla="*/ 0 h 1492"/>
                  <a:gd name="T14" fmla="*/ 0 w 256"/>
                  <a:gd name="T15" fmla="*/ 0 h 1492"/>
                  <a:gd name="T16" fmla="*/ 0 w 256"/>
                  <a:gd name="T17" fmla="*/ 15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492">
                    <a:moveTo>
                      <a:pt x="0" y="159"/>
                    </a:moveTo>
                    <a:lnTo>
                      <a:pt x="0" y="159"/>
                    </a:lnTo>
                    <a:lnTo>
                      <a:pt x="0" y="1285"/>
                    </a:lnTo>
                    <a:lnTo>
                      <a:pt x="0" y="1285"/>
                    </a:lnTo>
                    <a:lnTo>
                      <a:pt x="0" y="1492"/>
                    </a:lnTo>
                    <a:lnTo>
                      <a:pt x="256" y="1492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="" xmlns:a16="http://schemas.microsoft.com/office/drawing/2014/main" id="{841277F0-FA96-4B72-A361-C681EFEF9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4049713"/>
                <a:ext cx="550835" cy="1808163"/>
              </a:xfrm>
              <a:custGeom>
                <a:avLst/>
                <a:gdLst>
                  <a:gd name="T0" fmla="*/ 257 w 257"/>
                  <a:gd name="T1" fmla="*/ 0 h 1139"/>
                  <a:gd name="T2" fmla="*/ 0 w 257"/>
                  <a:gd name="T3" fmla="*/ 0 h 1139"/>
                  <a:gd name="T4" fmla="*/ 0 w 257"/>
                  <a:gd name="T5" fmla="*/ 1139 h 1139"/>
                  <a:gd name="T6" fmla="*/ 257 w 257"/>
                  <a:gd name="T7" fmla="*/ 1139 h 1139"/>
                  <a:gd name="T8" fmla="*/ 257 w 257"/>
                  <a:gd name="T9" fmla="*/ 932 h 1139"/>
                  <a:gd name="T10" fmla="*/ 257 w 257"/>
                  <a:gd name="T11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" h="1139">
                    <a:moveTo>
                      <a:pt x="257" y="0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257" y="1139"/>
                    </a:lnTo>
                    <a:lnTo>
                      <a:pt x="257" y="932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="" xmlns:a16="http://schemas.microsoft.com/office/drawing/2014/main" id="{AB3EA642-26E3-4916-A229-D4C70A30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25" y="3413125"/>
                <a:ext cx="550835" cy="2444750"/>
              </a:xfrm>
              <a:custGeom>
                <a:avLst/>
                <a:gdLst>
                  <a:gd name="T0" fmla="*/ 0 w 256"/>
                  <a:gd name="T1" fmla="*/ 164 h 1540"/>
                  <a:gd name="T2" fmla="*/ 0 w 256"/>
                  <a:gd name="T3" fmla="*/ 164 h 1540"/>
                  <a:gd name="T4" fmla="*/ 0 w 256"/>
                  <a:gd name="T5" fmla="*/ 1540 h 1540"/>
                  <a:gd name="T6" fmla="*/ 256 w 256"/>
                  <a:gd name="T7" fmla="*/ 1540 h 1540"/>
                  <a:gd name="T8" fmla="*/ 256 w 256"/>
                  <a:gd name="T9" fmla="*/ 0 h 1540"/>
                  <a:gd name="T10" fmla="*/ 0 w 256"/>
                  <a:gd name="T11" fmla="*/ 0 h 1540"/>
                  <a:gd name="T12" fmla="*/ 0 w 256"/>
                  <a:gd name="T13" fmla="*/ 164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40">
                    <a:moveTo>
                      <a:pt x="0" y="164"/>
                    </a:moveTo>
                    <a:lnTo>
                      <a:pt x="0" y="164"/>
                    </a:lnTo>
                    <a:lnTo>
                      <a:pt x="0" y="1540"/>
                    </a:lnTo>
                    <a:lnTo>
                      <a:pt x="256" y="1540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="" xmlns:a16="http://schemas.microsoft.com/office/drawing/2014/main" id="{7CA06145-5598-49E3-882A-B6204940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0" y="3387725"/>
                <a:ext cx="550835" cy="2470150"/>
              </a:xfrm>
              <a:custGeom>
                <a:avLst/>
                <a:gdLst>
                  <a:gd name="T0" fmla="*/ 256 w 256"/>
                  <a:gd name="T1" fmla="*/ 180 h 1556"/>
                  <a:gd name="T2" fmla="*/ 256 w 256"/>
                  <a:gd name="T3" fmla="*/ 16 h 1556"/>
                  <a:gd name="T4" fmla="*/ 256 w 256"/>
                  <a:gd name="T5" fmla="*/ 0 h 1556"/>
                  <a:gd name="T6" fmla="*/ 0 w 256"/>
                  <a:gd name="T7" fmla="*/ 0 h 1556"/>
                  <a:gd name="T8" fmla="*/ 0 w 256"/>
                  <a:gd name="T9" fmla="*/ 1556 h 1556"/>
                  <a:gd name="T10" fmla="*/ 256 w 256"/>
                  <a:gd name="T11" fmla="*/ 1556 h 1556"/>
                  <a:gd name="T12" fmla="*/ 256 w 256"/>
                  <a:gd name="T13" fmla="*/ 180 h 1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556">
                    <a:moveTo>
                      <a:pt x="256" y="180"/>
                    </a:moveTo>
                    <a:lnTo>
                      <a:pt x="256" y="16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556"/>
                    </a:lnTo>
                    <a:lnTo>
                      <a:pt x="256" y="1556"/>
                    </a:lnTo>
                    <a:lnTo>
                      <a:pt x="256" y="18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>
                  <a:latin typeface="+mj-lt"/>
                </a:endParaRPr>
              </a:p>
            </p:txBody>
          </p:sp>
          <p:sp>
            <p:nvSpPr>
              <p:cNvPr id="69" name="Rectangle 9">
                <a:extLst>
                  <a:ext uri="{FF2B5EF4-FFF2-40B4-BE49-F238E27FC236}">
                    <a16:creationId xmlns="" xmlns:a16="http://schemas.microsoft.com/office/drawing/2014/main" id="{3AC200C8-8102-451F-A38B-9ABA30CF8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075" y="3717925"/>
                <a:ext cx="550835" cy="2139950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70" name="Freeform 10">
                <a:extLst>
                  <a:ext uri="{FF2B5EF4-FFF2-40B4-BE49-F238E27FC236}">
                    <a16:creationId xmlns="" xmlns:a16="http://schemas.microsoft.com/office/drawing/2014/main" id="{F9A8FFF6-970D-4490-AF6D-105D17960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819" y="3463925"/>
                <a:ext cx="550835" cy="2393950"/>
              </a:xfrm>
              <a:custGeom>
                <a:avLst/>
                <a:gdLst>
                  <a:gd name="T0" fmla="*/ 0 w 256"/>
                  <a:gd name="T1" fmla="*/ 0 h 1508"/>
                  <a:gd name="T2" fmla="*/ 0 w 256"/>
                  <a:gd name="T3" fmla="*/ 160 h 1508"/>
                  <a:gd name="T4" fmla="*/ 0 w 256"/>
                  <a:gd name="T5" fmla="*/ 1508 h 1508"/>
                  <a:gd name="T6" fmla="*/ 256 w 256"/>
                  <a:gd name="T7" fmla="*/ 1508 h 1508"/>
                  <a:gd name="T8" fmla="*/ 256 w 256"/>
                  <a:gd name="T9" fmla="*/ 0 h 1508"/>
                  <a:gd name="T10" fmla="*/ 0 w 256"/>
                  <a:gd name="T11" fmla="*/ 0 h 1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1508">
                    <a:moveTo>
                      <a:pt x="0" y="0"/>
                    </a:moveTo>
                    <a:lnTo>
                      <a:pt x="0" y="160"/>
                    </a:lnTo>
                    <a:lnTo>
                      <a:pt x="0" y="1508"/>
                    </a:lnTo>
                    <a:lnTo>
                      <a:pt x="256" y="1508"/>
                    </a:lnTo>
                    <a:lnTo>
                      <a:pt x="2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="" xmlns:a16="http://schemas.microsoft.com/office/drawing/2014/main" id="{EA58E016-2011-4D7F-8C91-AAF414959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3001328"/>
                <a:ext cx="1652588" cy="139700"/>
              </a:xfrm>
              <a:custGeom>
                <a:avLst/>
                <a:gdLst>
                  <a:gd name="T0" fmla="*/ 1041 w 1041"/>
                  <a:gd name="T1" fmla="*/ 88 h 88"/>
                  <a:gd name="T2" fmla="*/ 1041 w 1041"/>
                  <a:gd name="T3" fmla="*/ 0 h 88"/>
                  <a:gd name="T4" fmla="*/ 0 w 1041"/>
                  <a:gd name="T5" fmla="*/ 0 h 88"/>
                  <a:gd name="T6" fmla="*/ 0 w 1041"/>
                  <a:gd name="T7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1" h="88">
                    <a:moveTo>
                      <a:pt x="1041" y="88"/>
                    </a:moveTo>
                    <a:lnTo>
                      <a:pt x="1041" y="0"/>
                    </a:lnTo>
                    <a:lnTo>
                      <a:pt x="0" y="0"/>
                    </a:lnTo>
                    <a:lnTo>
                      <a:pt x="0" y="88"/>
                    </a:lnTo>
                  </a:path>
                </a:pathLst>
              </a:custGeom>
              <a:noFill/>
              <a:ln w="12700">
                <a:solidFill>
                  <a:srgbClr val="00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fr-FR">
                  <a:latin typeface="+mj-lt"/>
                </a:endParaRPr>
              </a:p>
            </p:txBody>
          </p:sp>
          <p:sp>
            <p:nvSpPr>
              <p:cNvPr id="72" name="Rectangle 12">
                <a:extLst>
                  <a:ext uri="{FF2B5EF4-FFF2-40B4-BE49-F238E27FC236}">
                    <a16:creationId xmlns="" xmlns:a16="http://schemas.microsoft.com/office/drawing/2014/main" id="{FB51C391-7F7E-4E68-BD04-90CE52339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411" y="5901440"/>
                <a:ext cx="867702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b="1" dirty="0" err="1">
                    <a:latin typeface="+mj-lt"/>
                  </a:rPr>
                  <a:t>Overall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73" name="Rectangle 13">
                <a:extLst>
                  <a:ext uri="{FF2B5EF4-FFF2-40B4-BE49-F238E27FC236}">
                    <a16:creationId xmlns="" xmlns:a16="http://schemas.microsoft.com/office/drawing/2014/main" id="{FDA64F8F-596F-4378-A27E-122E4681C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4669" y="5901440"/>
                <a:ext cx="1470833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b="1" dirty="0">
                    <a:latin typeface="+mj-lt"/>
                  </a:rPr>
                  <a:t>20 to &lt; 28W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74" name="Rectangle 14">
                <a:extLst>
                  <a:ext uri="{FF2B5EF4-FFF2-40B4-BE49-F238E27FC236}">
                    <a16:creationId xmlns="" xmlns:a16="http://schemas.microsoft.com/office/drawing/2014/main" id="{F771F76D-0DAB-44AA-A6A5-993612745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8844" y="5901440"/>
                <a:ext cx="1470833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b="1" dirty="0">
                    <a:latin typeface="+mj-lt"/>
                  </a:rPr>
                  <a:t>28 to &lt; 37W</a:t>
                </a:r>
                <a:endParaRPr lang="fr-FR" altLang="fr-FR" sz="2400" dirty="0">
                  <a:latin typeface="+mj-lt"/>
                </a:endParaRPr>
              </a:p>
            </p:txBody>
          </p:sp>
          <p:grpSp>
            <p:nvGrpSpPr>
              <p:cNvPr id="75" name="Groupe 57">
                <a:extLst>
                  <a:ext uri="{FF2B5EF4-FFF2-40B4-BE49-F238E27FC236}">
                    <a16:creationId xmlns="" xmlns:a16="http://schemas.microsoft.com/office/drawing/2014/main" id="{88C5B47C-3D82-4BF4-A2E5-357E8D3193E3}"/>
                  </a:ext>
                </a:extLst>
              </p:cNvPr>
              <p:cNvGrpSpPr/>
              <p:nvPr/>
            </p:nvGrpSpPr>
            <p:grpSpPr>
              <a:xfrm>
                <a:off x="3316286" y="3309938"/>
                <a:ext cx="5000627" cy="2547938"/>
                <a:chOff x="3316286" y="3309938"/>
                <a:chExt cx="5000627" cy="2547938"/>
              </a:xfrm>
            </p:grpSpPr>
            <p:grpSp>
              <p:nvGrpSpPr>
                <p:cNvPr id="76" name="Groupe 56">
                  <a:extLst>
                    <a:ext uri="{FF2B5EF4-FFF2-40B4-BE49-F238E27FC236}">
                      <a16:creationId xmlns="" xmlns:a16="http://schemas.microsoft.com/office/drawing/2014/main" id="{41D400EF-A64C-4BF3-AAA4-9D856842404A}"/>
                    </a:ext>
                  </a:extLst>
                </p:cNvPr>
                <p:cNvGrpSpPr/>
                <p:nvPr/>
              </p:nvGrpSpPr>
              <p:grpSpPr>
                <a:xfrm>
                  <a:off x="3316286" y="3309938"/>
                  <a:ext cx="69851" cy="2547938"/>
                  <a:chOff x="3265488" y="3309938"/>
                  <a:chExt cx="120650" cy="2547938"/>
                </a:xfrm>
              </p:grpSpPr>
              <p:sp>
                <p:nvSpPr>
                  <p:cNvPr id="78" name="Freeform 15">
                    <a:extLst>
                      <a:ext uri="{FF2B5EF4-FFF2-40B4-BE49-F238E27FC236}">
                        <a16:creationId xmlns="" xmlns:a16="http://schemas.microsoft.com/office/drawing/2014/main" id="{8953A95E-2A42-4F14-BC46-ACB5730D21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5488" y="3309938"/>
                    <a:ext cx="120650" cy="255588"/>
                  </a:xfrm>
                  <a:custGeom>
                    <a:avLst/>
                    <a:gdLst>
                      <a:gd name="T0" fmla="*/ 76 w 76"/>
                      <a:gd name="T1" fmla="*/ 161 h 161"/>
                      <a:gd name="T2" fmla="*/ 76 w 76"/>
                      <a:gd name="T3" fmla="*/ 0 h 161"/>
                      <a:gd name="T4" fmla="*/ 0 w 76"/>
                      <a:gd name="T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61">
                        <a:moveTo>
                          <a:pt x="76" y="161"/>
                        </a:moveTo>
                        <a:lnTo>
                          <a:pt x="76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79" name="Line 16">
                    <a:extLst>
                      <a:ext uri="{FF2B5EF4-FFF2-40B4-BE49-F238E27FC236}">
                        <a16:creationId xmlns="" xmlns:a16="http://schemas.microsoft.com/office/drawing/2014/main" id="{87570B88-C26B-4C3D-809F-DB11326C64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3565525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0" name="Line 17">
                    <a:extLst>
                      <a:ext uri="{FF2B5EF4-FFF2-40B4-BE49-F238E27FC236}">
                        <a16:creationId xmlns="" xmlns:a16="http://schemas.microsoft.com/office/drawing/2014/main" id="{4CCD18E2-D14C-4CDA-8F80-14F2539146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3819525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1" name="Line 18">
                    <a:extLst>
                      <a:ext uri="{FF2B5EF4-FFF2-40B4-BE49-F238E27FC236}">
                        <a16:creationId xmlns="" xmlns:a16="http://schemas.microsoft.com/office/drawing/2014/main" id="{4AE6E979-765B-4556-A9D3-507F6FB7D3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3819525"/>
                    <a:ext cx="0" cy="2555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2" name="Line 19">
                    <a:extLst>
                      <a:ext uri="{FF2B5EF4-FFF2-40B4-BE49-F238E27FC236}">
                        <a16:creationId xmlns="" xmlns:a16="http://schemas.microsoft.com/office/drawing/2014/main" id="{94BEBAEC-3CE6-46AD-9AF0-CB84727E4F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075113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3" name="Line 20">
                    <a:extLst>
                      <a:ext uri="{FF2B5EF4-FFF2-40B4-BE49-F238E27FC236}">
                        <a16:creationId xmlns="" xmlns:a16="http://schemas.microsoft.com/office/drawing/2014/main" id="{6B9C10E4-238D-4802-B526-67E7989891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3565525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4" name="Line 21">
                    <a:extLst>
                      <a:ext uri="{FF2B5EF4-FFF2-40B4-BE49-F238E27FC236}">
                        <a16:creationId xmlns="" xmlns:a16="http://schemas.microsoft.com/office/drawing/2014/main" id="{B1467255-5703-444E-B0C9-6B40925B41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329113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5" name="Line 22">
                    <a:extLst>
                      <a:ext uri="{FF2B5EF4-FFF2-40B4-BE49-F238E27FC236}">
                        <a16:creationId xmlns="" xmlns:a16="http://schemas.microsoft.com/office/drawing/2014/main" id="{BDD18381-EAAF-4191-B183-601985B85D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329113"/>
                    <a:ext cx="0" cy="2555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6" name="Line 23">
                    <a:extLst>
                      <a:ext uri="{FF2B5EF4-FFF2-40B4-BE49-F238E27FC236}">
                        <a16:creationId xmlns="" xmlns:a16="http://schemas.microsoft.com/office/drawing/2014/main" id="{09E8201C-6AEE-40AA-B6A7-704D6E91BD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584700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7" name="Line 24">
                    <a:extLst>
                      <a:ext uri="{FF2B5EF4-FFF2-40B4-BE49-F238E27FC236}">
                        <a16:creationId xmlns="" xmlns:a16="http://schemas.microsoft.com/office/drawing/2014/main" id="{1B0115AB-D629-4122-B5E3-746B8EC077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584700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8" name="Line 25">
                    <a:extLst>
                      <a:ext uri="{FF2B5EF4-FFF2-40B4-BE49-F238E27FC236}">
                        <a16:creationId xmlns="" xmlns:a16="http://schemas.microsoft.com/office/drawing/2014/main" id="{3C307A0E-5124-40C0-93D6-46DA06EC52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4838700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89" name="Line 26">
                    <a:extLst>
                      <a:ext uri="{FF2B5EF4-FFF2-40B4-BE49-F238E27FC236}">
                        <a16:creationId xmlns="" xmlns:a16="http://schemas.microsoft.com/office/drawing/2014/main" id="{3D3FE3CA-29E9-4CFD-ACF3-C6579BDE32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5348288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0" name="Line 27">
                    <a:extLst>
                      <a:ext uri="{FF2B5EF4-FFF2-40B4-BE49-F238E27FC236}">
                        <a16:creationId xmlns="" xmlns:a16="http://schemas.microsoft.com/office/drawing/2014/main" id="{9ED7EBA1-1076-43C1-A455-DDAD161686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5092700"/>
                    <a:ext cx="0" cy="2555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1" name="Line 28">
                    <a:extLst>
                      <a:ext uri="{FF2B5EF4-FFF2-40B4-BE49-F238E27FC236}">
                        <a16:creationId xmlns="" xmlns:a16="http://schemas.microsoft.com/office/drawing/2014/main" id="{E495E7B1-E383-4012-9401-B89C72AD34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5092700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2" name="Line 29">
                    <a:extLst>
                      <a:ext uri="{FF2B5EF4-FFF2-40B4-BE49-F238E27FC236}">
                        <a16:creationId xmlns="" xmlns:a16="http://schemas.microsoft.com/office/drawing/2014/main" id="{0A4E0305-77AD-4EAB-B4AB-516995CFEA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838700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3" name="Line 30">
                    <a:extLst>
                      <a:ext uri="{FF2B5EF4-FFF2-40B4-BE49-F238E27FC236}">
                        <a16:creationId xmlns="" xmlns:a16="http://schemas.microsoft.com/office/drawing/2014/main" id="{0E1755A2-72DE-4708-A9FF-54BCD3A1D7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4075113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4" name="Freeform 31">
                    <a:extLst>
                      <a:ext uri="{FF2B5EF4-FFF2-40B4-BE49-F238E27FC236}">
                        <a16:creationId xmlns="" xmlns:a16="http://schemas.microsoft.com/office/drawing/2014/main" id="{DDA40E9F-BF03-4403-AEF8-55BBBB5AA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5488" y="5602288"/>
                    <a:ext cx="120650" cy="255588"/>
                  </a:xfrm>
                  <a:custGeom>
                    <a:avLst/>
                    <a:gdLst>
                      <a:gd name="T0" fmla="*/ 0 w 76"/>
                      <a:gd name="T1" fmla="*/ 161 h 161"/>
                      <a:gd name="T2" fmla="*/ 76 w 76"/>
                      <a:gd name="T3" fmla="*/ 161 h 161"/>
                      <a:gd name="T4" fmla="*/ 76 w 76"/>
                      <a:gd name="T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61">
                        <a:moveTo>
                          <a:pt x="0" y="161"/>
                        </a:moveTo>
                        <a:lnTo>
                          <a:pt x="76" y="161"/>
                        </a:lnTo>
                        <a:lnTo>
                          <a:pt x="76" y="0"/>
                        </a:lnTo>
                      </a:path>
                    </a:pathLst>
                  </a:cu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5" name="Line 32">
                    <a:extLst>
                      <a:ext uri="{FF2B5EF4-FFF2-40B4-BE49-F238E27FC236}">
                        <a16:creationId xmlns="" xmlns:a16="http://schemas.microsoft.com/office/drawing/2014/main" id="{7F8F85EB-3D36-4336-BFE2-C671A3E358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5488" y="5602288"/>
                    <a:ext cx="12065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  <p:sp>
                <p:nvSpPr>
                  <p:cNvPr id="96" name="Line 33">
                    <a:extLst>
                      <a:ext uri="{FF2B5EF4-FFF2-40B4-BE49-F238E27FC236}">
                        <a16:creationId xmlns="" xmlns:a16="http://schemas.microsoft.com/office/drawing/2014/main" id="{0C2CD6BF-50B4-4288-97B2-780731C60B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86138" y="5348288"/>
                    <a:ext cx="0" cy="25400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>
                      <a:latin typeface="+mj-lt"/>
                    </a:endParaRPr>
                  </a:p>
                </p:txBody>
              </p:sp>
            </p:grpSp>
            <p:sp>
              <p:nvSpPr>
                <p:cNvPr id="77" name="Line 34">
                  <a:extLst>
                    <a:ext uri="{FF2B5EF4-FFF2-40B4-BE49-F238E27FC236}">
                      <a16:creationId xmlns="" xmlns:a16="http://schemas.microsoft.com/office/drawing/2014/main" id="{1B94AF7F-E916-4AB1-9352-70E3971D0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6138" y="5857875"/>
                  <a:ext cx="4930775" cy="0"/>
                </a:xfrm>
                <a:prstGeom prst="line">
                  <a:avLst/>
                </a:prstGeom>
                <a:noFill/>
                <a:ln w="12700">
                  <a:solidFill>
                    <a:srgbClr val="0000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+mj-lt"/>
                  </a:endParaRPr>
                </a:p>
              </p:txBody>
            </p:sp>
          </p:grpSp>
          <p:sp>
            <p:nvSpPr>
              <p:cNvPr id="97" name="Rectangle 35">
                <a:extLst>
                  <a:ext uri="{FF2B5EF4-FFF2-40B4-BE49-F238E27FC236}">
                    <a16:creationId xmlns="" xmlns:a16="http://schemas.microsoft.com/office/drawing/2014/main" id="{89C394BC-7041-46DF-AA9B-42F6837E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915" y="3221037"/>
                <a:ext cx="300463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100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98" name="Rectangle 36">
                <a:extLst>
                  <a:ext uri="{FF2B5EF4-FFF2-40B4-BE49-F238E27FC236}">
                    <a16:creationId xmlns="" xmlns:a16="http://schemas.microsoft.com/office/drawing/2014/main" id="{6083CAB5-70AE-4C9E-8CF4-86557A4A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3476625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90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99" name="Rectangle 37">
                <a:extLst>
                  <a:ext uri="{FF2B5EF4-FFF2-40B4-BE49-F238E27FC236}">
                    <a16:creationId xmlns="" xmlns:a16="http://schemas.microsoft.com/office/drawing/2014/main" id="{95A9C64D-6D90-47A5-B73C-144C55B9E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3730625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80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0" name="Rectangle 38">
                <a:extLst>
                  <a:ext uri="{FF2B5EF4-FFF2-40B4-BE49-F238E27FC236}">
                    <a16:creationId xmlns="" xmlns:a16="http://schemas.microsoft.com/office/drawing/2014/main" id="{F097AC18-A8E4-476D-AD4A-F85B70ED8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3984625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70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1" name="Rectangle 39">
                <a:extLst>
                  <a:ext uri="{FF2B5EF4-FFF2-40B4-BE49-F238E27FC236}">
                    <a16:creationId xmlns="" xmlns:a16="http://schemas.microsoft.com/office/drawing/2014/main" id="{1C404858-4CF2-46DF-B214-9373381C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4240212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60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2" name="Rectangle 40">
                <a:extLst>
                  <a:ext uri="{FF2B5EF4-FFF2-40B4-BE49-F238E27FC236}">
                    <a16:creationId xmlns="" xmlns:a16="http://schemas.microsoft.com/office/drawing/2014/main" id="{A381C92D-E7FC-454D-8E02-B99BD4A14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4494212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50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3" name="Rectangle 41">
                <a:extLst>
                  <a:ext uri="{FF2B5EF4-FFF2-40B4-BE49-F238E27FC236}">
                    <a16:creationId xmlns="" xmlns:a16="http://schemas.microsoft.com/office/drawing/2014/main" id="{1E14AAF3-61E4-4263-9107-0278BAB24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4749800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40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4" name="Rectangle 42">
                <a:extLst>
                  <a:ext uri="{FF2B5EF4-FFF2-40B4-BE49-F238E27FC236}">
                    <a16:creationId xmlns="" xmlns:a16="http://schemas.microsoft.com/office/drawing/2014/main" id="{C3432CF9-BF14-4CD9-AD80-D0AF81D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5259387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20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5" name="Rectangle 43">
                <a:extLst>
                  <a:ext uri="{FF2B5EF4-FFF2-40B4-BE49-F238E27FC236}">
                    <a16:creationId xmlns="" xmlns:a16="http://schemas.microsoft.com/office/drawing/2014/main" id="{61FA710E-ACD9-436F-9099-A12A5048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5513387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10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6" name="Rectangle 44">
                <a:extLst>
                  <a:ext uri="{FF2B5EF4-FFF2-40B4-BE49-F238E27FC236}">
                    <a16:creationId xmlns="" xmlns:a16="http://schemas.microsoft.com/office/drawing/2014/main" id="{9C804971-B6F6-4ACA-8D74-F2C242BB5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5656" y="5003800"/>
                <a:ext cx="200308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30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7" name="Rectangle 45">
                <a:extLst>
                  <a:ext uri="{FF2B5EF4-FFF2-40B4-BE49-F238E27FC236}">
                    <a16:creationId xmlns="" xmlns:a16="http://schemas.microsoft.com/office/drawing/2014/main" id="{7B2DDBC8-4130-489B-B5CF-BB09631F9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4221" y="5767387"/>
                <a:ext cx="100155" cy="147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/>
                <a:r>
                  <a:rPr lang="fr-FR" altLang="fr-FR" sz="1200" b="1">
                    <a:latin typeface="+mj-lt"/>
                  </a:rPr>
                  <a:t>0</a:t>
                </a:r>
                <a:endParaRPr lang="fr-FR" altLang="fr-FR" b="1">
                  <a:latin typeface="+mj-lt"/>
                </a:endParaRPr>
              </a:p>
            </p:txBody>
          </p:sp>
          <p:sp>
            <p:nvSpPr>
              <p:cNvPr id="108" name="Rectangle 46">
                <a:extLst>
                  <a:ext uri="{FF2B5EF4-FFF2-40B4-BE49-F238E27FC236}">
                    <a16:creationId xmlns="" xmlns:a16="http://schemas.microsoft.com/office/drawing/2014/main" id="{A4B45A36-3AC5-48A6-AF06-437D8F97B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1703" y="3805238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>
                    <a:latin typeface="+mj-lt"/>
                  </a:rPr>
                  <a:t>71%</a:t>
                </a:r>
                <a:endParaRPr lang="fr-FR" altLang="fr-FR">
                  <a:latin typeface="+mj-lt"/>
                </a:endParaRPr>
              </a:p>
            </p:txBody>
          </p:sp>
          <p:sp>
            <p:nvSpPr>
              <p:cNvPr id="109" name="Rectangle 47">
                <a:extLst>
                  <a:ext uri="{FF2B5EF4-FFF2-40B4-BE49-F238E27FC236}">
                    <a16:creationId xmlns="" xmlns:a16="http://schemas.microsoft.com/office/drawing/2014/main" id="{61F790A4-0A39-472C-B520-DFCFC1DB2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4603" y="3244850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dirty="0">
                    <a:latin typeface="+mj-lt"/>
                  </a:rPr>
                  <a:t>93%</a:t>
                </a:r>
                <a:endParaRPr lang="fr-FR" altLang="fr-FR" dirty="0">
                  <a:latin typeface="+mj-lt"/>
                </a:endParaRPr>
              </a:p>
            </p:txBody>
          </p:sp>
          <p:sp>
            <p:nvSpPr>
              <p:cNvPr id="110" name="Rectangle 48">
                <a:extLst>
                  <a:ext uri="{FF2B5EF4-FFF2-40B4-BE49-F238E27FC236}">
                    <a16:creationId xmlns="" xmlns:a16="http://schemas.microsoft.com/office/drawing/2014/main" id="{F4C14A37-1528-47A2-A3DB-3E5858876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3180" y="3186162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dirty="0">
                    <a:latin typeface="+mj-lt"/>
                  </a:rPr>
                  <a:t>96%</a:t>
                </a:r>
                <a:endParaRPr lang="fr-FR" altLang="fr-FR" dirty="0">
                  <a:latin typeface="+mj-lt"/>
                </a:endParaRPr>
              </a:p>
            </p:txBody>
          </p:sp>
          <p:sp>
            <p:nvSpPr>
              <p:cNvPr id="111" name="Rectangle 49">
                <a:extLst>
                  <a:ext uri="{FF2B5EF4-FFF2-40B4-BE49-F238E27FC236}">
                    <a16:creationId xmlns="" xmlns:a16="http://schemas.microsoft.com/office/drawing/2014/main" id="{17E07D06-D45F-4872-9856-A8FA1C211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2684" y="3219450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>
                    <a:latin typeface="+mj-lt"/>
                  </a:rPr>
                  <a:t>94%</a:t>
                </a:r>
                <a:endParaRPr lang="fr-FR" altLang="fr-FR">
                  <a:latin typeface="+mj-lt"/>
                </a:endParaRPr>
              </a:p>
            </p:txBody>
          </p:sp>
          <p:sp>
            <p:nvSpPr>
              <p:cNvPr id="112" name="Rectangle 50">
                <a:extLst>
                  <a:ext uri="{FF2B5EF4-FFF2-40B4-BE49-F238E27FC236}">
                    <a16:creationId xmlns="" xmlns:a16="http://schemas.microsoft.com/office/drawing/2014/main" id="{63BBCA02-37A2-4E89-8FFA-172D108A3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7529" y="3143250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>
                    <a:latin typeface="+mj-lt"/>
                  </a:rPr>
                  <a:t>97%</a:t>
                </a:r>
                <a:endParaRPr lang="fr-FR" altLang="fr-FR">
                  <a:latin typeface="+mj-lt"/>
                </a:endParaRPr>
              </a:p>
            </p:txBody>
          </p:sp>
          <p:sp>
            <p:nvSpPr>
              <p:cNvPr id="113" name="Rectangle 51">
                <a:extLst>
                  <a:ext uri="{FF2B5EF4-FFF2-40B4-BE49-F238E27FC236}">
                    <a16:creationId xmlns="" xmlns:a16="http://schemas.microsoft.com/office/drawing/2014/main" id="{C9DF9E2A-E1BC-4AD3-A95B-6E37586DC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354" y="3475038"/>
                <a:ext cx="400617" cy="17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sz="1400" b="1" dirty="0">
                    <a:latin typeface="+mj-lt"/>
                  </a:rPr>
                  <a:t>84%</a:t>
                </a:r>
                <a:endParaRPr lang="fr-FR" altLang="fr-FR" dirty="0">
                  <a:latin typeface="+mj-lt"/>
                </a:endParaRPr>
              </a:p>
            </p:txBody>
          </p:sp>
          <p:sp>
            <p:nvSpPr>
              <p:cNvPr id="114" name="Rectangle 52">
                <a:extLst>
                  <a:ext uri="{FF2B5EF4-FFF2-40B4-BE49-F238E27FC236}">
                    <a16:creationId xmlns="" xmlns:a16="http://schemas.microsoft.com/office/drawing/2014/main" id="{D025FE93-7FDC-4D3A-BF6C-48B02B86E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075" y="2728913"/>
                <a:ext cx="1107826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dirty="0">
                    <a:latin typeface="+mj-lt"/>
                  </a:rPr>
                  <a:t>p = 0.001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115" name="Rectangle 53">
                <a:extLst>
                  <a:ext uri="{FF2B5EF4-FFF2-40B4-BE49-F238E27FC236}">
                    <a16:creationId xmlns="" xmlns:a16="http://schemas.microsoft.com/office/drawing/2014/main" id="{A4334944-1C7E-45BA-9348-26CF2B96C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3009" y="2728913"/>
                <a:ext cx="2332485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fr-FR" altLang="fr-FR" dirty="0">
                    <a:latin typeface="+mj-lt"/>
                  </a:rPr>
                  <a:t>Interaction p = 0.04</a:t>
                </a:r>
                <a:endParaRPr lang="fr-FR" altLang="fr-FR" sz="2400" dirty="0">
                  <a:latin typeface="+mj-lt"/>
                </a:endParaRPr>
              </a:p>
            </p:txBody>
          </p:sp>
          <p:sp>
            <p:nvSpPr>
              <p:cNvPr id="117" name="Freeform 5">
                <a:extLst>
                  <a:ext uri="{FF2B5EF4-FFF2-40B4-BE49-F238E27FC236}">
                    <a16:creationId xmlns="" xmlns:a16="http://schemas.microsoft.com/office/drawing/2014/main" id="{77CBAE5D-E874-4126-85AC-7C9AC0FCA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663" y="4587929"/>
                <a:ext cx="288000" cy="288000"/>
              </a:xfrm>
              <a:custGeom>
                <a:avLst/>
                <a:gdLst>
                  <a:gd name="T0" fmla="*/ 0 w 256"/>
                  <a:gd name="T1" fmla="*/ 159 h 1492"/>
                  <a:gd name="T2" fmla="*/ 0 w 256"/>
                  <a:gd name="T3" fmla="*/ 159 h 1492"/>
                  <a:gd name="T4" fmla="*/ 0 w 256"/>
                  <a:gd name="T5" fmla="*/ 1285 h 1492"/>
                  <a:gd name="T6" fmla="*/ 0 w 256"/>
                  <a:gd name="T7" fmla="*/ 1285 h 1492"/>
                  <a:gd name="T8" fmla="*/ 0 w 256"/>
                  <a:gd name="T9" fmla="*/ 1492 h 1492"/>
                  <a:gd name="T10" fmla="*/ 256 w 256"/>
                  <a:gd name="T11" fmla="*/ 1492 h 1492"/>
                  <a:gd name="T12" fmla="*/ 256 w 256"/>
                  <a:gd name="T13" fmla="*/ 0 h 1492"/>
                  <a:gd name="T14" fmla="*/ 0 w 256"/>
                  <a:gd name="T15" fmla="*/ 0 h 1492"/>
                  <a:gd name="T16" fmla="*/ 0 w 256"/>
                  <a:gd name="T17" fmla="*/ 15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1492">
                    <a:moveTo>
                      <a:pt x="0" y="159"/>
                    </a:moveTo>
                    <a:lnTo>
                      <a:pt x="0" y="159"/>
                    </a:lnTo>
                    <a:lnTo>
                      <a:pt x="0" y="1285"/>
                    </a:lnTo>
                    <a:lnTo>
                      <a:pt x="0" y="1285"/>
                    </a:lnTo>
                    <a:lnTo>
                      <a:pt x="0" y="1492"/>
                    </a:lnTo>
                    <a:lnTo>
                      <a:pt x="256" y="1492"/>
                    </a:lnTo>
                    <a:lnTo>
                      <a:pt x="256" y="0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118" name="Freeform 6">
                <a:extLst>
                  <a:ext uri="{FF2B5EF4-FFF2-40B4-BE49-F238E27FC236}">
                    <a16:creationId xmlns="" xmlns:a16="http://schemas.microsoft.com/office/drawing/2014/main" id="{96B767FF-D5FC-47F5-9AF5-5FE69CB7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6013" y="4143392"/>
                <a:ext cx="288000" cy="288000"/>
              </a:xfrm>
              <a:custGeom>
                <a:avLst/>
                <a:gdLst>
                  <a:gd name="T0" fmla="*/ 257 w 257"/>
                  <a:gd name="T1" fmla="*/ 0 h 1139"/>
                  <a:gd name="T2" fmla="*/ 0 w 257"/>
                  <a:gd name="T3" fmla="*/ 0 h 1139"/>
                  <a:gd name="T4" fmla="*/ 0 w 257"/>
                  <a:gd name="T5" fmla="*/ 1139 h 1139"/>
                  <a:gd name="T6" fmla="*/ 257 w 257"/>
                  <a:gd name="T7" fmla="*/ 1139 h 1139"/>
                  <a:gd name="T8" fmla="*/ 257 w 257"/>
                  <a:gd name="T9" fmla="*/ 932 h 1139"/>
                  <a:gd name="T10" fmla="*/ 257 w 257"/>
                  <a:gd name="T11" fmla="*/ 0 h 1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" h="1139">
                    <a:moveTo>
                      <a:pt x="257" y="0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257" y="1139"/>
                    </a:lnTo>
                    <a:lnTo>
                      <a:pt x="257" y="932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119" name="Rectangle 14">
                <a:extLst>
                  <a:ext uri="{FF2B5EF4-FFF2-40B4-BE49-F238E27FC236}">
                    <a16:creationId xmlns="" xmlns:a16="http://schemas.microsoft.com/office/drawing/2014/main" id="{09F2665D-2A10-4E99-B6D4-77661A9EA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1" y="4164282"/>
                <a:ext cx="451715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b="1" dirty="0">
                    <a:latin typeface="+mj-lt"/>
                  </a:rPr>
                  <a:t>EFV</a:t>
                </a:r>
                <a:endParaRPr lang="fr-FR" altLang="fr-FR" sz="2400" b="1" dirty="0">
                  <a:latin typeface="+mj-lt"/>
                </a:endParaRPr>
              </a:p>
            </p:txBody>
          </p:sp>
          <p:sp>
            <p:nvSpPr>
              <p:cNvPr id="120" name="Rectangle 14">
                <a:extLst>
                  <a:ext uri="{FF2B5EF4-FFF2-40B4-BE49-F238E27FC236}">
                    <a16:creationId xmlns="" xmlns:a16="http://schemas.microsoft.com/office/drawing/2014/main" id="{A8A7F590-DA96-47A7-85BC-EB831ED50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1" y="4608819"/>
                <a:ext cx="468067" cy="220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fr-FR" altLang="fr-FR" b="1" dirty="0">
                    <a:latin typeface="+mj-lt"/>
                  </a:rPr>
                  <a:t>RAL</a:t>
                </a:r>
                <a:endParaRPr lang="fr-FR" altLang="fr-FR" sz="2400" b="1" dirty="0">
                  <a:latin typeface="+mj-lt"/>
                </a:endParaRPr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2319312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90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2872729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88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3629924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89</a:t>
              </a: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4183341" y="5593147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+mj-lt"/>
                </a:rPr>
                <a:t>95</a:t>
              </a:r>
            </a:p>
          </p:txBody>
        </p:sp>
      </p:grpSp>
      <p:sp>
        <p:nvSpPr>
          <p:cNvPr id="124" name="Rectangle 3">
            <a:extLst>
              <a:ext uri="{FF2B5EF4-FFF2-40B4-BE49-F238E27FC236}">
                <a16:creationId xmlns="" xmlns:a16="http://schemas.microsoft.com/office/drawing/2014/main" id="{56BBCFA0-8151-432B-BB77-9CCE6D39F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78087" y="2358575"/>
            <a:ext cx="3157964" cy="4007251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/>
              <a:t>Median time to VL </a:t>
            </a:r>
            <a:br>
              <a:rPr lang="en-US" sz="1800" b="1" dirty="0"/>
            </a:br>
            <a:r>
              <a:rPr lang="en-US" sz="1800" b="1" dirty="0"/>
              <a:t>&lt; 200 copies/mL:</a:t>
            </a:r>
          </a:p>
          <a:p>
            <a:pPr lvl="1" eaLnBrk="1" hangingPunct="1"/>
            <a:r>
              <a:rPr lang="en-US" b="1" dirty="0">
                <a:solidFill>
                  <a:srgbClr val="FF6600"/>
                </a:solidFill>
              </a:rPr>
              <a:t>RAL: 8 days</a:t>
            </a:r>
          </a:p>
          <a:p>
            <a:pPr lvl="1" eaLnBrk="1" hangingPunct="1"/>
            <a:r>
              <a:rPr lang="en-US" b="1" dirty="0">
                <a:solidFill>
                  <a:srgbClr val="006699"/>
                </a:solidFill>
              </a:rPr>
              <a:t>EFV: 15 days</a:t>
            </a:r>
            <a:br>
              <a:rPr lang="en-US" b="1" dirty="0">
                <a:solidFill>
                  <a:srgbClr val="006699"/>
                </a:solidFill>
              </a:rPr>
            </a:br>
            <a:endParaRPr lang="en-US" b="1" dirty="0">
              <a:solidFill>
                <a:srgbClr val="006699"/>
              </a:solidFill>
            </a:endParaRPr>
          </a:p>
          <a:p>
            <a:r>
              <a:rPr lang="en-US" sz="1800" b="1" dirty="0"/>
              <a:t>5 infants born with HIV</a:t>
            </a:r>
          </a:p>
          <a:p>
            <a:pPr lvl="1"/>
            <a:r>
              <a:rPr lang="en-US" b="1" dirty="0">
                <a:solidFill>
                  <a:srgbClr val="FF6600"/>
                </a:solidFill>
              </a:rPr>
              <a:t>RAL: 1 </a:t>
            </a:r>
          </a:p>
          <a:p>
            <a:pPr lvl="1"/>
            <a:r>
              <a:rPr lang="en-US" b="1" dirty="0">
                <a:solidFill>
                  <a:srgbClr val="006699"/>
                </a:solidFill>
              </a:rPr>
              <a:t>EFV: 4 </a:t>
            </a:r>
          </a:p>
          <a:p>
            <a:pPr lvl="1"/>
            <a:r>
              <a:rPr lang="en-US" b="1" dirty="0"/>
              <a:t>All with PCR+ at birth (intra-uterine transmission)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64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680005" y="6492900"/>
            <a:ext cx="2523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Grober</a:t>
            </a:r>
            <a:r>
              <a:rPr lang="fr-FR" sz="1400" b="1" i="1" dirty="0">
                <a:solidFill>
                  <a:srgbClr val="0070C0"/>
                </a:solidFill>
              </a:rPr>
              <a:t> JA. CROI 2019, Abs. 481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="" xmlns:a16="http://schemas.microsoft.com/office/drawing/2014/main" id="{D75EEEA3-5EAE-4998-923F-628DED38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459" y="1457914"/>
            <a:ext cx="51410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MK-8591 administered at low doses exhibits substantially higher inhibitors quotients than marketed NRTIs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Forme libre : forme 1">
            <a:extLst>
              <a:ext uri="{FF2B5EF4-FFF2-40B4-BE49-F238E27FC236}">
                <a16:creationId xmlns="" xmlns:a16="http://schemas.microsoft.com/office/drawing/2014/main" id="{C86F0E69-11FD-440A-B994-6C5E2B80ABBB}"/>
              </a:ext>
            </a:extLst>
          </p:cNvPr>
          <p:cNvSpPr/>
          <p:nvPr/>
        </p:nvSpPr>
        <p:spPr>
          <a:xfrm>
            <a:off x="5045775" y="2562860"/>
            <a:ext cx="3789680" cy="1651000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5441B3C8-0A2C-4315-BD35-D6E93AD7256C}"/>
              </a:ext>
            </a:extLst>
          </p:cNvPr>
          <p:cNvCxnSpPr/>
          <p:nvPr/>
        </p:nvCxnSpPr>
        <p:spPr>
          <a:xfrm>
            <a:off x="4974655" y="3009900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DCC4A1FF-9906-41AB-87B4-4E2C65631844}"/>
              </a:ext>
            </a:extLst>
          </p:cNvPr>
          <p:cNvSpPr txBox="1"/>
          <p:nvPr/>
        </p:nvSpPr>
        <p:spPr>
          <a:xfrm>
            <a:off x="4606355" y="285242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F16C48D5-8F8E-42ED-A9FE-0F4873E0859A}"/>
              </a:ext>
            </a:extLst>
          </p:cNvPr>
          <p:cNvCxnSpPr/>
          <p:nvPr/>
        </p:nvCxnSpPr>
        <p:spPr>
          <a:xfrm>
            <a:off x="4974655" y="3615691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6A65D4AF-8A2D-4D8E-91BB-FD9E938AB389}"/>
              </a:ext>
            </a:extLst>
          </p:cNvPr>
          <p:cNvSpPr txBox="1"/>
          <p:nvPr/>
        </p:nvSpPr>
        <p:spPr>
          <a:xfrm>
            <a:off x="4684903" y="345821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CE4C9E19-DA33-4FED-8FF0-EA8623405906}"/>
              </a:ext>
            </a:extLst>
          </p:cNvPr>
          <p:cNvCxnSpPr/>
          <p:nvPr/>
        </p:nvCxnSpPr>
        <p:spPr>
          <a:xfrm>
            <a:off x="4974655" y="4207160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B4B1209-17B0-44F9-AE50-D15EE8D909AA}"/>
              </a:ext>
            </a:extLst>
          </p:cNvPr>
          <p:cNvSpPr txBox="1"/>
          <p:nvPr/>
        </p:nvSpPr>
        <p:spPr>
          <a:xfrm>
            <a:off x="4763450" y="4049680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10F776A6-A6E7-4EA5-8332-64E7951C44ED}"/>
              </a:ext>
            </a:extLst>
          </p:cNvPr>
          <p:cNvSpPr txBox="1"/>
          <p:nvPr/>
        </p:nvSpPr>
        <p:spPr>
          <a:xfrm rot="16200000">
            <a:off x="3620884" y="3319711"/>
            <a:ext cx="1800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C</a:t>
            </a:r>
            <a:r>
              <a:rPr lang="fr-FR" sz="1200" b="1" baseline="-25000" dirty="0" err="1"/>
              <a:t>trough</a:t>
            </a:r>
            <a:r>
              <a:rPr lang="fr-FR" sz="1200" b="1" dirty="0"/>
              <a:t> </a:t>
            </a:r>
            <a:r>
              <a:rPr lang="fr-FR" sz="1200" b="1" dirty="0" err="1"/>
              <a:t>inhibitory</a:t>
            </a:r>
            <a:r>
              <a:rPr lang="fr-FR" sz="1200" b="1" dirty="0"/>
              <a:t> quotient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A8CF494-5C74-4A1C-B49B-189CB8DC6A4D}"/>
              </a:ext>
            </a:extLst>
          </p:cNvPr>
          <p:cNvSpPr/>
          <p:nvPr/>
        </p:nvSpPr>
        <p:spPr>
          <a:xfrm>
            <a:off x="5162553" y="3063240"/>
            <a:ext cx="342900" cy="1143915"/>
          </a:xfrm>
          <a:prstGeom prst="rect">
            <a:avLst/>
          </a:prstGeom>
          <a:solidFill>
            <a:srgbClr val="F68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6F49C7-86A7-42D2-A102-8CC516C11291}"/>
              </a:ext>
            </a:extLst>
          </p:cNvPr>
          <p:cNvSpPr/>
          <p:nvPr/>
        </p:nvSpPr>
        <p:spPr>
          <a:xfrm>
            <a:off x="5720276" y="2715264"/>
            <a:ext cx="342900" cy="1491892"/>
          </a:xfrm>
          <a:prstGeom prst="rect">
            <a:avLst/>
          </a:prstGeom>
          <a:solidFill>
            <a:srgbClr val="F68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899AB01-8D9F-4DDF-AB80-5D33B78A279D}"/>
              </a:ext>
            </a:extLst>
          </p:cNvPr>
          <p:cNvSpPr/>
          <p:nvPr/>
        </p:nvSpPr>
        <p:spPr>
          <a:xfrm>
            <a:off x="6277999" y="3009900"/>
            <a:ext cx="342900" cy="1197255"/>
          </a:xfrm>
          <a:prstGeom prst="rect">
            <a:avLst/>
          </a:prstGeom>
          <a:solidFill>
            <a:srgbClr val="F68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D512C3C-FE1A-4793-9AC2-86727BE66910}"/>
              </a:ext>
            </a:extLst>
          </p:cNvPr>
          <p:cNvSpPr/>
          <p:nvPr/>
        </p:nvSpPr>
        <p:spPr>
          <a:xfrm>
            <a:off x="6842266" y="3274060"/>
            <a:ext cx="342900" cy="933095"/>
          </a:xfrm>
          <a:prstGeom prst="rect">
            <a:avLst/>
          </a:prstGeom>
          <a:solidFill>
            <a:srgbClr val="0098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4F1EF5E-844B-4F9A-BE1F-6C66A37CAAE0}"/>
              </a:ext>
            </a:extLst>
          </p:cNvPr>
          <p:cNvSpPr/>
          <p:nvPr/>
        </p:nvSpPr>
        <p:spPr>
          <a:xfrm>
            <a:off x="7399989" y="3850640"/>
            <a:ext cx="342900" cy="356515"/>
          </a:xfrm>
          <a:prstGeom prst="rect">
            <a:avLst/>
          </a:prstGeom>
          <a:solidFill>
            <a:srgbClr val="8E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5B1CB23-CC80-491A-AE8B-EB4164EA8D98}"/>
              </a:ext>
            </a:extLst>
          </p:cNvPr>
          <p:cNvSpPr/>
          <p:nvPr/>
        </p:nvSpPr>
        <p:spPr>
          <a:xfrm>
            <a:off x="7937930" y="3703320"/>
            <a:ext cx="342900" cy="503835"/>
          </a:xfrm>
          <a:prstGeom prst="rect">
            <a:avLst/>
          </a:prstGeom>
          <a:solidFill>
            <a:srgbClr val="791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51A34933-D196-4F07-BB78-2F4B3D53B5C5}"/>
              </a:ext>
            </a:extLst>
          </p:cNvPr>
          <p:cNvSpPr/>
          <p:nvPr/>
        </p:nvSpPr>
        <p:spPr>
          <a:xfrm>
            <a:off x="8456090" y="4008120"/>
            <a:ext cx="342900" cy="199035"/>
          </a:xfrm>
          <a:prstGeom prst="rect">
            <a:avLst/>
          </a:prstGeom>
          <a:solidFill>
            <a:srgbClr val="791A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="" xmlns:a16="http://schemas.microsoft.com/office/drawing/2014/main" id="{AFDAA568-D0C8-49A2-979D-C65BC0C279AB}"/>
              </a:ext>
            </a:extLst>
          </p:cNvPr>
          <p:cNvGrpSpPr/>
          <p:nvPr/>
        </p:nvGrpSpPr>
        <p:grpSpPr>
          <a:xfrm>
            <a:off x="5297427" y="2952456"/>
            <a:ext cx="70865" cy="297596"/>
            <a:chOff x="6945630" y="2507107"/>
            <a:chExt cx="68580" cy="208157"/>
          </a:xfrm>
        </p:grpSpPr>
        <p:cxnSp>
          <p:nvCxnSpPr>
            <p:cNvPr id="27" name="Connecteur droit 26">
              <a:extLst>
                <a:ext uri="{FF2B5EF4-FFF2-40B4-BE49-F238E27FC236}">
                  <a16:creationId xmlns="" xmlns:a16="http://schemas.microsoft.com/office/drawing/2014/main" id="{B9103DF2-142B-45C1-8D0D-1414D59C5DAD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="" xmlns:a16="http://schemas.microsoft.com/office/drawing/2014/main" id="{53E906FE-C042-49B8-AF86-F328362D3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="" xmlns:a16="http://schemas.microsoft.com/office/drawing/2014/main" id="{85A64CF9-F461-429A-A660-5E26DB70A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="" xmlns:a16="http://schemas.microsoft.com/office/drawing/2014/main" id="{69BD1C80-F982-4638-A52D-652586001210}"/>
              </a:ext>
            </a:extLst>
          </p:cNvPr>
          <p:cNvGrpSpPr/>
          <p:nvPr/>
        </p:nvGrpSpPr>
        <p:grpSpPr>
          <a:xfrm>
            <a:off x="5857436" y="2611185"/>
            <a:ext cx="68580" cy="208157"/>
            <a:chOff x="6945630" y="2507107"/>
            <a:chExt cx="68580" cy="208157"/>
          </a:xfrm>
        </p:grpSpPr>
        <p:cxnSp>
          <p:nvCxnSpPr>
            <p:cNvPr id="36" name="Connecteur droit 35">
              <a:extLst>
                <a:ext uri="{FF2B5EF4-FFF2-40B4-BE49-F238E27FC236}">
                  <a16:creationId xmlns="" xmlns:a16="http://schemas.microsoft.com/office/drawing/2014/main" id="{FB1887F8-52C9-4D33-9599-92C5847B28F1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9DCD398C-CB39-405E-A31D-7737253A79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2924ADF9-05D9-4203-8EDC-EED28653A5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="" xmlns:a16="http://schemas.microsoft.com/office/drawing/2014/main" id="{79BD5288-75F5-43F8-8742-6FF91FA7E715}"/>
              </a:ext>
            </a:extLst>
          </p:cNvPr>
          <p:cNvGrpSpPr/>
          <p:nvPr/>
        </p:nvGrpSpPr>
        <p:grpSpPr>
          <a:xfrm>
            <a:off x="6419087" y="2922960"/>
            <a:ext cx="88834" cy="266652"/>
            <a:chOff x="6945630" y="2507107"/>
            <a:chExt cx="68580" cy="208157"/>
          </a:xfrm>
        </p:grpSpPr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A6978F26-F7CA-4B86-A240-C33BE8A91F44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F831D747-0432-44B2-8B70-3DA0216FFA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070AEEBC-4818-4AE7-B51F-D11D6EDE8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="" xmlns:a16="http://schemas.microsoft.com/office/drawing/2014/main" id="{6B683A4B-6DB1-4383-B61D-0E34E6D9B5BC}"/>
              </a:ext>
            </a:extLst>
          </p:cNvPr>
          <p:cNvGrpSpPr/>
          <p:nvPr/>
        </p:nvGrpSpPr>
        <p:grpSpPr>
          <a:xfrm>
            <a:off x="6972882" y="3250053"/>
            <a:ext cx="82668" cy="82963"/>
            <a:chOff x="6945630" y="2507107"/>
            <a:chExt cx="68580" cy="208157"/>
          </a:xfrm>
        </p:grpSpPr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D48215CA-461B-4A6E-A4BE-FB24A21AF3D3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DA5B14B6-B374-40EA-880F-A5777903A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A0E82900-0736-4010-9DB2-3422357CE3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="" xmlns:a16="http://schemas.microsoft.com/office/drawing/2014/main" id="{1BB5C72F-A1A3-486E-97D2-88EA8707E6C1}"/>
              </a:ext>
            </a:extLst>
          </p:cNvPr>
          <p:cNvGrpSpPr/>
          <p:nvPr/>
        </p:nvGrpSpPr>
        <p:grpSpPr>
          <a:xfrm>
            <a:off x="7537149" y="3717413"/>
            <a:ext cx="80224" cy="380127"/>
            <a:chOff x="6945630" y="2507107"/>
            <a:chExt cx="68580" cy="208157"/>
          </a:xfrm>
        </p:grpSpPr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95C85663-F409-444A-BFE4-F72E2A719398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="" xmlns:a16="http://schemas.microsoft.com/office/drawing/2014/main" id="{1EF64400-C9C2-4C3B-B2C3-0CC4B96E35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="" xmlns:a16="http://schemas.microsoft.com/office/drawing/2014/main" id="{179C4091-9ACD-4FEC-9C1B-B2DEEEBA97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="" xmlns:a16="http://schemas.microsoft.com/office/drawing/2014/main" id="{5ECB406C-A8F2-429D-88F4-CADF254D073E}"/>
              </a:ext>
            </a:extLst>
          </p:cNvPr>
          <p:cNvGrpSpPr/>
          <p:nvPr/>
        </p:nvGrpSpPr>
        <p:grpSpPr>
          <a:xfrm>
            <a:off x="8075090" y="3582793"/>
            <a:ext cx="68580" cy="300682"/>
            <a:chOff x="6945630" y="2507107"/>
            <a:chExt cx="68580" cy="208157"/>
          </a:xfrm>
        </p:grpSpPr>
        <p:cxnSp>
          <p:nvCxnSpPr>
            <p:cNvPr id="52" name="Connecteur droit 51">
              <a:extLst>
                <a:ext uri="{FF2B5EF4-FFF2-40B4-BE49-F238E27FC236}">
                  <a16:creationId xmlns="" xmlns:a16="http://schemas.microsoft.com/office/drawing/2014/main" id="{D4BECAFF-C800-4969-8F2E-C16ABC5FE175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="" xmlns:a16="http://schemas.microsoft.com/office/drawing/2014/main" id="{43192E9F-207C-4832-8666-0EF0D3C797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="" xmlns:a16="http://schemas.microsoft.com/office/drawing/2014/main" id="{BAEE74D5-BB28-40F5-B7B0-D8480EC0BD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="" xmlns:a16="http://schemas.microsoft.com/office/drawing/2014/main" id="{D9AF71BA-6C4D-493E-8016-D9BCDAB8C7DD}"/>
              </a:ext>
            </a:extLst>
          </p:cNvPr>
          <p:cNvGrpSpPr/>
          <p:nvPr/>
        </p:nvGrpSpPr>
        <p:grpSpPr>
          <a:xfrm>
            <a:off x="8578740" y="3889383"/>
            <a:ext cx="88357" cy="324477"/>
            <a:chOff x="6945630" y="2507107"/>
            <a:chExt cx="68580" cy="208157"/>
          </a:xfrm>
        </p:grpSpPr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939C2545-F9CB-4014-BF95-A6226E0641D1}"/>
                </a:ext>
              </a:extLst>
            </p:cNvPr>
            <p:cNvCxnSpPr>
              <a:cxnSpLocks/>
            </p:cNvCxnSpPr>
            <p:nvPr/>
          </p:nvCxnSpPr>
          <p:spPr>
            <a:xfrm>
              <a:off x="6979920" y="2507986"/>
              <a:ext cx="0" cy="207278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="" xmlns:a16="http://schemas.microsoft.com/office/drawing/2014/main" id="{0D5495B9-C43F-42C4-9513-DB013FDAA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507107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="" xmlns:a16="http://schemas.microsoft.com/office/drawing/2014/main" id="{1730703E-75E8-4A4F-A22F-FF069D99F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45630" y="2715264"/>
              <a:ext cx="68580" cy="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59" name="Connecteur droit 58">
            <a:extLst>
              <a:ext uri="{FF2B5EF4-FFF2-40B4-BE49-F238E27FC236}">
                <a16:creationId xmlns="" xmlns:a16="http://schemas.microsoft.com/office/drawing/2014/main" id="{990AB3B8-82A1-4A5E-ACC3-C008087F02C3}"/>
              </a:ext>
            </a:extLst>
          </p:cNvPr>
          <p:cNvCxnSpPr>
            <a:cxnSpLocks/>
          </p:cNvCxnSpPr>
          <p:nvPr/>
        </p:nvCxnSpPr>
        <p:spPr>
          <a:xfrm flipV="1">
            <a:off x="5627503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0" name="ZoneTexte 59">
            <a:extLst>
              <a:ext uri="{FF2B5EF4-FFF2-40B4-BE49-F238E27FC236}">
                <a16:creationId xmlns="" xmlns:a16="http://schemas.microsoft.com/office/drawing/2014/main" id="{F65F3E66-7638-4EC0-8412-8A1B55967DEB}"/>
              </a:ext>
            </a:extLst>
          </p:cNvPr>
          <p:cNvSpPr txBox="1"/>
          <p:nvPr/>
        </p:nvSpPr>
        <p:spPr>
          <a:xfrm rot="19252639">
            <a:off x="7734374" y="4514464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TDF 300 mg QD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="" xmlns:a16="http://schemas.microsoft.com/office/drawing/2014/main" id="{95484440-9B6E-4E78-8D26-4C14EF945E02}"/>
              </a:ext>
            </a:extLst>
          </p:cNvPr>
          <p:cNvCxnSpPr>
            <a:cxnSpLocks/>
          </p:cNvCxnSpPr>
          <p:nvPr/>
        </p:nvCxnSpPr>
        <p:spPr>
          <a:xfrm flipV="1">
            <a:off x="6179001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="" xmlns:a16="http://schemas.microsoft.com/office/drawing/2014/main" id="{7DC9D859-64DA-4409-9647-4FF4622AA64C}"/>
              </a:ext>
            </a:extLst>
          </p:cNvPr>
          <p:cNvCxnSpPr>
            <a:cxnSpLocks/>
          </p:cNvCxnSpPr>
          <p:nvPr/>
        </p:nvCxnSpPr>
        <p:spPr>
          <a:xfrm flipV="1">
            <a:off x="6730498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="" xmlns:a16="http://schemas.microsoft.com/office/drawing/2014/main" id="{7429D873-D4EB-4701-8435-3D5504B118C1}"/>
              </a:ext>
            </a:extLst>
          </p:cNvPr>
          <p:cNvCxnSpPr>
            <a:cxnSpLocks/>
          </p:cNvCxnSpPr>
          <p:nvPr/>
        </p:nvCxnSpPr>
        <p:spPr>
          <a:xfrm flipV="1">
            <a:off x="7284853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="" xmlns:a16="http://schemas.microsoft.com/office/drawing/2014/main" id="{ECA16C2A-6CB5-47A9-8E3A-B8817CC52451}"/>
              </a:ext>
            </a:extLst>
          </p:cNvPr>
          <p:cNvCxnSpPr>
            <a:cxnSpLocks/>
          </p:cNvCxnSpPr>
          <p:nvPr/>
        </p:nvCxnSpPr>
        <p:spPr>
          <a:xfrm flipV="1">
            <a:off x="7844923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="" xmlns:a16="http://schemas.microsoft.com/office/drawing/2014/main" id="{08976A7E-FB2B-45EA-B4CA-CBC9CAEAC97F}"/>
              </a:ext>
            </a:extLst>
          </p:cNvPr>
          <p:cNvCxnSpPr>
            <a:cxnSpLocks/>
          </p:cNvCxnSpPr>
          <p:nvPr/>
        </p:nvCxnSpPr>
        <p:spPr>
          <a:xfrm flipV="1">
            <a:off x="8369750" y="4213860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8" name="ZoneTexte 67">
            <a:extLst>
              <a:ext uri="{FF2B5EF4-FFF2-40B4-BE49-F238E27FC236}">
                <a16:creationId xmlns="" xmlns:a16="http://schemas.microsoft.com/office/drawing/2014/main" id="{6DE22CDD-0EF0-401D-84D1-FB506C531D5C}"/>
              </a:ext>
            </a:extLst>
          </p:cNvPr>
          <p:cNvSpPr txBox="1"/>
          <p:nvPr/>
        </p:nvSpPr>
        <p:spPr>
          <a:xfrm rot="19252639">
            <a:off x="7247787" y="4514464"/>
            <a:ext cx="1065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TAF 25 mg QD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="" xmlns:a16="http://schemas.microsoft.com/office/drawing/2014/main" id="{12D13857-0EF2-4710-9393-9C849FFB1931}"/>
              </a:ext>
            </a:extLst>
          </p:cNvPr>
          <p:cNvSpPr txBox="1"/>
          <p:nvPr/>
        </p:nvSpPr>
        <p:spPr>
          <a:xfrm rot="19252639">
            <a:off x="6070644" y="4486987"/>
            <a:ext cx="1144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FTC 200 mg QD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BE20CEE3-F0FB-432B-90C2-8245E3D4C9EA}"/>
              </a:ext>
            </a:extLst>
          </p:cNvPr>
          <p:cNvSpPr txBox="1"/>
          <p:nvPr/>
        </p:nvSpPr>
        <p:spPr>
          <a:xfrm rot="19252639">
            <a:off x="6515693" y="4524372"/>
            <a:ext cx="122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3TC 150 mg BID/</a:t>
            </a:r>
            <a:br>
              <a:rPr lang="fr-FR" sz="1200" dirty="0"/>
            </a:br>
            <a:r>
              <a:rPr lang="fr-FR" sz="1200" dirty="0"/>
              <a:t>300 mg QD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F6D0ED81-C5E4-4E86-95E7-2850BB453D84}"/>
              </a:ext>
            </a:extLst>
          </p:cNvPr>
          <p:cNvSpPr txBox="1"/>
          <p:nvPr/>
        </p:nvSpPr>
        <p:spPr>
          <a:xfrm rot="19252639">
            <a:off x="4673852" y="4628483"/>
            <a:ext cx="1571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MK-8591 0,75 mg QD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="" xmlns:a16="http://schemas.microsoft.com/office/drawing/2014/main" id="{F44563E6-D10F-4E9A-A7BC-422ABCE0872C}"/>
              </a:ext>
            </a:extLst>
          </p:cNvPr>
          <p:cNvSpPr txBox="1"/>
          <p:nvPr/>
        </p:nvSpPr>
        <p:spPr>
          <a:xfrm rot="19252639">
            <a:off x="3998276" y="4662263"/>
            <a:ext cx="1571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MK-8591 0,25 mg QD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="" xmlns:a16="http://schemas.microsoft.com/office/drawing/2014/main" id="{3B79AF23-493B-4336-B262-E1F24AE8E3E7}"/>
              </a:ext>
            </a:extLst>
          </p:cNvPr>
          <p:cNvSpPr txBox="1"/>
          <p:nvPr/>
        </p:nvSpPr>
        <p:spPr>
          <a:xfrm rot="19252639">
            <a:off x="5226746" y="4628483"/>
            <a:ext cx="1454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MK-8591 10 mg QW</a:t>
            </a:r>
          </a:p>
        </p:txBody>
      </p:sp>
      <p:sp>
        <p:nvSpPr>
          <p:cNvPr id="74" name="Text Box 2">
            <a:extLst>
              <a:ext uri="{FF2B5EF4-FFF2-40B4-BE49-F238E27FC236}">
                <a16:creationId xmlns="" xmlns:a16="http://schemas.microsoft.com/office/drawing/2014/main" id="{F7FF21C8-0543-4D66-815F-0FF7DE25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877" y="3808609"/>
            <a:ext cx="4106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MK-8591-TP concentration time profile </a:t>
            </a:r>
            <a:b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with QW dosing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="" xmlns:a16="http://schemas.microsoft.com/office/drawing/2014/main" id="{2200E2B1-D598-4166-941C-15B678F7DF05}"/>
              </a:ext>
            </a:extLst>
          </p:cNvPr>
          <p:cNvSpPr/>
          <p:nvPr/>
        </p:nvSpPr>
        <p:spPr>
          <a:xfrm>
            <a:off x="913881" y="1626706"/>
            <a:ext cx="2118879" cy="1596702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75">
            <a:extLst>
              <a:ext uri="{FF2B5EF4-FFF2-40B4-BE49-F238E27FC236}">
                <a16:creationId xmlns="" xmlns:a16="http://schemas.microsoft.com/office/drawing/2014/main" id="{37C39E6F-F4BA-4DCB-A527-4E3241D970A8}"/>
              </a:ext>
            </a:extLst>
          </p:cNvPr>
          <p:cNvCxnSpPr/>
          <p:nvPr/>
        </p:nvCxnSpPr>
        <p:spPr>
          <a:xfrm>
            <a:off x="842761" y="1959530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7" name="ZoneTexte 76">
            <a:extLst>
              <a:ext uri="{FF2B5EF4-FFF2-40B4-BE49-F238E27FC236}">
                <a16:creationId xmlns="" xmlns:a16="http://schemas.microsoft.com/office/drawing/2014/main" id="{B3BBA122-3F3E-47D1-BC82-BF136050ECE1}"/>
              </a:ext>
            </a:extLst>
          </p:cNvPr>
          <p:cNvSpPr txBox="1"/>
          <p:nvPr/>
        </p:nvSpPr>
        <p:spPr>
          <a:xfrm>
            <a:off x="553009" y="180205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cxnSp>
        <p:nvCxnSpPr>
          <p:cNvPr id="78" name="Connecteur droit 77">
            <a:extLst>
              <a:ext uri="{FF2B5EF4-FFF2-40B4-BE49-F238E27FC236}">
                <a16:creationId xmlns="" xmlns:a16="http://schemas.microsoft.com/office/drawing/2014/main" id="{17FACA06-87DE-4313-AD3A-4855F92A5C70}"/>
              </a:ext>
            </a:extLst>
          </p:cNvPr>
          <p:cNvCxnSpPr/>
          <p:nvPr/>
        </p:nvCxnSpPr>
        <p:spPr>
          <a:xfrm>
            <a:off x="842761" y="2531709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9" name="ZoneTexte 78">
            <a:extLst>
              <a:ext uri="{FF2B5EF4-FFF2-40B4-BE49-F238E27FC236}">
                <a16:creationId xmlns="" xmlns:a16="http://schemas.microsoft.com/office/drawing/2014/main" id="{CD6A3EF9-7121-4BA6-A731-1BE7592A624F}"/>
              </a:ext>
            </a:extLst>
          </p:cNvPr>
          <p:cNvSpPr txBox="1"/>
          <p:nvPr/>
        </p:nvSpPr>
        <p:spPr>
          <a:xfrm>
            <a:off x="631556" y="2374229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="" xmlns:a16="http://schemas.microsoft.com/office/drawing/2014/main" id="{92A20530-2FA9-4D59-A8CF-8589FE67A864}"/>
              </a:ext>
            </a:extLst>
          </p:cNvPr>
          <p:cNvCxnSpPr/>
          <p:nvPr/>
        </p:nvCxnSpPr>
        <p:spPr>
          <a:xfrm>
            <a:off x="842761" y="3103889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89D8A941-FED8-4C15-85AE-D107911F5A4B}"/>
              </a:ext>
            </a:extLst>
          </p:cNvPr>
          <p:cNvSpPr txBox="1"/>
          <p:nvPr/>
        </p:nvSpPr>
        <p:spPr>
          <a:xfrm rot="16200000">
            <a:off x="-250663" y="2184795"/>
            <a:ext cx="123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[MK-8591-TP]</a:t>
            </a:r>
            <a:r>
              <a:rPr lang="fr-FR" sz="1100" b="1" baseline="-25000" dirty="0"/>
              <a:t>PBMC</a:t>
            </a:r>
          </a:p>
          <a:p>
            <a:r>
              <a:rPr lang="fr-FR" sz="1100" b="1" dirty="0"/>
              <a:t>(</a:t>
            </a:r>
            <a:r>
              <a:rPr lang="fr-FR" sz="1100" b="1" dirty="0" err="1"/>
              <a:t>pmol</a:t>
            </a:r>
            <a:r>
              <a:rPr lang="fr-FR" sz="1100" b="1" dirty="0"/>
              <a:t>/10</a:t>
            </a:r>
            <a:r>
              <a:rPr lang="fr-FR" sz="1100" b="1" baseline="30000" dirty="0"/>
              <a:t>6</a:t>
            </a:r>
            <a:r>
              <a:rPr lang="fr-FR" sz="1100" b="1" dirty="0"/>
              <a:t> </a:t>
            </a:r>
            <a:r>
              <a:rPr lang="fr-FR" sz="1100" b="1" dirty="0" err="1"/>
              <a:t>cells</a:t>
            </a:r>
            <a:r>
              <a:rPr lang="fr-FR" sz="1100" b="1" dirty="0"/>
              <a:t>)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="" xmlns:a16="http://schemas.microsoft.com/office/drawing/2014/main" id="{A49C0215-835C-4232-A8EF-2EADF424525C}"/>
              </a:ext>
            </a:extLst>
          </p:cNvPr>
          <p:cNvSpPr txBox="1"/>
          <p:nvPr/>
        </p:nvSpPr>
        <p:spPr>
          <a:xfrm>
            <a:off x="514537" y="294640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0,1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="" xmlns:a16="http://schemas.microsoft.com/office/drawing/2014/main" id="{5B594E3F-2397-47A3-8EE6-A57D0E203135}"/>
              </a:ext>
            </a:extLst>
          </p:cNvPr>
          <p:cNvCxnSpPr>
            <a:cxnSpLocks/>
          </p:cNvCxnSpPr>
          <p:nvPr/>
        </p:nvCxnSpPr>
        <p:spPr>
          <a:xfrm flipV="1">
            <a:off x="1472749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55DC12DB-A32E-4EEC-B9D7-BA68E24BC411}"/>
              </a:ext>
            </a:extLst>
          </p:cNvPr>
          <p:cNvSpPr txBox="1"/>
          <p:nvPr/>
        </p:nvSpPr>
        <p:spPr>
          <a:xfrm>
            <a:off x="870415" y="325461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="" xmlns:a16="http://schemas.microsoft.com/office/drawing/2014/main" id="{14D001CE-A770-4759-8808-B1E455B91C42}"/>
              </a:ext>
            </a:extLst>
          </p:cNvPr>
          <p:cNvSpPr txBox="1"/>
          <p:nvPr/>
        </p:nvSpPr>
        <p:spPr>
          <a:xfrm>
            <a:off x="1293248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="" xmlns:a16="http://schemas.microsoft.com/office/drawing/2014/main" id="{16636DD8-E892-4C1A-802B-46DB4C48E4EB}"/>
              </a:ext>
            </a:extLst>
          </p:cNvPr>
          <p:cNvCxnSpPr>
            <a:cxnSpLocks/>
          </p:cNvCxnSpPr>
          <p:nvPr/>
        </p:nvCxnSpPr>
        <p:spPr>
          <a:xfrm flipV="1">
            <a:off x="1002021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="" xmlns:a16="http://schemas.microsoft.com/office/drawing/2014/main" id="{7E570077-B9C3-45FA-B339-5C6D5CF07A82}"/>
              </a:ext>
            </a:extLst>
          </p:cNvPr>
          <p:cNvCxnSpPr>
            <a:cxnSpLocks/>
          </p:cNvCxnSpPr>
          <p:nvPr/>
        </p:nvCxnSpPr>
        <p:spPr>
          <a:xfrm flipV="1">
            <a:off x="1917711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8" name="ZoneTexte 87">
            <a:extLst>
              <a:ext uri="{FF2B5EF4-FFF2-40B4-BE49-F238E27FC236}">
                <a16:creationId xmlns="" xmlns:a16="http://schemas.microsoft.com/office/drawing/2014/main" id="{5DDCDD04-290C-4248-B774-8BB04469F1A9}"/>
              </a:ext>
            </a:extLst>
          </p:cNvPr>
          <p:cNvSpPr txBox="1"/>
          <p:nvPr/>
        </p:nvSpPr>
        <p:spPr>
          <a:xfrm>
            <a:off x="1738210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</a:p>
        </p:txBody>
      </p:sp>
      <p:cxnSp>
        <p:nvCxnSpPr>
          <p:cNvPr id="89" name="Connecteur droit 88">
            <a:extLst>
              <a:ext uri="{FF2B5EF4-FFF2-40B4-BE49-F238E27FC236}">
                <a16:creationId xmlns="" xmlns:a16="http://schemas.microsoft.com/office/drawing/2014/main" id="{0A54A068-9289-45B4-B446-F2F7C67E1F61}"/>
              </a:ext>
            </a:extLst>
          </p:cNvPr>
          <p:cNvCxnSpPr>
            <a:cxnSpLocks/>
          </p:cNvCxnSpPr>
          <p:nvPr/>
        </p:nvCxnSpPr>
        <p:spPr>
          <a:xfrm flipV="1">
            <a:off x="2357508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0" name="ZoneTexte 89">
            <a:extLst>
              <a:ext uri="{FF2B5EF4-FFF2-40B4-BE49-F238E27FC236}">
                <a16:creationId xmlns="" xmlns:a16="http://schemas.microsoft.com/office/drawing/2014/main" id="{433EA98F-7CC6-4486-8256-A62B672C4687}"/>
              </a:ext>
            </a:extLst>
          </p:cNvPr>
          <p:cNvSpPr txBox="1"/>
          <p:nvPr/>
        </p:nvSpPr>
        <p:spPr>
          <a:xfrm>
            <a:off x="2178007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30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="" xmlns:a16="http://schemas.microsoft.com/office/drawing/2014/main" id="{9EFA02C3-5740-42E1-95D5-B45117C24A99}"/>
              </a:ext>
            </a:extLst>
          </p:cNvPr>
          <p:cNvCxnSpPr>
            <a:cxnSpLocks/>
          </p:cNvCxnSpPr>
          <p:nvPr/>
        </p:nvCxnSpPr>
        <p:spPr>
          <a:xfrm flipV="1">
            <a:off x="2820274" y="3223408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3D29DF5E-1158-4241-9B89-62DBB67CDD83}"/>
              </a:ext>
            </a:extLst>
          </p:cNvPr>
          <p:cNvSpPr txBox="1"/>
          <p:nvPr/>
        </p:nvSpPr>
        <p:spPr>
          <a:xfrm>
            <a:off x="2640773" y="325461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640688AE-4D9C-4EB6-9AA2-E5DFC2B84289}"/>
              </a:ext>
            </a:extLst>
          </p:cNvPr>
          <p:cNvSpPr txBox="1"/>
          <p:nvPr/>
        </p:nvSpPr>
        <p:spPr>
          <a:xfrm>
            <a:off x="1514598" y="3463992"/>
            <a:ext cx="921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Time (</a:t>
            </a:r>
            <a:r>
              <a:rPr lang="fr-FR" sz="1200" b="1" dirty="0" err="1"/>
              <a:t>days</a:t>
            </a:r>
            <a:r>
              <a:rPr lang="fr-FR" sz="1200" b="1" dirty="0"/>
              <a:t>)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F358C2A2-963D-49B0-9DA6-D62C057366A0}"/>
              </a:ext>
            </a:extLst>
          </p:cNvPr>
          <p:cNvSpPr txBox="1"/>
          <p:nvPr/>
        </p:nvSpPr>
        <p:spPr>
          <a:xfrm>
            <a:off x="1050801" y="6380917"/>
            <a:ext cx="84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mg QW</a:t>
            </a:r>
          </a:p>
        </p:txBody>
      </p:sp>
      <p:sp>
        <p:nvSpPr>
          <p:cNvPr id="95" name="Forme libre : forme 94">
            <a:extLst>
              <a:ext uri="{FF2B5EF4-FFF2-40B4-BE49-F238E27FC236}">
                <a16:creationId xmlns="" xmlns:a16="http://schemas.microsoft.com/office/drawing/2014/main" id="{46E74E5D-3829-4765-830C-D353FFE1044C}"/>
              </a:ext>
            </a:extLst>
          </p:cNvPr>
          <p:cNvSpPr/>
          <p:nvPr/>
        </p:nvSpPr>
        <p:spPr>
          <a:xfrm>
            <a:off x="1087120" y="1737360"/>
            <a:ext cx="1823720" cy="551180"/>
          </a:xfrm>
          <a:custGeom>
            <a:avLst/>
            <a:gdLst>
              <a:gd name="connsiteX0" fmla="*/ 0 w 1823720"/>
              <a:gd name="connsiteY0" fmla="*/ 551180 h 551180"/>
              <a:gd name="connsiteX1" fmla="*/ 0 w 1823720"/>
              <a:gd name="connsiteY1" fmla="*/ 551180 h 551180"/>
              <a:gd name="connsiteX2" fmla="*/ 288290 w 1823720"/>
              <a:gd name="connsiteY2" fmla="*/ 129540 h 551180"/>
              <a:gd name="connsiteX3" fmla="*/ 603250 w 1823720"/>
              <a:gd name="connsiteY3" fmla="*/ 69850 h 551180"/>
              <a:gd name="connsiteX4" fmla="*/ 916940 w 1823720"/>
              <a:gd name="connsiteY4" fmla="*/ 106680 h 551180"/>
              <a:gd name="connsiteX5" fmla="*/ 1192530 w 1823720"/>
              <a:gd name="connsiteY5" fmla="*/ 0 h 551180"/>
              <a:gd name="connsiteX6" fmla="*/ 1550670 w 1823720"/>
              <a:gd name="connsiteY6" fmla="*/ 34290 h 551180"/>
              <a:gd name="connsiteX7" fmla="*/ 1823720 w 1823720"/>
              <a:gd name="connsiteY7" fmla="*/ 7620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3720" h="551180">
                <a:moveTo>
                  <a:pt x="0" y="551180"/>
                </a:moveTo>
                <a:lnTo>
                  <a:pt x="0" y="551180"/>
                </a:lnTo>
                <a:lnTo>
                  <a:pt x="288290" y="129540"/>
                </a:lnTo>
                <a:lnTo>
                  <a:pt x="603250" y="69850"/>
                </a:lnTo>
                <a:lnTo>
                  <a:pt x="916940" y="106680"/>
                </a:lnTo>
                <a:lnTo>
                  <a:pt x="1192530" y="0"/>
                </a:lnTo>
                <a:lnTo>
                  <a:pt x="1550670" y="34290"/>
                </a:lnTo>
                <a:lnTo>
                  <a:pt x="1823720" y="7620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Forme libre : forme 95">
            <a:extLst>
              <a:ext uri="{FF2B5EF4-FFF2-40B4-BE49-F238E27FC236}">
                <a16:creationId xmlns="" xmlns:a16="http://schemas.microsoft.com/office/drawing/2014/main" id="{85A49137-B42B-4301-9046-1B207C5FA5DC}"/>
              </a:ext>
            </a:extLst>
          </p:cNvPr>
          <p:cNvSpPr/>
          <p:nvPr/>
        </p:nvSpPr>
        <p:spPr>
          <a:xfrm>
            <a:off x="1088390" y="2161540"/>
            <a:ext cx="1187450" cy="601980"/>
          </a:xfrm>
          <a:custGeom>
            <a:avLst/>
            <a:gdLst>
              <a:gd name="connsiteX0" fmla="*/ 0 w 1187450"/>
              <a:gd name="connsiteY0" fmla="*/ 601980 h 601980"/>
              <a:gd name="connsiteX1" fmla="*/ 287020 w 1187450"/>
              <a:gd name="connsiteY1" fmla="*/ 100330 h 601980"/>
              <a:gd name="connsiteX2" fmla="*/ 599440 w 1187450"/>
              <a:gd name="connsiteY2" fmla="*/ 39370 h 601980"/>
              <a:gd name="connsiteX3" fmla="*/ 915670 w 1187450"/>
              <a:gd name="connsiteY3" fmla="*/ 0 h 601980"/>
              <a:gd name="connsiteX4" fmla="*/ 1187450 w 1187450"/>
              <a:gd name="connsiteY4" fmla="*/ 13081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50" h="601980">
                <a:moveTo>
                  <a:pt x="0" y="601980"/>
                </a:moveTo>
                <a:lnTo>
                  <a:pt x="287020" y="100330"/>
                </a:lnTo>
                <a:lnTo>
                  <a:pt x="599440" y="39370"/>
                </a:lnTo>
                <a:lnTo>
                  <a:pt x="915670" y="0"/>
                </a:lnTo>
                <a:lnTo>
                  <a:pt x="1187450" y="13081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Forme libre : forme 96">
            <a:extLst>
              <a:ext uri="{FF2B5EF4-FFF2-40B4-BE49-F238E27FC236}">
                <a16:creationId xmlns="" xmlns:a16="http://schemas.microsoft.com/office/drawing/2014/main" id="{C2A38B08-90CD-4228-ADB2-2F1204DD06C6}"/>
              </a:ext>
            </a:extLst>
          </p:cNvPr>
          <p:cNvSpPr/>
          <p:nvPr/>
        </p:nvSpPr>
        <p:spPr>
          <a:xfrm>
            <a:off x="1093470" y="2430780"/>
            <a:ext cx="1186180" cy="628650"/>
          </a:xfrm>
          <a:custGeom>
            <a:avLst/>
            <a:gdLst>
              <a:gd name="connsiteX0" fmla="*/ 0 w 1186180"/>
              <a:gd name="connsiteY0" fmla="*/ 628650 h 628650"/>
              <a:gd name="connsiteX1" fmla="*/ 276860 w 1186180"/>
              <a:gd name="connsiteY1" fmla="*/ 173990 h 628650"/>
              <a:gd name="connsiteX2" fmla="*/ 585470 w 1186180"/>
              <a:gd name="connsiteY2" fmla="*/ 82550 h 628650"/>
              <a:gd name="connsiteX3" fmla="*/ 910590 w 1186180"/>
              <a:gd name="connsiteY3" fmla="*/ 146050 h 628650"/>
              <a:gd name="connsiteX4" fmla="*/ 1186180 w 118618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180" h="628650">
                <a:moveTo>
                  <a:pt x="0" y="628650"/>
                </a:moveTo>
                <a:lnTo>
                  <a:pt x="276860" y="173990"/>
                </a:lnTo>
                <a:lnTo>
                  <a:pt x="585470" y="82550"/>
                </a:lnTo>
                <a:lnTo>
                  <a:pt x="910590" y="146050"/>
                </a:lnTo>
                <a:lnTo>
                  <a:pt x="1186180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>
            <a:extLst>
              <a:ext uri="{FF2B5EF4-FFF2-40B4-BE49-F238E27FC236}">
                <a16:creationId xmlns="" xmlns:a16="http://schemas.microsoft.com/office/drawing/2014/main" id="{77219EBE-0CD5-4BDD-AE3F-EB7649285DD9}"/>
              </a:ext>
            </a:extLst>
          </p:cNvPr>
          <p:cNvCxnSpPr/>
          <p:nvPr/>
        </p:nvCxnSpPr>
        <p:spPr>
          <a:xfrm>
            <a:off x="934023" y="6523563"/>
            <a:ext cx="141865" cy="0"/>
          </a:xfrm>
          <a:prstGeom prst="line">
            <a:avLst/>
          </a:prstGeom>
          <a:noFill/>
          <a:ln w="28575">
            <a:solidFill>
              <a:srgbClr val="353A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2" name="Forme libre : forme 101">
            <a:extLst>
              <a:ext uri="{FF2B5EF4-FFF2-40B4-BE49-F238E27FC236}">
                <a16:creationId xmlns="" xmlns:a16="http://schemas.microsoft.com/office/drawing/2014/main" id="{5B8B8BB9-5ACD-4DFB-93FA-A387BF258479}"/>
              </a:ext>
            </a:extLst>
          </p:cNvPr>
          <p:cNvSpPr/>
          <p:nvPr/>
        </p:nvSpPr>
        <p:spPr>
          <a:xfrm>
            <a:off x="1955429" y="4735829"/>
            <a:ext cx="1819953" cy="1189185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7" name="Connecteur droit 106">
            <a:extLst>
              <a:ext uri="{FF2B5EF4-FFF2-40B4-BE49-F238E27FC236}">
                <a16:creationId xmlns="" xmlns:a16="http://schemas.microsoft.com/office/drawing/2014/main" id="{6ADA2AC6-7E6F-42F2-A24C-5DBCBBB52E28}"/>
              </a:ext>
            </a:extLst>
          </p:cNvPr>
          <p:cNvCxnSpPr>
            <a:cxnSpLocks/>
          </p:cNvCxnSpPr>
          <p:nvPr/>
        </p:nvCxnSpPr>
        <p:spPr>
          <a:xfrm>
            <a:off x="1884309" y="5912458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8" name="ZoneTexte 107">
            <a:extLst>
              <a:ext uri="{FF2B5EF4-FFF2-40B4-BE49-F238E27FC236}">
                <a16:creationId xmlns="" xmlns:a16="http://schemas.microsoft.com/office/drawing/2014/main" id="{F0C86F5C-4E53-42D7-91C1-B88879E02097}"/>
              </a:ext>
            </a:extLst>
          </p:cNvPr>
          <p:cNvSpPr txBox="1"/>
          <p:nvPr/>
        </p:nvSpPr>
        <p:spPr>
          <a:xfrm>
            <a:off x="1612275" y="57689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0.1</a:t>
            </a:r>
          </a:p>
        </p:txBody>
      </p:sp>
      <p:cxnSp>
        <p:nvCxnSpPr>
          <p:cNvPr id="110" name="Connecteur droit 109">
            <a:extLst>
              <a:ext uri="{FF2B5EF4-FFF2-40B4-BE49-F238E27FC236}">
                <a16:creationId xmlns="" xmlns:a16="http://schemas.microsoft.com/office/drawing/2014/main" id="{A8BEA10F-0B2A-4C33-A016-DA97A22AA62D}"/>
              </a:ext>
            </a:extLst>
          </p:cNvPr>
          <p:cNvCxnSpPr>
            <a:cxnSpLocks/>
          </p:cNvCxnSpPr>
          <p:nvPr/>
        </p:nvCxnSpPr>
        <p:spPr>
          <a:xfrm flipV="1">
            <a:off x="2091760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1" name="ZoneTexte 110">
            <a:extLst>
              <a:ext uri="{FF2B5EF4-FFF2-40B4-BE49-F238E27FC236}">
                <a16:creationId xmlns="" xmlns:a16="http://schemas.microsoft.com/office/drawing/2014/main" id="{A3DC5EA4-7E66-453F-8E27-43B201A34901}"/>
              </a:ext>
            </a:extLst>
          </p:cNvPr>
          <p:cNvSpPr txBox="1"/>
          <p:nvPr/>
        </p:nvSpPr>
        <p:spPr>
          <a:xfrm>
            <a:off x="1835251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cxnSp>
        <p:nvCxnSpPr>
          <p:cNvPr id="113" name="Connecteur droit 112">
            <a:extLst>
              <a:ext uri="{FF2B5EF4-FFF2-40B4-BE49-F238E27FC236}">
                <a16:creationId xmlns="" xmlns:a16="http://schemas.microsoft.com/office/drawing/2014/main" id="{2F12947A-8EC5-4ECF-947E-360DA6B4F5BC}"/>
              </a:ext>
            </a:extLst>
          </p:cNvPr>
          <p:cNvCxnSpPr>
            <a:cxnSpLocks/>
          </p:cNvCxnSpPr>
          <p:nvPr/>
        </p:nvCxnSpPr>
        <p:spPr>
          <a:xfrm flipV="1">
            <a:off x="196044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0" name="ZoneTexte 119">
            <a:extLst>
              <a:ext uri="{FF2B5EF4-FFF2-40B4-BE49-F238E27FC236}">
                <a16:creationId xmlns="" xmlns:a16="http://schemas.microsoft.com/office/drawing/2014/main" id="{6C7D57D1-F4A5-45CA-BCF7-EC9ECF08BD72}"/>
              </a:ext>
            </a:extLst>
          </p:cNvPr>
          <p:cNvSpPr txBox="1"/>
          <p:nvPr/>
        </p:nvSpPr>
        <p:spPr>
          <a:xfrm>
            <a:off x="2488082" y="6150951"/>
            <a:ext cx="921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Time (</a:t>
            </a:r>
            <a:r>
              <a:rPr lang="fr-FR" sz="1200" b="1" dirty="0" err="1"/>
              <a:t>days</a:t>
            </a:r>
            <a:r>
              <a:rPr lang="fr-FR" sz="1200" b="1" dirty="0"/>
              <a:t>)</a:t>
            </a:r>
          </a:p>
        </p:txBody>
      </p:sp>
      <p:sp>
        <p:nvSpPr>
          <p:cNvPr id="127" name="Forme libre : forme 126">
            <a:extLst>
              <a:ext uri="{FF2B5EF4-FFF2-40B4-BE49-F238E27FC236}">
                <a16:creationId xmlns="" xmlns:a16="http://schemas.microsoft.com/office/drawing/2014/main" id="{1A8E2061-BFF9-4FC7-B518-E658A173F10B}"/>
              </a:ext>
            </a:extLst>
          </p:cNvPr>
          <p:cNvSpPr/>
          <p:nvPr/>
        </p:nvSpPr>
        <p:spPr>
          <a:xfrm>
            <a:off x="1959282" y="4862830"/>
            <a:ext cx="1812290" cy="257810"/>
          </a:xfrm>
          <a:custGeom>
            <a:avLst/>
            <a:gdLst>
              <a:gd name="connsiteX0" fmla="*/ 0 w 1812290"/>
              <a:gd name="connsiteY0" fmla="*/ 193040 h 257810"/>
              <a:gd name="connsiteX1" fmla="*/ 31750 w 1812290"/>
              <a:gd name="connsiteY1" fmla="*/ 52070 h 257810"/>
              <a:gd name="connsiteX2" fmla="*/ 57150 w 1812290"/>
              <a:gd name="connsiteY2" fmla="*/ 52070 h 257810"/>
              <a:gd name="connsiteX3" fmla="*/ 127000 w 1812290"/>
              <a:gd name="connsiteY3" fmla="*/ 0 h 257810"/>
              <a:gd name="connsiteX4" fmla="*/ 270510 w 1812290"/>
              <a:gd name="connsiteY4" fmla="*/ 53340 h 257810"/>
              <a:gd name="connsiteX5" fmla="*/ 525780 w 1812290"/>
              <a:gd name="connsiteY5" fmla="*/ 71120 h 257810"/>
              <a:gd name="connsiteX6" fmla="*/ 909320 w 1812290"/>
              <a:gd name="connsiteY6" fmla="*/ 179070 h 257810"/>
              <a:gd name="connsiteX7" fmla="*/ 1812290 w 1812290"/>
              <a:gd name="connsiteY7" fmla="*/ 257810 h 25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2290" h="257810">
                <a:moveTo>
                  <a:pt x="0" y="193040"/>
                </a:moveTo>
                <a:lnTo>
                  <a:pt x="31750" y="52070"/>
                </a:lnTo>
                <a:lnTo>
                  <a:pt x="57150" y="52070"/>
                </a:lnTo>
                <a:lnTo>
                  <a:pt x="127000" y="0"/>
                </a:lnTo>
                <a:lnTo>
                  <a:pt x="270510" y="53340"/>
                </a:lnTo>
                <a:lnTo>
                  <a:pt x="525780" y="71120"/>
                </a:lnTo>
                <a:lnTo>
                  <a:pt x="909320" y="179070"/>
                </a:lnTo>
                <a:lnTo>
                  <a:pt x="1812290" y="257810"/>
                </a:lnTo>
              </a:path>
            </a:pathLst>
          </a:custGeom>
          <a:noFill/>
          <a:ln w="28575">
            <a:solidFill>
              <a:srgbClr val="2F41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Forme libre : forme 127">
            <a:extLst>
              <a:ext uri="{FF2B5EF4-FFF2-40B4-BE49-F238E27FC236}">
                <a16:creationId xmlns="" xmlns:a16="http://schemas.microsoft.com/office/drawing/2014/main" id="{C80721DB-2EBB-4520-B43B-205F0998595E}"/>
              </a:ext>
            </a:extLst>
          </p:cNvPr>
          <p:cNvSpPr/>
          <p:nvPr/>
        </p:nvSpPr>
        <p:spPr>
          <a:xfrm>
            <a:off x="1965632" y="5013960"/>
            <a:ext cx="1809750" cy="325120"/>
          </a:xfrm>
          <a:custGeom>
            <a:avLst/>
            <a:gdLst>
              <a:gd name="connsiteX0" fmla="*/ 1809750 w 1809750"/>
              <a:gd name="connsiteY0" fmla="*/ 325120 h 325120"/>
              <a:gd name="connsiteX1" fmla="*/ 897890 w 1809750"/>
              <a:gd name="connsiteY1" fmla="*/ 194310 h 325120"/>
              <a:gd name="connsiteX2" fmla="*/ 508000 w 1809750"/>
              <a:gd name="connsiteY2" fmla="*/ 170180 h 325120"/>
              <a:gd name="connsiteX3" fmla="*/ 251460 w 1809750"/>
              <a:gd name="connsiteY3" fmla="*/ 39370 h 325120"/>
              <a:gd name="connsiteX4" fmla="*/ 129540 w 1809750"/>
              <a:gd name="connsiteY4" fmla="*/ 0 h 325120"/>
              <a:gd name="connsiteX5" fmla="*/ 57150 w 1809750"/>
              <a:gd name="connsiteY5" fmla="*/ 49530 h 325120"/>
              <a:gd name="connsiteX6" fmla="*/ 35560 w 1809750"/>
              <a:gd name="connsiteY6" fmla="*/ 19050 h 325120"/>
              <a:gd name="connsiteX7" fmla="*/ 0 w 1809750"/>
              <a:gd name="connsiteY7" fmla="*/ 208280 h 32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9750" h="325120">
                <a:moveTo>
                  <a:pt x="1809750" y="325120"/>
                </a:moveTo>
                <a:lnTo>
                  <a:pt x="897890" y="194310"/>
                </a:lnTo>
                <a:lnTo>
                  <a:pt x="508000" y="170180"/>
                </a:lnTo>
                <a:lnTo>
                  <a:pt x="251460" y="39370"/>
                </a:lnTo>
                <a:lnTo>
                  <a:pt x="129540" y="0"/>
                </a:lnTo>
                <a:lnTo>
                  <a:pt x="57150" y="49530"/>
                </a:lnTo>
                <a:lnTo>
                  <a:pt x="35560" y="19050"/>
                </a:lnTo>
                <a:lnTo>
                  <a:pt x="0" y="208280"/>
                </a:lnTo>
              </a:path>
            </a:pathLst>
          </a:custGeom>
          <a:noFill/>
          <a:ln w="28575">
            <a:solidFill>
              <a:srgbClr val="EA1F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Forme libre : forme 128">
            <a:extLst>
              <a:ext uri="{FF2B5EF4-FFF2-40B4-BE49-F238E27FC236}">
                <a16:creationId xmlns="" xmlns:a16="http://schemas.microsoft.com/office/drawing/2014/main" id="{0ADA8F04-0E45-4AE3-8725-B287946F6E6C}"/>
              </a:ext>
            </a:extLst>
          </p:cNvPr>
          <p:cNvSpPr/>
          <p:nvPr/>
        </p:nvSpPr>
        <p:spPr>
          <a:xfrm>
            <a:off x="1964362" y="5177790"/>
            <a:ext cx="1804670" cy="519430"/>
          </a:xfrm>
          <a:custGeom>
            <a:avLst/>
            <a:gdLst>
              <a:gd name="connsiteX0" fmla="*/ 1804670 w 1804670"/>
              <a:gd name="connsiteY0" fmla="*/ 519430 h 519430"/>
              <a:gd name="connsiteX1" fmla="*/ 896620 w 1804670"/>
              <a:gd name="connsiteY1" fmla="*/ 246380 h 519430"/>
              <a:gd name="connsiteX2" fmla="*/ 511810 w 1804670"/>
              <a:gd name="connsiteY2" fmla="*/ 213360 h 519430"/>
              <a:gd name="connsiteX3" fmla="*/ 245110 w 1804670"/>
              <a:gd name="connsiteY3" fmla="*/ 143510 h 519430"/>
              <a:gd name="connsiteX4" fmla="*/ 129540 w 1804670"/>
              <a:gd name="connsiteY4" fmla="*/ 26670 h 519430"/>
              <a:gd name="connsiteX5" fmla="*/ 57150 w 1804670"/>
              <a:gd name="connsiteY5" fmla="*/ 0 h 519430"/>
              <a:gd name="connsiteX6" fmla="*/ 29210 w 1804670"/>
              <a:gd name="connsiteY6" fmla="*/ 106680 h 519430"/>
              <a:gd name="connsiteX7" fmla="*/ 0 w 1804670"/>
              <a:gd name="connsiteY7" fmla="*/ 240030 h 51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4670" h="519430">
                <a:moveTo>
                  <a:pt x="1804670" y="519430"/>
                </a:moveTo>
                <a:lnTo>
                  <a:pt x="896620" y="246380"/>
                </a:lnTo>
                <a:lnTo>
                  <a:pt x="511810" y="213360"/>
                </a:lnTo>
                <a:lnTo>
                  <a:pt x="245110" y="143510"/>
                </a:lnTo>
                <a:lnTo>
                  <a:pt x="129540" y="26670"/>
                </a:lnTo>
                <a:lnTo>
                  <a:pt x="57150" y="0"/>
                </a:lnTo>
                <a:lnTo>
                  <a:pt x="29210" y="106680"/>
                </a:lnTo>
                <a:lnTo>
                  <a:pt x="0" y="240030"/>
                </a:lnTo>
              </a:path>
            </a:pathLst>
          </a:custGeom>
          <a:noFill/>
          <a:ln w="28575">
            <a:solidFill>
              <a:srgbClr val="353A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133">
            <a:extLst>
              <a:ext uri="{FF2B5EF4-FFF2-40B4-BE49-F238E27FC236}">
                <a16:creationId xmlns="" xmlns:a16="http://schemas.microsoft.com/office/drawing/2014/main" id="{4C99FA85-C18F-413A-9572-88A38A0E6497}"/>
              </a:ext>
            </a:extLst>
          </p:cNvPr>
          <p:cNvCxnSpPr>
            <a:cxnSpLocks/>
          </p:cNvCxnSpPr>
          <p:nvPr/>
        </p:nvCxnSpPr>
        <p:spPr>
          <a:xfrm>
            <a:off x="1884309" y="5531002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5" name="ZoneTexte 134">
            <a:extLst>
              <a:ext uri="{FF2B5EF4-FFF2-40B4-BE49-F238E27FC236}">
                <a16:creationId xmlns="" xmlns:a16="http://schemas.microsoft.com/office/drawing/2014/main" id="{3565E547-899D-4B2D-8B1B-249D35D5B417}"/>
              </a:ext>
            </a:extLst>
          </p:cNvPr>
          <p:cNvSpPr txBox="1"/>
          <p:nvPr/>
        </p:nvSpPr>
        <p:spPr>
          <a:xfrm>
            <a:off x="1710058" y="5387492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="" xmlns:a16="http://schemas.microsoft.com/office/drawing/2014/main" id="{03E2E9DA-0544-44C5-80CC-AE870DFD121E}"/>
              </a:ext>
            </a:extLst>
          </p:cNvPr>
          <p:cNvCxnSpPr>
            <a:cxnSpLocks/>
          </p:cNvCxnSpPr>
          <p:nvPr/>
        </p:nvCxnSpPr>
        <p:spPr>
          <a:xfrm>
            <a:off x="1884309" y="5116054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7" name="ZoneTexte 136">
            <a:extLst>
              <a:ext uri="{FF2B5EF4-FFF2-40B4-BE49-F238E27FC236}">
                <a16:creationId xmlns="" xmlns:a16="http://schemas.microsoft.com/office/drawing/2014/main" id="{FCC3B171-8786-4F56-8F0F-B9AF6D26430A}"/>
              </a:ext>
            </a:extLst>
          </p:cNvPr>
          <p:cNvSpPr txBox="1"/>
          <p:nvPr/>
        </p:nvSpPr>
        <p:spPr>
          <a:xfrm>
            <a:off x="1644335" y="497254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cxnSp>
        <p:nvCxnSpPr>
          <p:cNvPr id="138" name="Connecteur droit 137">
            <a:extLst>
              <a:ext uri="{FF2B5EF4-FFF2-40B4-BE49-F238E27FC236}">
                <a16:creationId xmlns="" xmlns:a16="http://schemas.microsoft.com/office/drawing/2014/main" id="{C33D077D-1AC0-4E85-9718-EC11B2D5AA80}"/>
              </a:ext>
            </a:extLst>
          </p:cNvPr>
          <p:cNvCxnSpPr>
            <a:cxnSpLocks/>
          </p:cNvCxnSpPr>
          <p:nvPr/>
        </p:nvCxnSpPr>
        <p:spPr>
          <a:xfrm>
            <a:off x="1884309" y="4729753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9" name="ZoneTexte 138">
            <a:extLst>
              <a:ext uri="{FF2B5EF4-FFF2-40B4-BE49-F238E27FC236}">
                <a16:creationId xmlns="" xmlns:a16="http://schemas.microsoft.com/office/drawing/2014/main" id="{5B9C7788-B8C3-4BE9-AB4C-21126F6488B0}"/>
              </a:ext>
            </a:extLst>
          </p:cNvPr>
          <p:cNvSpPr txBox="1"/>
          <p:nvPr/>
        </p:nvSpPr>
        <p:spPr>
          <a:xfrm>
            <a:off x="1578611" y="4586243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="" xmlns:a16="http://schemas.microsoft.com/office/drawing/2014/main" id="{B2C36580-886F-4732-A139-7482C885F9B4}"/>
              </a:ext>
            </a:extLst>
          </p:cNvPr>
          <p:cNvSpPr txBox="1"/>
          <p:nvPr/>
        </p:nvSpPr>
        <p:spPr>
          <a:xfrm>
            <a:off x="2501772" y="4390717"/>
            <a:ext cx="660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Week 3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="" xmlns:a16="http://schemas.microsoft.com/office/drawing/2014/main" id="{FAF8604D-5278-441E-B60B-B427BCF090C8}"/>
              </a:ext>
            </a:extLst>
          </p:cNvPr>
          <p:cNvSpPr txBox="1"/>
          <p:nvPr/>
        </p:nvSpPr>
        <p:spPr>
          <a:xfrm>
            <a:off x="872138" y="4390717"/>
            <a:ext cx="660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Week 1</a:t>
            </a:r>
          </a:p>
        </p:txBody>
      </p:sp>
      <p:cxnSp>
        <p:nvCxnSpPr>
          <p:cNvPr id="146" name="Connecteur droit 145">
            <a:extLst>
              <a:ext uri="{FF2B5EF4-FFF2-40B4-BE49-F238E27FC236}">
                <a16:creationId xmlns="" xmlns:a16="http://schemas.microsoft.com/office/drawing/2014/main" id="{6444F070-B347-4956-96C7-AC6D8329DD3C}"/>
              </a:ext>
            </a:extLst>
          </p:cNvPr>
          <p:cNvCxnSpPr>
            <a:cxnSpLocks/>
          </p:cNvCxnSpPr>
          <p:nvPr/>
        </p:nvCxnSpPr>
        <p:spPr>
          <a:xfrm flipV="1">
            <a:off x="234780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7" name="ZoneTexte 146">
            <a:extLst>
              <a:ext uri="{FF2B5EF4-FFF2-40B4-BE49-F238E27FC236}">
                <a16:creationId xmlns="" xmlns:a16="http://schemas.microsoft.com/office/drawing/2014/main" id="{55F517F1-0130-42B8-9B3E-7BFDA55ABB38}"/>
              </a:ext>
            </a:extLst>
          </p:cNvPr>
          <p:cNvSpPr txBox="1"/>
          <p:nvPr/>
        </p:nvSpPr>
        <p:spPr>
          <a:xfrm>
            <a:off x="2091292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</a:t>
            </a:r>
          </a:p>
        </p:txBody>
      </p:sp>
      <p:cxnSp>
        <p:nvCxnSpPr>
          <p:cNvPr id="148" name="Connecteur droit 147">
            <a:extLst>
              <a:ext uri="{FF2B5EF4-FFF2-40B4-BE49-F238E27FC236}">
                <a16:creationId xmlns="" xmlns:a16="http://schemas.microsoft.com/office/drawing/2014/main" id="{9092ECA5-4D0E-415D-B22B-2E9B4001835E}"/>
              </a:ext>
            </a:extLst>
          </p:cNvPr>
          <p:cNvCxnSpPr>
            <a:cxnSpLocks/>
          </p:cNvCxnSpPr>
          <p:nvPr/>
        </p:nvCxnSpPr>
        <p:spPr>
          <a:xfrm flipV="1">
            <a:off x="221648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="" xmlns:a16="http://schemas.microsoft.com/office/drawing/2014/main" id="{1B989EAD-88CD-4601-AFB0-FAE6A0C8AB57}"/>
              </a:ext>
            </a:extLst>
          </p:cNvPr>
          <p:cNvCxnSpPr>
            <a:cxnSpLocks/>
          </p:cNvCxnSpPr>
          <p:nvPr/>
        </p:nvCxnSpPr>
        <p:spPr>
          <a:xfrm flipV="1">
            <a:off x="261154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0" name="ZoneTexte 149">
            <a:extLst>
              <a:ext uri="{FF2B5EF4-FFF2-40B4-BE49-F238E27FC236}">
                <a16:creationId xmlns="" xmlns:a16="http://schemas.microsoft.com/office/drawing/2014/main" id="{F81A7BE3-FB2C-48BF-99D6-8BC3D7C71BC8}"/>
              </a:ext>
            </a:extLst>
          </p:cNvPr>
          <p:cNvSpPr txBox="1"/>
          <p:nvPr/>
        </p:nvSpPr>
        <p:spPr>
          <a:xfrm>
            <a:off x="2355032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cxnSp>
        <p:nvCxnSpPr>
          <p:cNvPr id="151" name="Connecteur droit 150">
            <a:extLst>
              <a:ext uri="{FF2B5EF4-FFF2-40B4-BE49-F238E27FC236}">
                <a16:creationId xmlns="" xmlns:a16="http://schemas.microsoft.com/office/drawing/2014/main" id="{871D150A-2143-43BB-A8BC-ACBFCDCD61D9}"/>
              </a:ext>
            </a:extLst>
          </p:cNvPr>
          <p:cNvCxnSpPr>
            <a:cxnSpLocks/>
          </p:cNvCxnSpPr>
          <p:nvPr/>
        </p:nvCxnSpPr>
        <p:spPr>
          <a:xfrm flipV="1">
            <a:off x="248022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="" xmlns:a16="http://schemas.microsoft.com/office/drawing/2014/main" id="{52263636-B40A-44E9-9FDB-C38C634D668F}"/>
              </a:ext>
            </a:extLst>
          </p:cNvPr>
          <p:cNvCxnSpPr>
            <a:cxnSpLocks/>
          </p:cNvCxnSpPr>
          <p:nvPr/>
        </p:nvCxnSpPr>
        <p:spPr>
          <a:xfrm flipV="1">
            <a:off x="2873454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539F39CA-60F8-44E0-ACA0-ACC4219331E0}"/>
              </a:ext>
            </a:extLst>
          </p:cNvPr>
          <p:cNvSpPr txBox="1"/>
          <p:nvPr/>
        </p:nvSpPr>
        <p:spPr>
          <a:xfrm>
            <a:off x="2616945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6</a:t>
            </a:r>
          </a:p>
        </p:txBody>
      </p:sp>
      <p:cxnSp>
        <p:nvCxnSpPr>
          <p:cNvPr id="154" name="Connecteur droit 153">
            <a:extLst>
              <a:ext uri="{FF2B5EF4-FFF2-40B4-BE49-F238E27FC236}">
                <a16:creationId xmlns="" xmlns:a16="http://schemas.microsoft.com/office/drawing/2014/main" id="{C8630D09-8F8B-439A-8CF7-9EBCDAF5DC2A}"/>
              </a:ext>
            </a:extLst>
          </p:cNvPr>
          <p:cNvCxnSpPr>
            <a:cxnSpLocks/>
          </p:cNvCxnSpPr>
          <p:nvPr/>
        </p:nvCxnSpPr>
        <p:spPr>
          <a:xfrm flipV="1">
            <a:off x="2742140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="" xmlns:a16="http://schemas.microsoft.com/office/drawing/2014/main" id="{344CEA84-BAD4-4A07-AE4C-5179BDCE5F3F}"/>
              </a:ext>
            </a:extLst>
          </p:cNvPr>
          <p:cNvCxnSpPr>
            <a:cxnSpLocks/>
          </p:cNvCxnSpPr>
          <p:nvPr/>
        </p:nvCxnSpPr>
        <p:spPr>
          <a:xfrm flipV="1">
            <a:off x="312586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6" name="ZoneTexte 155">
            <a:extLst>
              <a:ext uri="{FF2B5EF4-FFF2-40B4-BE49-F238E27FC236}">
                <a16:creationId xmlns="" xmlns:a16="http://schemas.microsoft.com/office/drawing/2014/main" id="{0651C29F-2DF6-4487-956A-E36311DE68D1}"/>
              </a:ext>
            </a:extLst>
          </p:cNvPr>
          <p:cNvSpPr txBox="1"/>
          <p:nvPr/>
        </p:nvSpPr>
        <p:spPr>
          <a:xfrm>
            <a:off x="2869357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</a:t>
            </a:r>
          </a:p>
        </p:txBody>
      </p:sp>
      <p:cxnSp>
        <p:nvCxnSpPr>
          <p:cNvPr id="157" name="Connecteur droit 156">
            <a:extLst>
              <a:ext uri="{FF2B5EF4-FFF2-40B4-BE49-F238E27FC236}">
                <a16:creationId xmlns="" xmlns:a16="http://schemas.microsoft.com/office/drawing/2014/main" id="{F1051D77-550C-44CC-85A7-77B6376EC34C}"/>
              </a:ext>
            </a:extLst>
          </p:cNvPr>
          <p:cNvCxnSpPr>
            <a:cxnSpLocks/>
          </p:cNvCxnSpPr>
          <p:nvPr/>
        </p:nvCxnSpPr>
        <p:spPr>
          <a:xfrm flipV="1">
            <a:off x="2994552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="" xmlns:a16="http://schemas.microsoft.com/office/drawing/2014/main" id="{0489E941-7BB8-4C14-9CC7-13562CCD004E}"/>
              </a:ext>
            </a:extLst>
          </p:cNvPr>
          <p:cNvCxnSpPr>
            <a:cxnSpLocks/>
          </p:cNvCxnSpPr>
          <p:nvPr/>
        </p:nvCxnSpPr>
        <p:spPr>
          <a:xfrm flipV="1">
            <a:off x="3389079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9" name="ZoneTexte 158">
            <a:extLst>
              <a:ext uri="{FF2B5EF4-FFF2-40B4-BE49-F238E27FC236}">
                <a16:creationId xmlns="" xmlns:a16="http://schemas.microsoft.com/office/drawing/2014/main" id="{C899F137-67D6-4D13-A421-B3C3253DDB3B}"/>
              </a:ext>
            </a:extLst>
          </p:cNvPr>
          <p:cNvSpPr txBox="1"/>
          <p:nvPr/>
        </p:nvSpPr>
        <p:spPr>
          <a:xfrm>
            <a:off x="3099710" y="595621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10</a:t>
            </a:r>
          </a:p>
        </p:txBody>
      </p:sp>
      <p:cxnSp>
        <p:nvCxnSpPr>
          <p:cNvPr id="160" name="Connecteur droit 159">
            <a:extLst>
              <a:ext uri="{FF2B5EF4-FFF2-40B4-BE49-F238E27FC236}">
                <a16:creationId xmlns="" xmlns:a16="http://schemas.microsoft.com/office/drawing/2014/main" id="{DB60DF0A-848B-4D2A-8E32-865854043464}"/>
              </a:ext>
            </a:extLst>
          </p:cNvPr>
          <p:cNvCxnSpPr>
            <a:cxnSpLocks/>
          </p:cNvCxnSpPr>
          <p:nvPr/>
        </p:nvCxnSpPr>
        <p:spPr>
          <a:xfrm flipV="1">
            <a:off x="3257765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="" xmlns:a16="http://schemas.microsoft.com/office/drawing/2014/main" id="{C982DEC7-2EFA-4F1C-AAE1-2841F2E3F114}"/>
              </a:ext>
            </a:extLst>
          </p:cNvPr>
          <p:cNvCxnSpPr>
            <a:cxnSpLocks/>
          </p:cNvCxnSpPr>
          <p:nvPr/>
        </p:nvCxnSpPr>
        <p:spPr>
          <a:xfrm flipV="1">
            <a:off x="3642875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2" name="ZoneTexte 161">
            <a:extLst>
              <a:ext uri="{FF2B5EF4-FFF2-40B4-BE49-F238E27FC236}">
                <a16:creationId xmlns="" xmlns:a16="http://schemas.microsoft.com/office/drawing/2014/main" id="{7D331E0B-E03D-4DDA-8111-BB34CE797DD9}"/>
              </a:ext>
            </a:extLst>
          </p:cNvPr>
          <p:cNvSpPr txBox="1"/>
          <p:nvPr/>
        </p:nvSpPr>
        <p:spPr>
          <a:xfrm>
            <a:off x="3353506" y="595621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cxnSp>
        <p:nvCxnSpPr>
          <p:cNvPr id="163" name="Connecteur droit 162">
            <a:extLst>
              <a:ext uri="{FF2B5EF4-FFF2-40B4-BE49-F238E27FC236}">
                <a16:creationId xmlns="" xmlns:a16="http://schemas.microsoft.com/office/drawing/2014/main" id="{89C20D8D-D5C8-409A-B8B9-164BD51AEE52}"/>
              </a:ext>
            </a:extLst>
          </p:cNvPr>
          <p:cNvCxnSpPr>
            <a:cxnSpLocks/>
          </p:cNvCxnSpPr>
          <p:nvPr/>
        </p:nvCxnSpPr>
        <p:spPr>
          <a:xfrm flipV="1">
            <a:off x="351156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5" name="ZoneTexte 164">
            <a:extLst>
              <a:ext uri="{FF2B5EF4-FFF2-40B4-BE49-F238E27FC236}">
                <a16:creationId xmlns="" xmlns:a16="http://schemas.microsoft.com/office/drawing/2014/main" id="{41B391C5-1002-46AB-B8FC-6F621B46DEED}"/>
              </a:ext>
            </a:extLst>
          </p:cNvPr>
          <p:cNvSpPr txBox="1"/>
          <p:nvPr/>
        </p:nvSpPr>
        <p:spPr>
          <a:xfrm>
            <a:off x="3613516" y="595621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14</a:t>
            </a:r>
          </a:p>
        </p:txBody>
      </p:sp>
      <p:cxnSp>
        <p:nvCxnSpPr>
          <p:cNvPr id="166" name="Connecteur droit 165">
            <a:extLst>
              <a:ext uri="{FF2B5EF4-FFF2-40B4-BE49-F238E27FC236}">
                <a16:creationId xmlns="" xmlns:a16="http://schemas.microsoft.com/office/drawing/2014/main" id="{16F7F965-16BA-4FED-9B23-4B08FBBD7DB3}"/>
              </a:ext>
            </a:extLst>
          </p:cNvPr>
          <p:cNvCxnSpPr>
            <a:cxnSpLocks/>
          </p:cNvCxnSpPr>
          <p:nvPr/>
        </p:nvCxnSpPr>
        <p:spPr>
          <a:xfrm flipV="1">
            <a:off x="3771571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="" xmlns:a16="http://schemas.microsoft.com/office/drawing/2014/main" id="{67018721-A54E-4DAE-9EE0-BAEE53F71F70}"/>
              </a:ext>
            </a:extLst>
          </p:cNvPr>
          <p:cNvCxnSpPr>
            <a:cxnSpLocks/>
          </p:cNvCxnSpPr>
          <p:nvPr/>
        </p:nvCxnSpPr>
        <p:spPr>
          <a:xfrm flipV="1">
            <a:off x="83319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8" name="ZoneTexte 167">
            <a:extLst>
              <a:ext uri="{FF2B5EF4-FFF2-40B4-BE49-F238E27FC236}">
                <a16:creationId xmlns="" xmlns:a16="http://schemas.microsoft.com/office/drawing/2014/main" id="{F2C2235E-73C6-403A-A24E-FD4E2684708C}"/>
              </a:ext>
            </a:extLst>
          </p:cNvPr>
          <p:cNvSpPr txBox="1"/>
          <p:nvPr/>
        </p:nvSpPr>
        <p:spPr>
          <a:xfrm>
            <a:off x="576687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cxnSp>
        <p:nvCxnSpPr>
          <p:cNvPr id="169" name="Connecteur droit 168">
            <a:extLst>
              <a:ext uri="{FF2B5EF4-FFF2-40B4-BE49-F238E27FC236}">
                <a16:creationId xmlns="" xmlns:a16="http://schemas.microsoft.com/office/drawing/2014/main" id="{20D2C2AA-E72C-4370-9540-9FFE2483D39E}"/>
              </a:ext>
            </a:extLst>
          </p:cNvPr>
          <p:cNvCxnSpPr>
            <a:cxnSpLocks/>
          </p:cNvCxnSpPr>
          <p:nvPr/>
        </p:nvCxnSpPr>
        <p:spPr>
          <a:xfrm flipV="1">
            <a:off x="701882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="" xmlns:a16="http://schemas.microsoft.com/office/drawing/2014/main" id="{66FED10A-2DF5-4052-84C3-E75C228C922A}"/>
              </a:ext>
            </a:extLst>
          </p:cNvPr>
          <p:cNvCxnSpPr>
            <a:cxnSpLocks/>
          </p:cNvCxnSpPr>
          <p:nvPr/>
        </p:nvCxnSpPr>
        <p:spPr>
          <a:xfrm flipV="1">
            <a:off x="108923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1" name="ZoneTexte 170">
            <a:extLst>
              <a:ext uri="{FF2B5EF4-FFF2-40B4-BE49-F238E27FC236}">
                <a16:creationId xmlns="" xmlns:a16="http://schemas.microsoft.com/office/drawing/2014/main" id="{9CF111BF-3D3C-456B-ADAB-8DE3F93F4A80}"/>
              </a:ext>
            </a:extLst>
          </p:cNvPr>
          <p:cNvSpPr txBox="1"/>
          <p:nvPr/>
        </p:nvSpPr>
        <p:spPr>
          <a:xfrm>
            <a:off x="832728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</a:t>
            </a:r>
          </a:p>
        </p:txBody>
      </p:sp>
      <p:cxnSp>
        <p:nvCxnSpPr>
          <p:cNvPr id="172" name="Connecteur droit 171">
            <a:extLst>
              <a:ext uri="{FF2B5EF4-FFF2-40B4-BE49-F238E27FC236}">
                <a16:creationId xmlns="" xmlns:a16="http://schemas.microsoft.com/office/drawing/2014/main" id="{C1D051DC-BBD0-45B5-93F4-424080D6BFCE}"/>
              </a:ext>
            </a:extLst>
          </p:cNvPr>
          <p:cNvCxnSpPr>
            <a:cxnSpLocks/>
          </p:cNvCxnSpPr>
          <p:nvPr/>
        </p:nvCxnSpPr>
        <p:spPr>
          <a:xfrm flipV="1">
            <a:off x="957923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3" name="Connecteur droit 172">
            <a:extLst>
              <a:ext uri="{FF2B5EF4-FFF2-40B4-BE49-F238E27FC236}">
                <a16:creationId xmlns="" xmlns:a16="http://schemas.microsoft.com/office/drawing/2014/main" id="{E5D87CA8-8E7D-4318-B9BE-7E404EC802C3}"/>
              </a:ext>
            </a:extLst>
          </p:cNvPr>
          <p:cNvCxnSpPr>
            <a:cxnSpLocks/>
          </p:cNvCxnSpPr>
          <p:nvPr/>
        </p:nvCxnSpPr>
        <p:spPr>
          <a:xfrm flipV="1">
            <a:off x="1352977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4" name="ZoneTexte 173">
            <a:extLst>
              <a:ext uri="{FF2B5EF4-FFF2-40B4-BE49-F238E27FC236}">
                <a16:creationId xmlns="" xmlns:a16="http://schemas.microsoft.com/office/drawing/2014/main" id="{0A26B0A3-B9D1-4F1C-85CC-941EB664E18C}"/>
              </a:ext>
            </a:extLst>
          </p:cNvPr>
          <p:cNvSpPr txBox="1"/>
          <p:nvPr/>
        </p:nvSpPr>
        <p:spPr>
          <a:xfrm>
            <a:off x="1096468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</a:t>
            </a:r>
          </a:p>
        </p:txBody>
      </p:sp>
      <p:cxnSp>
        <p:nvCxnSpPr>
          <p:cNvPr id="175" name="Connecteur droit 174">
            <a:extLst>
              <a:ext uri="{FF2B5EF4-FFF2-40B4-BE49-F238E27FC236}">
                <a16:creationId xmlns="" xmlns:a16="http://schemas.microsoft.com/office/drawing/2014/main" id="{F026FFF8-9399-4C8C-A3DC-8E56FABD0CD8}"/>
              </a:ext>
            </a:extLst>
          </p:cNvPr>
          <p:cNvCxnSpPr>
            <a:cxnSpLocks/>
          </p:cNvCxnSpPr>
          <p:nvPr/>
        </p:nvCxnSpPr>
        <p:spPr>
          <a:xfrm flipV="1">
            <a:off x="1221663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6" name="Connecteur droit 175">
            <a:extLst>
              <a:ext uri="{FF2B5EF4-FFF2-40B4-BE49-F238E27FC236}">
                <a16:creationId xmlns="" xmlns:a16="http://schemas.microsoft.com/office/drawing/2014/main" id="{65C043FD-1D08-4D83-964C-3039550FE6FF}"/>
              </a:ext>
            </a:extLst>
          </p:cNvPr>
          <p:cNvCxnSpPr>
            <a:cxnSpLocks/>
          </p:cNvCxnSpPr>
          <p:nvPr/>
        </p:nvCxnSpPr>
        <p:spPr>
          <a:xfrm flipV="1">
            <a:off x="1614890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4ABB24B9-7D0D-47C8-A6C9-8287FAA01335}"/>
              </a:ext>
            </a:extLst>
          </p:cNvPr>
          <p:cNvSpPr txBox="1"/>
          <p:nvPr/>
        </p:nvSpPr>
        <p:spPr>
          <a:xfrm>
            <a:off x="1358381" y="595621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6</a:t>
            </a:r>
          </a:p>
        </p:txBody>
      </p:sp>
      <p:cxnSp>
        <p:nvCxnSpPr>
          <p:cNvPr id="178" name="Connecteur droit 177">
            <a:extLst>
              <a:ext uri="{FF2B5EF4-FFF2-40B4-BE49-F238E27FC236}">
                <a16:creationId xmlns="" xmlns:a16="http://schemas.microsoft.com/office/drawing/2014/main" id="{6DE90A95-7C22-45A6-ABC2-D5DE7FBD75ED}"/>
              </a:ext>
            </a:extLst>
          </p:cNvPr>
          <p:cNvCxnSpPr>
            <a:cxnSpLocks/>
          </p:cNvCxnSpPr>
          <p:nvPr/>
        </p:nvCxnSpPr>
        <p:spPr>
          <a:xfrm flipV="1">
            <a:off x="1483576" y="5925015"/>
            <a:ext cx="0" cy="66036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5114BFF3-1B77-417F-B63B-B33D1A2B3EE6}"/>
              </a:ext>
            </a:extLst>
          </p:cNvPr>
          <p:cNvSpPr txBox="1"/>
          <p:nvPr/>
        </p:nvSpPr>
        <p:spPr>
          <a:xfrm>
            <a:off x="754707" y="6150951"/>
            <a:ext cx="921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Time (</a:t>
            </a:r>
            <a:r>
              <a:rPr lang="fr-FR" sz="1200" b="1" dirty="0" err="1"/>
              <a:t>days</a:t>
            </a:r>
            <a:r>
              <a:rPr lang="fr-FR" sz="1200" b="1" dirty="0"/>
              <a:t>)</a:t>
            </a:r>
          </a:p>
        </p:txBody>
      </p:sp>
      <p:sp>
        <p:nvSpPr>
          <p:cNvPr id="180" name="Forme libre : forme 179">
            <a:extLst>
              <a:ext uri="{FF2B5EF4-FFF2-40B4-BE49-F238E27FC236}">
                <a16:creationId xmlns="" xmlns:a16="http://schemas.microsoft.com/office/drawing/2014/main" id="{35B5FC7B-D0D2-40D5-B401-29879D2D9F6D}"/>
              </a:ext>
            </a:extLst>
          </p:cNvPr>
          <p:cNvSpPr/>
          <p:nvPr/>
        </p:nvSpPr>
        <p:spPr>
          <a:xfrm>
            <a:off x="724842" y="5342573"/>
            <a:ext cx="899160" cy="200025"/>
          </a:xfrm>
          <a:custGeom>
            <a:avLst/>
            <a:gdLst>
              <a:gd name="connsiteX0" fmla="*/ 0 w 899160"/>
              <a:gd name="connsiteY0" fmla="*/ 0 h 200025"/>
              <a:gd name="connsiteX1" fmla="*/ 42863 w 899160"/>
              <a:gd name="connsiteY1" fmla="*/ 31432 h 200025"/>
              <a:gd name="connsiteX2" fmla="*/ 104775 w 899160"/>
              <a:gd name="connsiteY2" fmla="*/ 5715 h 200025"/>
              <a:gd name="connsiteX3" fmla="*/ 237173 w 899160"/>
              <a:gd name="connsiteY3" fmla="*/ 21907 h 200025"/>
              <a:gd name="connsiteX4" fmla="*/ 500063 w 899160"/>
              <a:gd name="connsiteY4" fmla="*/ 82867 h 200025"/>
              <a:gd name="connsiteX5" fmla="*/ 899160 w 899160"/>
              <a:gd name="connsiteY5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160" h="200025">
                <a:moveTo>
                  <a:pt x="0" y="0"/>
                </a:moveTo>
                <a:lnTo>
                  <a:pt x="42863" y="31432"/>
                </a:lnTo>
                <a:lnTo>
                  <a:pt x="104775" y="5715"/>
                </a:lnTo>
                <a:lnTo>
                  <a:pt x="237173" y="21907"/>
                </a:lnTo>
                <a:lnTo>
                  <a:pt x="500063" y="82867"/>
                </a:lnTo>
                <a:lnTo>
                  <a:pt x="899160" y="200025"/>
                </a:lnTo>
              </a:path>
            </a:pathLst>
          </a:custGeom>
          <a:noFill/>
          <a:ln w="28575">
            <a:solidFill>
              <a:srgbClr val="353A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Forme libre : forme 180">
            <a:extLst>
              <a:ext uri="{FF2B5EF4-FFF2-40B4-BE49-F238E27FC236}">
                <a16:creationId xmlns="" xmlns:a16="http://schemas.microsoft.com/office/drawing/2014/main" id="{74536C97-3E84-4427-9883-319903EDAF2E}"/>
              </a:ext>
            </a:extLst>
          </p:cNvPr>
          <p:cNvSpPr/>
          <p:nvPr/>
        </p:nvSpPr>
        <p:spPr>
          <a:xfrm>
            <a:off x="725795" y="5092065"/>
            <a:ext cx="905827" cy="220980"/>
          </a:xfrm>
          <a:custGeom>
            <a:avLst/>
            <a:gdLst>
              <a:gd name="connsiteX0" fmla="*/ 0 w 905827"/>
              <a:gd name="connsiteY0" fmla="*/ 53340 h 220980"/>
              <a:gd name="connsiteX1" fmla="*/ 40957 w 905827"/>
              <a:gd name="connsiteY1" fmla="*/ 0 h 220980"/>
              <a:gd name="connsiteX2" fmla="*/ 108585 w 905827"/>
              <a:gd name="connsiteY2" fmla="*/ 37148 h 220980"/>
              <a:gd name="connsiteX3" fmla="*/ 240982 w 905827"/>
              <a:gd name="connsiteY3" fmla="*/ 64770 h 220980"/>
              <a:gd name="connsiteX4" fmla="*/ 503872 w 905827"/>
              <a:gd name="connsiteY4" fmla="*/ 128588 h 220980"/>
              <a:gd name="connsiteX5" fmla="*/ 905827 w 905827"/>
              <a:gd name="connsiteY5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27" h="220980">
                <a:moveTo>
                  <a:pt x="0" y="53340"/>
                </a:moveTo>
                <a:lnTo>
                  <a:pt x="40957" y="0"/>
                </a:lnTo>
                <a:lnTo>
                  <a:pt x="108585" y="37148"/>
                </a:lnTo>
                <a:lnTo>
                  <a:pt x="240982" y="64770"/>
                </a:lnTo>
                <a:lnTo>
                  <a:pt x="503872" y="128588"/>
                </a:lnTo>
                <a:lnTo>
                  <a:pt x="905827" y="220980"/>
                </a:lnTo>
              </a:path>
            </a:pathLst>
          </a:custGeom>
          <a:noFill/>
          <a:ln w="28575">
            <a:solidFill>
              <a:srgbClr val="EA1F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Forme libre : forme 181">
            <a:extLst>
              <a:ext uri="{FF2B5EF4-FFF2-40B4-BE49-F238E27FC236}">
                <a16:creationId xmlns="" xmlns:a16="http://schemas.microsoft.com/office/drawing/2014/main" id="{B0C8306F-7540-4880-9061-D88DF9C280BB}"/>
              </a:ext>
            </a:extLst>
          </p:cNvPr>
          <p:cNvSpPr/>
          <p:nvPr/>
        </p:nvSpPr>
        <p:spPr>
          <a:xfrm>
            <a:off x="728652" y="4988243"/>
            <a:ext cx="900113" cy="86677"/>
          </a:xfrm>
          <a:custGeom>
            <a:avLst/>
            <a:gdLst>
              <a:gd name="connsiteX0" fmla="*/ 0 w 900113"/>
              <a:gd name="connsiteY0" fmla="*/ 38100 h 86677"/>
              <a:gd name="connsiteX1" fmla="*/ 32385 w 900113"/>
              <a:gd name="connsiteY1" fmla="*/ 0 h 86677"/>
              <a:gd name="connsiteX2" fmla="*/ 102870 w 900113"/>
              <a:gd name="connsiteY2" fmla="*/ 22860 h 86677"/>
              <a:gd name="connsiteX3" fmla="*/ 235268 w 900113"/>
              <a:gd name="connsiteY3" fmla="*/ 8572 h 86677"/>
              <a:gd name="connsiteX4" fmla="*/ 507683 w 900113"/>
              <a:gd name="connsiteY4" fmla="*/ 44767 h 86677"/>
              <a:gd name="connsiteX5" fmla="*/ 900113 w 900113"/>
              <a:gd name="connsiteY5" fmla="*/ 86677 h 8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13" h="86677">
                <a:moveTo>
                  <a:pt x="0" y="38100"/>
                </a:moveTo>
                <a:lnTo>
                  <a:pt x="32385" y="0"/>
                </a:lnTo>
                <a:lnTo>
                  <a:pt x="102870" y="22860"/>
                </a:lnTo>
                <a:lnTo>
                  <a:pt x="235268" y="8572"/>
                </a:lnTo>
                <a:lnTo>
                  <a:pt x="507683" y="44767"/>
                </a:lnTo>
                <a:lnTo>
                  <a:pt x="900113" y="86677"/>
                </a:lnTo>
              </a:path>
            </a:pathLst>
          </a:custGeom>
          <a:noFill/>
          <a:ln w="28575">
            <a:solidFill>
              <a:srgbClr val="2F41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ZoneTexte 182">
            <a:extLst>
              <a:ext uri="{FF2B5EF4-FFF2-40B4-BE49-F238E27FC236}">
                <a16:creationId xmlns="" xmlns:a16="http://schemas.microsoft.com/office/drawing/2014/main" id="{4AE65419-1FB1-4F76-A2C2-CAD38B4AB99F}"/>
              </a:ext>
            </a:extLst>
          </p:cNvPr>
          <p:cNvSpPr txBox="1"/>
          <p:nvPr/>
        </p:nvSpPr>
        <p:spPr>
          <a:xfrm>
            <a:off x="1971687" y="6380917"/>
            <a:ext cx="84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30 mg QW</a:t>
            </a:r>
          </a:p>
        </p:txBody>
      </p:sp>
      <p:cxnSp>
        <p:nvCxnSpPr>
          <p:cNvPr id="184" name="Connecteur droit 183">
            <a:extLst>
              <a:ext uri="{FF2B5EF4-FFF2-40B4-BE49-F238E27FC236}">
                <a16:creationId xmlns="" xmlns:a16="http://schemas.microsoft.com/office/drawing/2014/main" id="{0BFBAEF6-2853-4FBC-A206-B37290964FE1}"/>
              </a:ext>
            </a:extLst>
          </p:cNvPr>
          <p:cNvCxnSpPr/>
          <p:nvPr/>
        </p:nvCxnSpPr>
        <p:spPr>
          <a:xfrm>
            <a:off x="1854909" y="6523563"/>
            <a:ext cx="141865" cy="0"/>
          </a:xfrm>
          <a:prstGeom prst="line">
            <a:avLst/>
          </a:prstGeom>
          <a:noFill/>
          <a:ln w="28575">
            <a:solidFill>
              <a:srgbClr val="EA1F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5" name="ZoneTexte 184">
            <a:extLst>
              <a:ext uri="{FF2B5EF4-FFF2-40B4-BE49-F238E27FC236}">
                <a16:creationId xmlns="" xmlns:a16="http://schemas.microsoft.com/office/drawing/2014/main" id="{B9F778E1-F00E-4F14-A06B-7AE95DE8E260}"/>
              </a:ext>
            </a:extLst>
          </p:cNvPr>
          <p:cNvSpPr txBox="1"/>
          <p:nvPr/>
        </p:nvSpPr>
        <p:spPr>
          <a:xfrm>
            <a:off x="2927971" y="6380917"/>
            <a:ext cx="925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 mg QW</a:t>
            </a:r>
          </a:p>
        </p:txBody>
      </p:sp>
      <p:cxnSp>
        <p:nvCxnSpPr>
          <p:cNvPr id="186" name="Connecteur droit 185">
            <a:extLst>
              <a:ext uri="{FF2B5EF4-FFF2-40B4-BE49-F238E27FC236}">
                <a16:creationId xmlns="" xmlns:a16="http://schemas.microsoft.com/office/drawing/2014/main" id="{2D1EB041-0A8C-4570-BD8D-54D904E30618}"/>
              </a:ext>
            </a:extLst>
          </p:cNvPr>
          <p:cNvCxnSpPr/>
          <p:nvPr/>
        </p:nvCxnSpPr>
        <p:spPr>
          <a:xfrm>
            <a:off x="2811193" y="6523563"/>
            <a:ext cx="141865" cy="0"/>
          </a:xfrm>
          <a:prstGeom prst="line">
            <a:avLst/>
          </a:prstGeom>
          <a:noFill/>
          <a:ln w="28575">
            <a:solidFill>
              <a:srgbClr val="2F41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7" name="Text Box 2">
            <a:extLst>
              <a:ext uri="{FF2B5EF4-FFF2-40B4-BE49-F238E27FC236}">
                <a16:creationId xmlns="" xmlns:a16="http://schemas.microsoft.com/office/drawing/2014/main" id="{D839AAB8-0C72-4F0D-A39F-F888A4FB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31" y="1070693"/>
            <a:ext cx="37792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MK-8591-TP concentration time profile </a:t>
            </a:r>
            <a:b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da-DK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with QD dosing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88" name="ZoneTexte 187">
            <a:extLst>
              <a:ext uri="{FF2B5EF4-FFF2-40B4-BE49-F238E27FC236}">
                <a16:creationId xmlns="" xmlns:a16="http://schemas.microsoft.com/office/drawing/2014/main" id="{6C9139DF-F4D6-49FC-9581-2BE6FB87A330}"/>
              </a:ext>
            </a:extLst>
          </p:cNvPr>
          <p:cNvSpPr txBox="1"/>
          <p:nvPr/>
        </p:nvSpPr>
        <p:spPr>
          <a:xfrm rot="16200000">
            <a:off x="-339303" y="5023853"/>
            <a:ext cx="1233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[MK-8591-TP]</a:t>
            </a:r>
            <a:r>
              <a:rPr lang="fr-FR" sz="1100" b="1" baseline="-25000" dirty="0"/>
              <a:t>PBMC</a:t>
            </a:r>
          </a:p>
          <a:p>
            <a:r>
              <a:rPr lang="fr-FR" sz="1100" b="1" dirty="0"/>
              <a:t>(</a:t>
            </a:r>
            <a:r>
              <a:rPr lang="fr-FR" sz="1100" b="1" dirty="0" err="1"/>
              <a:t>pmol</a:t>
            </a:r>
            <a:r>
              <a:rPr lang="fr-FR" sz="1100" b="1" dirty="0"/>
              <a:t>/10</a:t>
            </a:r>
            <a:r>
              <a:rPr lang="fr-FR" sz="1100" b="1" baseline="30000" dirty="0"/>
              <a:t>6</a:t>
            </a:r>
            <a:r>
              <a:rPr lang="fr-FR" sz="1100" b="1" dirty="0"/>
              <a:t> </a:t>
            </a:r>
            <a:r>
              <a:rPr lang="fr-FR" sz="1100" b="1" dirty="0" err="1"/>
              <a:t>cells</a:t>
            </a:r>
            <a:r>
              <a:rPr lang="fr-FR" sz="1100" b="1" dirty="0"/>
              <a:t>)</a:t>
            </a:r>
          </a:p>
        </p:txBody>
      </p:sp>
      <p:sp>
        <p:nvSpPr>
          <p:cNvPr id="189" name="ZoneTexte 188">
            <a:extLst>
              <a:ext uri="{FF2B5EF4-FFF2-40B4-BE49-F238E27FC236}">
                <a16:creationId xmlns="" xmlns:a16="http://schemas.microsoft.com/office/drawing/2014/main" id="{610F70E4-B5A6-4C29-826C-268CC8E0D95A}"/>
              </a:ext>
            </a:extLst>
          </p:cNvPr>
          <p:cNvSpPr txBox="1"/>
          <p:nvPr/>
        </p:nvSpPr>
        <p:spPr>
          <a:xfrm>
            <a:off x="2673562" y="2079049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0.25 mg MK-8591</a:t>
            </a:r>
          </a:p>
          <a:p>
            <a:r>
              <a:rPr lang="fr-FR" sz="1200" dirty="0"/>
              <a:t>0.75 mg MK-8591</a:t>
            </a:r>
          </a:p>
          <a:p>
            <a:r>
              <a:rPr lang="fr-FR" sz="1200" dirty="0"/>
              <a:t>5 mg MK-8591</a:t>
            </a:r>
          </a:p>
        </p:txBody>
      </p:sp>
      <p:cxnSp>
        <p:nvCxnSpPr>
          <p:cNvPr id="190" name="Connecteur droit 189">
            <a:extLst>
              <a:ext uri="{FF2B5EF4-FFF2-40B4-BE49-F238E27FC236}">
                <a16:creationId xmlns="" xmlns:a16="http://schemas.microsoft.com/office/drawing/2014/main" id="{16F2F52C-5073-4425-82AD-8AD8C1A01586}"/>
              </a:ext>
            </a:extLst>
          </p:cNvPr>
          <p:cNvCxnSpPr/>
          <p:nvPr/>
        </p:nvCxnSpPr>
        <p:spPr>
          <a:xfrm>
            <a:off x="2556784" y="2221695"/>
            <a:ext cx="141865" cy="0"/>
          </a:xfrm>
          <a:prstGeom prst="line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="" xmlns:a16="http://schemas.microsoft.com/office/drawing/2014/main" id="{B6127AC4-AA64-42C4-B23E-41A29A717DBD}"/>
              </a:ext>
            </a:extLst>
          </p:cNvPr>
          <p:cNvCxnSpPr/>
          <p:nvPr/>
        </p:nvCxnSpPr>
        <p:spPr>
          <a:xfrm>
            <a:off x="2556784" y="2409825"/>
            <a:ext cx="141865" cy="0"/>
          </a:xfrm>
          <a:prstGeom prst="lin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92" name="Connecteur droit 191">
            <a:extLst>
              <a:ext uri="{FF2B5EF4-FFF2-40B4-BE49-F238E27FC236}">
                <a16:creationId xmlns="" xmlns:a16="http://schemas.microsoft.com/office/drawing/2014/main" id="{30D7065B-4C1F-4E64-9622-373DF7CFF9FE}"/>
              </a:ext>
            </a:extLst>
          </p:cNvPr>
          <p:cNvCxnSpPr/>
          <p:nvPr/>
        </p:nvCxnSpPr>
        <p:spPr>
          <a:xfrm>
            <a:off x="2556784" y="2594610"/>
            <a:ext cx="141865" cy="0"/>
          </a:xfrm>
          <a:prstGeom prst="lin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3" name="Forme libre : forme 192">
            <a:extLst>
              <a:ext uri="{FF2B5EF4-FFF2-40B4-BE49-F238E27FC236}">
                <a16:creationId xmlns="" xmlns:a16="http://schemas.microsoft.com/office/drawing/2014/main" id="{C9CC21C3-12B8-44A5-B366-69CB35F0D885}"/>
              </a:ext>
            </a:extLst>
          </p:cNvPr>
          <p:cNvSpPr/>
          <p:nvPr/>
        </p:nvSpPr>
        <p:spPr>
          <a:xfrm>
            <a:off x="694525" y="4735829"/>
            <a:ext cx="949810" cy="1189185"/>
          </a:xfrm>
          <a:custGeom>
            <a:avLst/>
            <a:gdLst>
              <a:gd name="connsiteX0" fmla="*/ 0 w 3789680"/>
              <a:gd name="connsiteY0" fmla="*/ 0 h 1651000"/>
              <a:gd name="connsiteX1" fmla="*/ 0 w 3789680"/>
              <a:gd name="connsiteY1" fmla="*/ 1651000 h 1651000"/>
              <a:gd name="connsiteX2" fmla="*/ 3789680 w 3789680"/>
              <a:gd name="connsiteY2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9680" h="1651000">
                <a:moveTo>
                  <a:pt x="0" y="0"/>
                </a:moveTo>
                <a:lnTo>
                  <a:pt x="0" y="1651000"/>
                </a:lnTo>
                <a:lnTo>
                  <a:pt x="3789680" y="16510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4" name="Connecteur droit 193">
            <a:extLst>
              <a:ext uri="{FF2B5EF4-FFF2-40B4-BE49-F238E27FC236}">
                <a16:creationId xmlns="" xmlns:a16="http://schemas.microsoft.com/office/drawing/2014/main" id="{C788032E-EB48-45C0-A7DB-65E1736E448D}"/>
              </a:ext>
            </a:extLst>
          </p:cNvPr>
          <p:cNvCxnSpPr>
            <a:cxnSpLocks/>
          </p:cNvCxnSpPr>
          <p:nvPr/>
        </p:nvCxnSpPr>
        <p:spPr>
          <a:xfrm>
            <a:off x="631122" y="5912458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5" name="ZoneTexte 194">
            <a:extLst>
              <a:ext uri="{FF2B5EF4-FFF2-40B4-BE49-F238E27FC236}">
                <a16:creationId xmlns="" xmlns:a16="http://schemas.microsoft.com/office/drawing/2014/main" id="{F781D4F5-8406-49CF-9B8C-B2CD40E0AAE8}"/>
              </a:ext>
            </a:extLst>
          </p:cNvPr>
          <p:cNvSpPr txBox="1"/>
          <p:nvPr/>
        </p:nvSpPr>
        <p:spPr>
          <a:xfrm>
            <a:off x="359088" y="5768948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0.1</a:t>
            </a:r>
          </a:p>
        </p:txBody>
      </p:sp>
      <p:cxnSp>
        <p:nvCxnSpPr>
          <p:cNvPr id="196" name="Connecteur droit 195">
            <a:extLst>
              <a:ext uri="{FF2B5EF4-FFF2-40B4-BE49-F238E27FC236}">
                <a16:creationId xmlns="" xmlns:a16="http://schemas.microsoft.com/office/drawing/2014/main" id="{9048882D-C86C-4780-AB3A-E0EC9E538B5F}"/>
              </a:ext>
            </a:extLst>
          </p:cNvPr>
          <p:cNvCxnSpPr>
            <a:cxnSpLocks/>
          </p:cNvCxnSpPr>
          <p:nvPr/>
        </p:nvCxnSpPr>
        <p:spPr>
          <a:xfrm>
            <a:off x="631122" y="5531002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7" name="ZoneTexte 196">
            <a:extLst>
              <a:ext uri="{FF2B5EF4-FFF2-40B4-BE49-F238E27FC236}">
                <a16:creationId xmlns="" xmlns:a16="http://schemas.microsoft.com/office/drawing/2014/main" id="{437ADFE1-657E-4C57-8AA5-3FF798F50CDA}"/>
              </a:ext>
            </a:extLst>
          </p:cNvPr>
          <p:cNvSpPr txBox="1"/>
          <p:nvPr/>
        </p:nvSpPr>
        <p:spPr>
          <a:xfrm>
            <a:off x="456871" y="5387492"/>
            <a:ext cx="2503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</a:t>
            </a:r>
          </a:p>
        </p:txBody>
      </p:sp>
      <p:cxnSp>
        <p:nvCxnSpPr>
          <p:cNvPr id="198" name="Connecteur droit 197">
            <a:extLst>
              <a:ext uri="{FF2B5EF4-FFF2-40B4-BE49-F238E27FC236}">
                <a16:creationId xmlns="" xmlns:a16="http://schemas.microsoft.com/office/drawing/2014/main" id="{F655F6BA-46E6-4179-9BD2-350C5DC25C44}"/>
              </a:ext>
            </a:extLst>
          </p:cNvPr>
          <p:cNvCxnSpPr>
            <a:cxnSpLocks/>
          </p:cNvCxnSpPr>
          <p:nvPr/>
        </p:nvCxnSpPr>
        <p:spPr>
          <a:xfrm>
            <a:off x="631122" y="5116054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9" name="ZoneTexte 198">
            <a:extLst>
              <a:ext uri="{FF2B5EF4-FFF2-40B4-BE49-F238E27FC236}">
                <a16:creationId xmlns="" xmlns:a16="http://schemas.microsoft.com/office/drawing/2014/main" id="{9AAA1B6A-923D-401F-BB8C-9CFED3446C75}"/>
              </a:ext>
            </a:extLst>
          </p:cNvPr>
          <p:cNvSpPr txBox="1"/>
          <p:nvPr/>
        </p:nvSpPr>
        <p:spPr>
          <a:xfrm>
            <a:off x="391148" y="497254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cxnSp>
        <p:nvCxnSpPr>
          <p:cNvPr id="200" name="Connecteur droit 199">
            <a:extLst>
              <a:ext uri="{FF2B5EF4-FFF2-40B4-BE49-F238E27FC236}">
                <a16:creationId xmlns="" xmlns:a16="http://schemas.microsoft.com/office/drawing/2014/main" id="{CB106891-64FE-4F8C-A72A-1A31B2DC22ED}"/>
              </a:ext>
            </a:extLst>
          </p:cNvPr>
          <p:cNvCxnSpPr>
            <a:cxnSpLocks/>
          </p:cNvCxnSpPr>
          <p:nvPr/>
        </p:nvCxnSpPr>
        <p:spPr>
          <a:xfrm>
            <a:off x="631122" y="4729753"/>
            <a:ext cx="71120" cy="0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1" name="ZoneTexte 200">
            <a:extLst>
              <a:ext uri="{FF2B5EF4-FFF2-40B4-BE49-F238E27FC236}">
                <a16:creationId xmlns="" xmlns:a16="http://schemas.microsoft.com/office/drawing/2014/main" id="{AB52CCEB-2BA0-4676-AE58-6444551F9D0B}"/>
              </a:ext>
            </a:extLst>
          </p:cNvPr>
          <p:cNvSpPr txBox="1"/>
          <p:nvPr/>
        </p:nvSpPr>
        <p:spPr>
          <a:xfrm>
            <a:off x="325424" y="4586243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202" name="Titre 2">
            <a:extLst>
              <a:ext uri="{FF2B5EF4-FFF2-40B4-BE49-F238E27FC236}">
                <a16:creationId xmlns="" xmlns:a16="http://schemas.microsoft.com/office/drawing/2014/main" id="{2EF3CE19-9457-4D6E-8A3A-2A18ADAA03F2}"/>
              </a:ext>
            </a:extLst>
          </p:cNvPr>
          <p:cNvSpPr txBox="1">
            <a:spLocks/>
          </p:cNvSpPr>
          <p:nvPr/>
        </p:nvSpPr>
        <p:spPr>
          <a:xfrm>
            <a:off x="457200" y="3716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MK-8591 </a:t>
            </a:r>
            <a:r>
              <a:rPr lang="fr-FR" dirty="0" err="1"/>
              <a:t>potency</a:t>
            </a:r>
            <a:r>
              <a:rPr lang="fr-FR" dirty="0"/>
              <a:t> and PK </a:t>
            </a:r>
            <a:r>
              <a:rPr lang="fr-FR" dirty="0" err="1"/>
              <a:t>provide</a:t>
            </a:r>
            <a:r>
              <a:rPr lang="fr-FR" dirty="0"/>
              <a:t> high </a:t>
            </a:r>
            <a:r>
              <a:rPr lang="fr-FR" dirty="0" err="1"/>
              <a:t>inhibitory</a:t>
            </a:r>
            <a:r>
              <a:rPr lang="fr-FR" dirty="0"/>
              <a:t> quotients at </a:t>
            </a:r>
            <a:r>
              <a:rPr lang="fr-FR" dirty="0" err="1"/>
              <a:t>low</a:t>
            </a:r>
            <a:r>
              <a:rPr lang="fr-FR" dirty="0"/>
              <a:t> doses QD and QW</a:t>
            </a:r>
          </a:p>
        </p:txBody>
      </p:sp>
    </p:spTree>
    <p:extLst>
      <p:ext uri="{BB962C8B-B14F-4D97-AF65-F5344CB8AC3E}">
        <p14:creationId xmlns:p14="http://schemas.microsoft.com/office/powerpoint/2010/main" val="2745452561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6" y="0"/>
            <a:ext cx="5122333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2" y="661810"/>
            <a:ext cx="4167011" cy="5549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2" y="0"/>
            <a:ext cx="3715456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1799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54289" y="6488650"/>
            <a:ext cx="3150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Illanca-Ibanescu</a:t>
            </a:r>
            <a:r>
              <a:rPr lang="fr-FR" sz="1400" b="1" i="1" dirty="0">
                <a:solidFill>
                  <a:srgbClr val="0070C0"/>
                </a:solidFill>
              </a:rPr>
              <a:t> R. CROI 2019, Abs. 482 </a:t>
            </a: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D5CE7F51-84D4-4A0C-9AE5-4DC841BB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GS-9131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EF0C019C-DB4B-47EA-9619-6B1CF5F5FA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180840"/>
            <a:ext cx="8229600" cy="219013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Broad range of activity against HIV-1 subtypes</a:t>
            </a:r>
          </a:p>
          <a:p>
            <a:r>
              <a:rPr lang="en-US" sz="2800" dirty="0"/>
              <a:t>Pro-drug of the GS-9148 with low potential for mitochondrial and renal toxicity</a:t>
            </a:r>
          </a:p>
          <a:p>
            <a:r>
              <a:rPr lang="en-US" sz="2800" dirty="0"/>
              <a:t>Maintains in vitro activity against HIV-1 viruses harboring most major NRTI resistance mutational pathways</a:t>
            </a: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6D7C2DE-6878-4BEA-8C19-912CB746D915}"/>
              </a:ext>
            </a:extLst>
          </p:cNvPr>
          <p:cNvSpPr txBox="1"/>
          <p:nvPr/>
        </p:nvSpPr>
        <p:spPr>
          <a:xfrm>
            <a:off x="6709998" y="4777728"/>
            <a:ext cx="22652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GS-9148-Diphosphate</a:t>
            </a:r>
          </a:p>
          <a:p>
            <a:r>
              <a:rPr lang="es-ES" dirty="0" err="1"/>
              <a:t>lnhibits</a:t>
            </a:r>
            <a:r>
              <a:rPr lang="es-ES" dirty="0"/>
              <a:t> HIV reverse</a:t>
            </a:r>
          </a:p>
          <a:p>
            <a:r>
              <a:rPr lang="fr-FR" dirty="0"/>
              <a:t>transcription by</a:t>
            </a:r>
          </a:p>
          <a:p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termination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55A41DB1-6057-4CEB-B667-FC5B8FBD0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11" y="3877149"/>
            <a:ext cx="2936887" cy="221746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5D74FC70-105D-42A7-902E-86451031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1" y="4076989"/>
            <a:ext cx="3344472" cy="1901068"/>
          </a:xfrm>
          <a:prstGeom prst="rect">
            <a:avLst/>
          </a:prstGeom>
        </p:spPr>
      </p:pic>
      <p:sp>
        <p:nvSpPr>
          <p:cNvPr id="14" name="Flèche : droite 13">
            <a:extLst>
              <a:ext uri="{FF2B5EF4-FFF2-40B4-BE49-F238E27FC236}">
                <a16:creationId xmlns="" xmlns:a16="http://schemas.microsoft.com/office/drawing/2014/main" id="{E66BC1B9-84FB-42E9-BF5B-26A5CA3DD9FE}"/>
              </a:ext>
            </a:extLst>
          </p:cNvPr>
          <p:cNvSpPr/>
          <p:nvPr/>
        </p:nvSpPr>
        <p:spPr>
          <a:xfrm>
            <a:off x="5759828" y="5215381"/>
            <a:ext cx="822765" cy="4216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="" xmlns:a16="http://schemas.microsoft.com/office/drawing/2014/main" id="{5B9048BF-D7AC-4A4F-8711-D5E753131350}"/>
              </a:ext>
            </a:extLst>
          </p:cNvPr>
          <p:cNvSpPr/>
          <p:nvPr/>
        </p:nvSpPr>
        <p:spPr>
          <a:xfrm>
            <a:off x="2891391" y="5211684"/>
            <a:ext cx="822765" cy="42165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DEF6A7DB-B3DD-41FE-9D46-DC36F965AD88}"/>
              </a:ext>
            </a:extLst>
          </p:cNvPr>
          <p:cNvSpPr txBox="1"/>
          <p:nvPr/>
        </p:nvSpPr>
        <p:spPr>
          <a:xfrm>
            <a:off x="1509142" y="3266147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GS-9131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E5B41E21-E6D9-4666-9FDD-765E2E931CED}"/>
              </a:ext>
            </a:extLst>
          </p:cNvPr>
          <p:cNvSpPr txBox="1"/>
          <p:nvPr/>
        </p:nvSpPr>
        <p:spPr>
          <a:xfrm>
            <a:off x="5599132" y="3266147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GS-9148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C9740593-CC9D-419A-AF36-FC15B99E1AA8}"/>
              </a:ext>
            </a:extLst>
          </p:cNvPr>
          <p:cNvSpPr txBox="1"/>
          <p:nvPr/>
        </p:nvSpPr>
        <p:spPr>
          <a:xfrm>
            <a:off x="568819" y="5909947"/>
            <a:ext cx="281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EC50=0.29-48 </a:t>
            </a:r>
            <a:r>
              <a:rPr lang="fr-FR" b="1" dirty="0" err="1"/>
              <a:t>nM</a:t>
            </a:r>
            <a:r>
              <a:rPr lang="fr-FR" b="1" dirty="0"/>
              <a:t> in </a:t>
            </a:r>
            <a:r>
              <a:rPr lang="fr-FR" b="1" dirty="0" err="1"/>
              <a:t>PBMCs</a:t>
            </a:r>
            <a:endParaRPr lang="fr-FR" b="1" dirty="0"/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8685335C-2963-4A7D-BE46-285ACF5B02E1}"/>
              </a:ext>
            </a:extLst>
          </p:cNvPr>
          <p:cNvSpPr txBox="1"/>
          <p:nvPr/>
        </p:nvSpPr>
        <p:spPr>
          <a:xfrm>
            <a:off x="4849469" y="5910176"/>
            <a:ext cx="264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EC50=10 </a:t>
            </a:r>
            <a:r>
              <a:rPr lang="fr-FR" b="1" dirty="0">
                <a:latin typeface="Symbol" panose="05050102010706020507" pitchFamily="18" charset="2"/>
              </a:rPr>
              <a:t>m</a:t>
            </a:r>
            <a:r>
              <a:rPr lang="fr-FR" b="1" dirty="0"/>
              <a:t>M in MT-2 </a:t>
            </a:r>
            <a:r>
              <a:rPr lang="fr-FR" b="1" dirty="0" err="1"/>
              <a:t>cells</a:t>
            </a:r>
            <a:endParaRPr lang="fr-FR" b="1" dirty="0"/>
          </a:p>
        </p:txBody>
      </p:sp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4FC5EEDB-7823-4EFD-B871-3AC121D3B995}"/>
              </a:ext>
            </a:extLst>
          </p:cNvPr>
          <p:cNvSpPr/>
          <p:nvPr/>
        </p:nvSpPr>
        <p:spPr>
          <a:xfrm>
            <a:off x="3735608" y="3812298"/>
            <a:ext cx="5239625" cy="266561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556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GS-6207, </a:t>
            </a:r>
            <a:r>
              <a:rPr lang="fr-FR" dirty="0" err="1"/>
              <a:t>novel</a:t>
            </a:r>
            <a:r>
              <a:rPr lang="fr-FR" dirty="0"/>
              <a:t> HIV-1 capside </a:t>
            </a:r>
            <a:r>
              <a:rPr lang="fr-FR" dirty="0" err="1"/>
              <a:t>inhibitor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461022" cy="4572000"/>
          </a:xfrm>
        </p:spPr>
        <p:txBody>
          <a:bodyPr>
            <a:normAutofit/>
          </a:bodyPr>
          <a:lstStyle/>
          <a:p>
            <a:r>
              <a:rPr lang="en-US" dirty="0"/>
              <a:t>Well suited for extended-release parenteral formulation</a:t>
            </a:r>
          </a:p>
          <a:p>
            <a:r>
              <a:rPr lang="en-US" dirty="0"/>
              <a:t>Phase 1, 40 healthy volunteers, single dose SC escalation cohorts </a:t>
            </a:r>
            <a:r>
              <a:rPr lang="fr-FR" dirty="0"/>
              <a:t>(8 active </a:t>
            </a:r>
            <a:r>
              <a:rPr lang="mr-IN" dirty="0"/>
              <a:t>–</a:t>
            </a:r>
            <a:r>
              <a:rPr lang="fr-FR" dirty="0"/>
              <a:t> 2 placebo): 30 mg, 100 mg, 150 mg, 450 mg</a:t>
            </a:r>
          </a:p>
          <a:p>
            <a:pPr marL="0" indent="0">
              <a:buNone/>
            </a:pPr>
            <a:endParaRPr lang="fr-FR" dirty="0"/>
          </a:p>
          <a:p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: 21 to 35 days</a:t>
            </a:r>
          </a:p>
          <a:p>
            <a:r>
              <a:rPr lang="en-US" dirty="0"/>
              <a:t>Terminal half-life: 30 to 38 days</a:t>
            </a:r>
          </a:p>
          <a:p>
            <a:r>
              <a:rPr lang="en-US" dirty="0"/>
              <a:t>Measurable concentrations for at least 16 weeks</a:t>
            </a:r>
          </a:p>
          <a:p>
            <a:r>
              <a:rPr lang="en-US" dirty="0"/>
              <a:t>Increase in exposure dose proportional</a:t>
            </a:r>
          </a:p>
          <a:p>
            <a:r>
              <a:rPr lang="en-US" dirty="0"/>
              <a:t>Good tolerability and safety</a:t>
            </a:r>
          </a:p>
          <a:p>
            <a:r>
              <a:rPr lang="en-US" dirty="0"/>
              <a:t>Sustained delivery supports dosing interval of at least 3 months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26533" y="6494405"/>
            <a:ext cx="1517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Sager</a:t>
            </a:r>
            <a:r>
              <a:rPr lang="fr-FR" sz="1400" b="1" i="1" dirty="0">
                <a:solidFill>
                  <a:srgbClr val="0070C0"/>
                </a:solidFill>
              </a:rPr>
              <a:t> JE, Abs. 141</a:t>
            </a:r>
          </a:p>
        </p:txBody>
      </p:sp>
    </p:spTree>
    <p:extLst>
      <p:ext uri="{BB962C8B-B14F-4D97-AF65-F5344CB8AC3E}">
        <p14:creationId xmlns:p14="http://schemas.microsoft.com/office/powerpoint/2010/main" val="824833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GSK2838232, novel maturation inhibitor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Co-administered with cobicistat 150 mg</a:t>
            </a:r>
          </a:p>
          <a:p>
            <a:r>
              <a:rPr lang="en-US" dirty="0"/>
              <a:t>Phase </a:t>
            </a:r>
            <a:r>
              <a:rPr lang="en-US" dirty="0" err="1"/>
              <a:t>IIa</a:t>
            </a:r>
            <a:r>
              <a:rPr lang="en-US" dirty="0"/>
              <a:t>, 33 HIV infected patients: 4 QD doses x 10 days tested (20 mg, 50 mg, 100 mg, 200 mg)</a:t>
            </a:r>
          </a:p>
          <a:p>
            <a:endParaRPr lang="en-US" dirty="0"/>
          </a:p>
          <a:p>
            <a:r>
              <a:rPr lang="en-US" b="1" dirty="0">
                <a:solidFill>
                  <a:srgbClr val="FF6600"/>
                </a:solidFill>
              </a:rPr>
              <a:t>Results</a:t>
            </a:r>
          </a:p>
          <a:p>
            <a:pPr lvl="1"/>
            <a:r>
              <a:rPr lang="en-US" sz="2400" dirty="0"/>
              <a:t>Steady state D8</a:t>
            </a:r>
          </a:p>
          <a:p>
            <a:pPr lvl="1"/>
            <a:r>
              <a:rPr lang="en-US" sz="2400" dirty="0"/>
              <a:t>T</a:t>
            </a:r>
            <a:r>
              <a:rPr lang="en-US" sz="2400" baseline="-25000" dirty="0"/>
              <a:t>1/2</a:t>
            </a:r>
            <a:r>
              <a:rPr lang="en-US" sz="2400" dirty="0"/>
              <a:t> 16-19h</a:t>
            </a:r>
          </a:p>
          <a:p>
            <a:pPr lvl="1"/>
            <a:r>
              <a:rPr lang="en-US" sz="2400" dirty="0"/>
              <a:t>Mean reduction in HIV RNA dose-dependent (-1.70 Log</a:t>
            </a:r>
            <a:r>
              <a:rPr lang="en-US" sz="2400" baseline="-25000" dirty="0"/>
              <a:t>10</a:t>
            </a:r>
            <a:r>
              <a:rPr lang="en-US" sz="2400" dirty="0"/>
              <a:t> c/ml at D11 with higher dose of 200 mg)</a:t>
            </a:r>
          </a:p>
          <a:p>
            <a:pPr lvl="1"/>
            <a:r>
              <a:rPr lang="en-US" sz="2400" dirty="0"/>
              <a:t>Emergence of signature resistance in 2/28 patients tested</a:t>
            </a:r>
          </a:p>
          <a:p>
            <a:pPr lvl="1"/>
            <a:r>
              <a:rPr lang="en-US" sz="2400" dirty="0"/>
              <a:t>Favorable safety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24912" y="6488710"/>
            <a:ext cx="163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DeJesus</a:t>
            </a:r>
            <a:r>
              <a:rPr lang="fr-FR" sz="1400" b="1" i="1" dirty="0">
                <a:solidFill>
                  <a:srgbClr val="0070C0"/>
                </a:solidFill>
              </a:rPr>
              <a:t> E, Abs. 142</a:t>
            </a:r>
          </a:p>
        </p:txBody>
      </p:sp>
    </p:spTree>
    <p:extLst>
      <p:ext uri="{BB962C8B-B14F-4D97-AF65-F5344CB8AC3E}">
        <p14:creationId xmlns:p14="http://schemas.microsoft.com/office/powerpoint/2010/main" val="183522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3262"/>
          </a:xfrm>
        </p:spPr>
        <p:txBody>
          <a:bodyPr/>
          <a:lstStyle/>
          <a:p>
            <a:r>
              <a:rPr lang="fr-FR" dirty="0"/>
              <a:t>PGT121, monoclonal </a:t>
            </a:r>
            <a:r>
              <a:rPr lang="fr-FR" dirty="0" err="1"/>
              <a:t>antibody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199" y="1013576"/>
            <a:ext cx="8615363" cy="518402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PGT121: recombinant human IgG1 </a:t>
            </a:r>
            <a:r>
              <a:rPr lang="en-US" sz="2800" dirty="0" err="1"/>
              <a:t>mAb</a:t>
            </a:r>
            <a:r>
              <a:rPr lang="en-US" sz="2800" dirty="0"/>
              <a:t> </a:t>
            </a:r>
            <a:r>
              <a:rPr lang="en-US" sz="2800" dirty="0" err="1"/>
              <a:t>targetting</a:t>
            </a:r>
            <a:r>
              <a:rPr lang="en-US" sz="2800" dirty="0"/>
              <a:t> a V3 glycan-dependent epitope region of HIV Env.</a:t>
            </a:r>
          </a:p>
          <a:p>
            <a:r>
              <a:rPr lang="en-US" sz="2800" dirty="0"/>
              <a:t>Potent neutralizing antibody in vitro and on SHIV in monkeys</a:t>
            </a:r>
          </a:p>
          <a:p>
            <a:r>
              <a:rPr lang="en-US" sz="2800" dirty="0"/>
              <a:t>Phase 1</a:t>
            </a:r>
          </a:p>
          <a:p>
            <a:pPr lvl="1"/>
            <a:r>
              <a:rPr lang="en-US" sz="2600" dirty="0"/>
              <a:t>20 HIV- and 15 HIV+ on ART: PK of various single doses </a:t>
            </a:r>
            <a:r>
              <a:rPr lang="en-US" sz="2600" dirty="0" err="1"/>
              <a:t>sc</a:t>
            </a:r>
            <a:r>
              <a:rPr lang="en-US" sz="2600" dirty="0"/>
              <a:t> or iv.</a:t>
            </a:r>
          </a:p>
          <a:p>
            <a:pPr lvl="1"/>
            <a:r>
              <a:rPr lang="en-US" sz="2600" dirty="0"/>
              <a:t>Second part : 1 iv injection of 30 mg/kg in </a:t>
            </a:r>
            <a:r>
              <a:rPr lang="en-US" sz="2600" dirty="0" smtClean="0"/>
              <a:t>11 </a:t>
            </a:r>
            <a:r>
              <a:rPr lang="en-US" sz="2600" dirty="0"/>
              <a:t>HIV+ not on ART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FF6600"/>
                </a:solidFill>
              </a:rPr>
              <a:t>Results </a:t>
            </a:r>
          </a:p>
          <a:p>
            <a:pPr lvl="1"/>
            <a:r>
              <a:rPr lang="en-US" sz="2600" dirty="0"/>
              <a:t>Safe, well tolerated</a:t>
            </a:r>
          </a:p>
          <a:p>
            <a:pPr lvl="1"/>
            <a:r>
              <a:rPr lang="en-US" sz="2600" dirty="0"/>
              <a:t>T</a:t>
            </a:r>
            <a:r>
              <a:rPr lang="en-US" sz="2600" baseline="-25000" dirty="0"/>
              <a:t>1/2  </a:t>
            </a:r>
            <a:r>
              <a:rPr lang="en-US" sz="2600" dirty="0"/>
              <a:t>22 days</a:t>
            </a:r>
          </a:p>
          <a:p>
            <a:pPr lvl="1"/>
            <a:r>
              <a:rPr lang="en-US" sz="2600" dirty="0" smtClean="0"/>
              <a:t>9 HIV + patients with ”high VL” (3.3 to 5 log10 c/ml) : 5 responders (</a:t>
            </a:r>
            <a:r>
              <a:rPr lang="en-US" sz="2600" dirty="0" smtClean="0"/>
              <a:t>median </a:t>
            </a:r>
            <a:r>
              <a:rPr lang="en-US" sz="2600" dirty="0"/>
              <a:t>drop in VL of 1.7 log</a:t>
            </a:r>
            <a:r>
              <a:rPr lang="en-US" sz="2600" baseline="-25000" dirty="0"/>
              <a:t>10</a:t>
            </a:r>
            <a:r>
              <a:rPr lang="en-US" sz="2600" dirty="0"/>
              <a:t> c/ml by </a:t>
            </a:r>
            <a:r>
              <a:rPr lang="en-US" sz="2600" dirty="0" smtClean="0"/>
              <a:t>D10) and 4 non responders</a:t>
            </a:r>
            <a:endParaRPr lang="en-US" sz="2600" dirty="0"/>
          </a:p>
          <a:p>
            <a:pPr lvl="2"/>
            <a:r>
              <a:rPr lang="en-US" sz="2300" dirty="0" smtClean="0"/>
              <a:t>In the 5 responders, rebound </a:t>
            </a:r>
            <a:r>
              <a:rPr lang="en-US" sz="2300" dirty="0"/>
              <a:t>by D28 with emergence of </a:t>
            </a:r>
            <a:r>
              <a:rPr lang="en-US" sz="2300" dirty="0" smtClean="0"/>
              <a:t>resistance</a:t>
            </a:r>
          </a:p>
          <a:p>
            <a:pPr lvl="1"/>
            <a:r>
              <a:rPr lang="en-US" sz="2600" dirty="0" smtClean="0"/>
              <a:t>2 HIV+ patients with low “viral load” (2.2 and 2.6 log</a:t>
            </a:r>
            <a:r>
              <a:rPr lang="en-US" sz="2600" baseline="-25000" dirty="0" smtClean="0"/>
              <a:t>10</a:t>
            </a:r>
            <a:r>
              <a:rPr lang="en-US" sz="2600" dirty="0" smtClean="0"/>
              <a:t> c/ml) : </a:t>
            </a:r>
            <a:r>
              <a:rPr lang="en-US" sz="2600" dirty="0" err="1"/>
              <a:t>v</a:t>
            </a:r>
            <a:r>
              <a:rPr lang="en-US" sz="2600" dirty="0" err="1" smtClean="0"/>
              <a:t>irologic</a:t>
            </a:r>
            <a:r>
              <a:rPr lang="en-US" sz="2600" dirty="0" smtClean="0"/>
              <a:t> suppression, with 1 rebound at D140 (no resistance), 1 sustained up to D168</a:t>
            </a:r>
            <a:endParaRPr lang="en-US" sz="2600" dirty="0"/>
          </a:p>
        </p:txBody>
      </p:sp>
      <p:sp>
        <p:nvSpPr>
          <p:cNvPr id="4" name="ZoneTexte 3"/>
          <p:cNvSpPr txBox="1"/>
          <p:nvPr/>
        </p:nvSpPr>
        <p:spPr>
          <a:xfrm>
            <a:off x="6970905" y="6494839"/>
            <a:ext cx="2173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Stephenson KE, Abs. 145LB</a:t>
            </a:r>
          </a:p>
        </p:txBody>
      </p:sp>
    </p:spTree>
    <p:extLst>
      <p:ext uri="{BB962C8B-B14F-4D97-AF65-F5344CB8AC3E}">
        <p14:creationId xmlns:p14="http://schemas.microsoft.com/office/powerpoint/2010/main" val="4266437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GS-9722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401562"/>
            <a:ext cx="8229600" cy="49504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1st-in-class, effector-enhanced </a:t>
            </a:r>
            <a:r>
              <a:rPr lang="en-US" dirty="0" err="1"/>
              <a:t>bNAb</a:t>
            </a:r>
            <a:r>
              <a:rPr lang="en-US" dirty="0"/>
              <a:t> for the targeted elimination of HIV-infected cells currently in Phase 1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Engineered variant of the human antibody PGT121, with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Similar neutralization breadth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Enhanced effector function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Optimized PK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Less immunogenicity risk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And improved drug-like properties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Future studies: GS-9722 in combination with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Other effector-enhanced </a:t>
            </a:r>
            <a:r>
              <a:rPr lang="en-US" dirty="0" err="1"/>
              <a:t>bNAbs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Immune-modulatory agents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Latency reversal agents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Therapeutic vaccines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403715" y="6494839"/>
            <a:ext cx="1740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solidFill>
                  <a:srgbClr val="0070C0"/>
                </a:solidFill>
              </a:rPr>
              <a:t>Thomsen N, Abs. 356</a:t>
            </a:r>
          </a:p>
        </p:txBody>
      </p:sp>
    </p:spTree>
    <p:extLst>
      <p:ext uri="{BB962C8B-B14F-4D97-AF65-F5344CB8AC3E}">
        <p14:creationId xmlns:p14="http://schemas.microsoft.com/office/powerpoint/2010/main" val="1595586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 rot="13175602">
            <a:off x="1323642" y="1327474"/>
            <a:ext cx="3397779" cy="1919529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4847528">
            <a:off x="3737514" y="3783460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15975059">
            <a:off x="2960809" y="340846"/>
            <a:ext cx="2572194" cy="22098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0800000">
            <a:off x="1055410" y="2611244"/>
            <a:ext cx="3397777" cy="1693041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8614976">
            <a:off x="1822407" y="3693653"/>
            <a:ext cx="2985340" cy="185124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19539843">
            <a:off x="4313867" y="975807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73110" y="2765584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Ellipse 10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A9C96C-C8A5-41F5-A475-3397B9580B98}"/>
              </a:ext>
            </a:extLst>
          </p:cNvPr>
          <p:cNvSpPr/>
          <p:nvPr/>
        </p:nvSpPr>
        <p:spPr>
          <a:xfrm>
            <a:off x="3609859" y="2790408"/>
            <a:ext cx="183095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ARV </a:t>
            </a:r>
          </a:p>
          <a:p>
            <a:pPr algn="ctr">
              <a:lnSpc>
                <a:spcPts val="2800"/>
              </a:lnSpc>
            </a:pPr>
            <a:r>
              <a:rPr lang="en-US" sz="3200" b="1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969" y="2912263"/>
            <a:ext cx="2445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Cure or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Remission after HSCT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73194" y="1537729"/>
            <a:ext cx="1095043" cy="78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Cure</a:t>
            </a:r>
          </a:p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2060"/>
                </a:solidFill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292552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907527" y="6493015"/>
            <a:ext cx="32364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400" b="1" i="1" dirty="0" err="1">
                <a:solidFill>
                  <a:srgbClr val="0070C0"/>
                </a:solidFill>
              </a:rPr>
              <a:t>Uldrick</a:t>
            </a:r>
            <a:r>
              <a:rPr lang="en-GB" sz="1400" b="1" i="1" dirty="0">
                <a:solidFill>
                  <a:srgbClr val="0070C0"/>
                </a:solidFill>
              </a:rPr>
              <a:t> TS, CROI 2019, Abs. 27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40"/>
            <a:ext cx="8229600" cy="1143000"/>
          </a:xfrm>
        </p:spPr>
        <p:txBody>
          <a:bodyPr/>
          <a:lstStyle/>
          <a:p>
            <a:r>
              <a:rPr lang="fr-FR" dirty="0" err="1"/>
              <a:t>Pembrolizumab</a:t>
            </a:r>
            <a:r>
              <a:rPr lang="fr-FR" dirty="0"/>
              <a:t>, anti-PD1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97720" y="1144943"/>
            <a:ext cx="8229600" cy="766114"/>
          </a:xfrm>
        </p:spPr>
        <p:txBody>
          <a:bodyPr>
            <a:normAutofit/>
          </a:bodyPr>
          <a:lstStyle/>
          <a:p>
            <a:r>
              <a:rPr lang="en-US" sz="2000" b="1"/>
              <a:t>29 HIV patients on ART with tumors</a:t>
            </a:r>
          </a:p>
          <a:p>
            <a:r>
              <a:rPr lang="en-US" sz="2000" b="1"/>
              <a:t>Phase 1 : Penbrolizumab 200 mg iv every 3 weeks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9675" y="5563400"/>
            <a:ext cx="8638330" cy="1019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Transient increase in HIV transcription in CD4+ T-cells in vivo in individuals on ART consistent with latency reversal</a:t>
            </a:r>
          </a:p>
          <a:p>
            <a:r>
              <a:rPr lang="en-US" sz="2000" b="1" dirty="0"/>
              <a:t>No increase in plasma HIV RNA after administration of 2 doses</a:t>
            </a:r>
          </a:p>
        </p:txBody>
      </p:sp>
      <p:grpSp>
        <p:nvGrpSpPr>
          <p:cNvPr id="31782" name="Groupe 31781"/>
          <p:cNvGrpSpPr/>
          <p:nvPr/>
        </p:nvGrpSpPr>
        <p:grpSpPr>
          <a:xfrm>
            <a:off x="664604" y="3056603"/>
            <a:ext cx="3808413" cy="1819276"/>
            <a:chOff x="708025" y="2836863"/>
            <a:chExt cx="3808413" cy="181927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750888" y="4606926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50888" y="3897313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50888" y="2836863"/>
              <a:ext cx="0" cy="17700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708025" y="4606926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792163" y="460692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1319213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185102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37807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708025" y="4254501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708025" y="389731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708025" y="35448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708025" y="3189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708025" y="283686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865438" y="4606926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865438" y="4254501"/>
              <a:ext cx="1627188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865438" y="2836863"/>
              <a:ext cx="0" cy="17700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822575" y="4606926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2906713" y="460692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3436938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96557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4492625" y="4613276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822575" y="4254501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822575" y="389731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822575" y="35448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4" name="Line 29"/>
            <p:cNvSpPr>
              <a:spLocks noChangeShapeType="1"/>
            </p:cNvSpPr>
            <p:nvPr/>
          </p:nvSpPr>
          <p:spPr bwMode="auto">
            <a:xfrm>
              <a:off x="2822575" y="3189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8" name="Line 30"/>
            <p:cNvSpPr>
              <a:spLocks noChangeShapeType="1"/>
            </p:cNvSpPr>
            <p:nvPr/>
          </p:nvSpPr>
          <p:spPr bwMode="auto">
            <a:xfrm>
              <a:off x="2822575" y="2836863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49" name="Oval 31"/>
            <p:cNvSpPr>
              <a:spLocks noChangeArrowheads="1"/>
            </p:cNvSpPr>
            <p:nvPr/>
          </p:nvSpPr>
          <p:spPr bwMode="auto">
            <a:xfrm>
              <a:off x="1308100" y="3587751"/>
              <a:ext cx="39688" cy="44450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0" name="Line 32"/>
            <p:cNvSpPr>
              <a:spLocks noChangeShapeType="1"/>
            </p:cNvSpPr>
            <p:nvPr/>
          </p:nvSpPr>
          <p:spPr bwMode="auto">
            <a:xfrm>
              <a:off x="1328738" y="3333751"/>
              <a:ext cx="0" cy="500063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1" name="Line 33"/>
            <p:cNvSpPr>
              <a:spLocks noChangeShapeType="1"/>
            </p:cNvSpPr>
            <p:nvPr/>
          </p:nvSpPr>
          <p:spPr bwMode="auto">
            <a:xfrm>
              <a:off x="1311275" y="3833813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2" name="Line 34"/>
            <p:cNvSpPr>
              <a:spLocks noChangeShapeType="1"/>
            </p:cNvSpPr>
            <p:nvPr/>
          </p:nvSpPr>
          <p:spPr bwMode="auto">
            <a:xfrm>
              <a:off x="1311275" y="3333751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3" name="Oval 35"/>
            <p:cNvSpPr>
              <a:spLocks noChangeArrowheads="1"/>
            </p:cNvSpPr>
            <p:nvPr/>
          </p:nvSpPr>
          <p:spPr bwMode="auto">
            <a:xfrm>
              <a:off x="2359025" y="3603626"/>
              <a:ext cx="39688" cy="39688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4" name="Line 36"/>
            <p:cNvSpPr>
              <a:spLocks noChangeShapeType="1"/>
            </p:cNvSpPr>
            <p:nvPr/>
          </p:nvSpPr>
          <p:spPr bwMode="auto">
            <a:xfrm>
              <a:off x="2378075" y="3070226"/>
              <a:ext cx="0" cy="900113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5" name="Line 37"/>
            <p:cNvSpPr>
              <a:spLocks noChangeShapeType="1"/>
            </p:cNvSpPr>
            <p:nvPr/>
          </p:nvSpPr>
          <p:spPr bwMode="auto">
            <a:xfrm>
              <a:off x="2360613" y="3970338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6" name="Line 38"/>
            <p:cNvSpPr>
              <a:spLocks noChangeShapeType="1"/>
            </p:cNvSpPr>
            <p:nvPr/>
          </p:nvSpPr>
          <p:spPr bwMode="auto">
            <a:xfrm>
              <a:off x="2360613" y="3070226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7" name="Oval 39"/>
            <p:cNvSpPr>
              <a:spLocks noChangeArrowheads="1"/>
            </p:cNvSpPr>
            <p:nvPr/>
          </p:nvSpPr>
          <p:spPr bwMode="auto">
            <a:xfrm>
              <a:off x="4473575" y="3967163"/>
              <a:ext cx="42863" cy="42863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8" name="Line 40"/>
            <p:cNvSpPr>
              <a:spLocks noChangeShapeType="1"/>
            </p:cNvSpPr>
            <p:nvPr/>
          </p:nvSpPr>
          <p:spPr bwMode="auto">
            <a:xfrm>
              <a:off x="4492625" y="2925763"/>
              <a:ext cx="0" cy="144145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59" name="Line 41"/>
            <p:cNvSpPr>
              <a:spLocks noChangeShapeType="1"/>
            </p:cNvSpPr>
            <p:nvPr/>
          </p:nvSpPr>
          <p:spPr bwMode="auto">
            <a:xfrm>
              <a:off x="4478338" y="436721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0" name="Line 42"/>
            <p:cNvSpPr>
              <a:spLocks noChangeShapeType="1"/>
            </p:cNvSpPr>
            <p:nvPr/>
          </p:nvSpPr>
          <p:spPr bwMode="auto">
            <a:xfrm>
              <a:off x="4478338" y="29257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1" name="Oval 43"/>
            <p:cNvSpPr>
              <a:spLocks noChangeArrowheads="1"/>
            </p:cNvSpPr>
            <p:nvPr/>
          </p:nvSpPr>
          <p:spPr bwMode="auto">
            <a:xfrm>
              <a:off x="3414713" y="3994151"/>
              <a:ext cx="42863" cy="42863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2" name="Line 44"/>
            <p:cNvSpPr>
              <a:spLocks noChangeShapeType="1"/>
            </p:cNvSpPr>
            <p:nvPr/>
          </p:nvSpPr>
          <p:spPr bwMode="auto">
            <a:xfrm>
              <a:off x="3436938" y="3548063"/>
              <a:ext cx="0" cy="725488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3" name="Line 45"/>
            <p:cNvSpPr>
              <a:spLocks noChangeShapeType="1"/>
            </p:cNvSpPr>
            <p:nvPr/>
          </p:nvSpPr>
          <p:spPr bwMode="auto">
            <a:xfrm>
              <a:off x="3419475" y="4273551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4" name="Line 46"/>
            <p:cNvSpPr>
              <a:spLocks noChangeShapeType="1"/>
            </p:cNvSpPr>
            <p:nvPr/>
          </p:nvSpPr>
          <p:spPr bwMode="auto">
            <a:xfrm>
              <a:off x="3419475" y="35480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5" name="Oval 47"/>
            <p:cNvSpPr>
              <a:spLocks noChangeArrowheads="1"/>
            </p:cNvSpPr>
            <p:nvPr/>
          </p:nvSpPr>
          <p:spPr bwMode="auto">
            <a:xfrm>
              <a:off x="2960688" y="4259263"/>
              <a:ext cx="44450" cy="41275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6" name="Line 48"/>
            <p:cNvSpPr>
              <a:spLocks noChangeShapeType="1"/>
            </p:cNvSpPr>
            <p:nvPr/>
          </p:nvSpPr>
          <p:spPr bwMode="auto">
            <a:xfrm>
              <a:off x="2981325" y="4173538"/>
              <a:ext cx="0" cy="179388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7" name="Line 49"/>
            <p:cNvSpPr>
              <a:spLocks noChangeShapeType="1"/>
            </p:cNvSpPr>
            <p:nvPr/>
          </p:nvSpPr>
          <p:spPr bwMode="auto">
            <a:xfrm>
              <a:off x="2967038" y="4352926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8" name="Line 50"/>
            <p:cNvSpPr>
              <a:spLocks noChangeShapeType="1"/>
            </p:cNvSpPr>
            <p:nvPr/>
          </p:nvSpPr>
          <p:spPr bwMode="auto">
            <a:xfrm>
              <a:off x="2967038" y="4173538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69" name="Oval 51"/>
            <p:cNvSpPr>
              <a:spLocks noChangeArrowheads="1"/>
            </p:cNvSpPr>
            <p:nvPr/>
          </p:nvSpPr>
          <p:spPr bwMode="auto">
            <a:xfrm>
              <a:off x="2886075" y="4268788"/>
              <a:ext cx="42863" cy="42863"/>
            </a:xfrm>
            <a:prstGeom prst="ellipse">
              <a:avLst/>
            </a:prstGeom>
            <a:solidFill>
              <a:srgbClr val="E31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0" name="Line 52"/>
            <p:cNvSpPr>
              <a:spLocks noChangeShapeType="1"/>
            </p:cNvSpPr>
            <p:nvPr/>
          </p:nvSpPr>
          <p:spPr bwMode="auto">
            <a:xfrm>
              <a:off x="2909888" y="4221163"/>
              <a:ext cx="0" cy="131763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1" name="Line 53"/>
            <p:cNvSpPr>
              <a:spLocks noChangeShapeType="1"/>
            </p:cNvSpPr>
            <p:nvPr/>
          </p:nvSpPr>
          <p:spPr bwMode="auto">
            <a:xfrm>
              <a:off x="2892425" y="4352926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2" name="Line 54"/>
            <p:cNvSpPr>
              <a:spLocks noChangeShapeType="1"/>
            </p:cNvSpPr>
            <p:nvPr/>
          </p:nvSpPr>
          <p:spPr bwMode="auto">
            <a:xfrm>
              <a:off x="2892425" y="42211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3" name="Oval 55"/>
            <p:cNvSpPr>
              <a:spLocks noChangeArrowheads="1"/>
            </p:cNvSpPr>
            <p:nvPr/>
          </p:nvSpPr>
          <p:spPr bwMode="auto">
            <a:xfrm>
              <a:off x="855663" y="3829051"/>
              <a:ext cx="42863" cy="39688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4" name="Oval 56"/>
            <p:cNvSpPr>
              <a:spLocks noChangeArrowheads="1"/>
            </p:cNvSpPr>
            <p:nvPr/>
          </p:nvSpPr>
          <p:spPr bwMode="auto">
            <a:xfrm>
              <a:off x="779463" y="3879851"/>
              <a:ext cx="44450" cy="41275"/>
            </a:xfrm>
            <a:prstGeom prst="ellipse">
              <a:avLst/>
            </a:prstGeom>
            <a:solidFill>
              <a:srgbClr val="3B5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5" name="Line 57"/>
            <p:cNvSpPr>
              <a:spLocks noChangeShapeType="1"/>
            </p:cNvSpPr>
            <p:nvPr/>
          </p:nvSpPr>
          <p:spPr bwMode="auto">
            <a:xfrm>
              <a:off x="874713" y="3452813"/>
              <a:ext cx="0" cy="658813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6" name="Line 58"/>
            <p:cNvSpPr>
              <a:spLocks noChangeShapeType="1"/>
            </p:cNvSpPr>
            <p:nvPr/>
          </p:nvSpPr>
          <p:spPr bwMode="auto">
            <a:xfrm>
              <a:off x="860425" y="4111626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7" name="Line 59"/>
            <p:cNvSpPr>
              <a:spLocks noChangeShapeType="1"/>
            </p:cNvSpPr>
            <p:nvPr/>
          </p:nvSpPr>
          <p:spPr bwMode="auto">
            <a:xfrm>
              <a:off x="860425" y="345281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8" name="Line 60"/>
            <p:cNvSpPr>
              <a:spLocks noChangeShapeType="1"/>
            </p:cNvSpPr>
            <p:nvPr/>
          </p:nvSpPr>
          <p:spPr bwMode="auto">
            <a:xfrm flipH="1">
              <a:off x="3436938" y="3990976"/>
              <a:ext cx="1055688" cy="22225"/>
            </a:xfrm>
            <a:prstGeom prst="line">
              <a:avLst/>
            </a:prstGeom>
            <a:noFill/>
            <a:ln w="19050" cap="flat">
              <a:solidFill>
                <a:srgbClr val="E31E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79" name="Line 61"/>
            <p:cNvSpPr>
              <a:spLocks noChangeShapeType="1"/>
            </p:cNvSpPr>
            <p:nvPr/>
          </p:nvSpPr>
          <p:spPr bwMode="auto">
            <a:xfrm flipH="1" flipV="1">
              <a:off x="1328738" y="3608388"/>
              <a:ext cx="1049338" cy="14288"/>
            </a:xfrm>
            <a:prstGeom prst="line">
              <a:avLst/>
            </a:prstGeom>
            <a:noFill/>
            <a:ln w="19050" cap="flat">
              <a:solidFill>
                <a:srgbClr val="3B50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0" name="Freeform 62"/>
            <p:cNvSpPr>
              <a:spLocks/>
            </p:cNvSpPr>
            <p:nvPr/>
          </p:nvSpPr>
          <p:spPr bwMode="auto">
            <a:xfrm>
              <a:off x="803275" y="3608388"/>
              <a:ext cx="525463" cy="292100"/>
            </a:xfrm>
            <a:custGeom>
              <a:avLst/>
              <a:gdLst>
                <a:gd name="T0" fmla="*/ 331 w 331"/>
                <a:gd name="T1" fmla="*/ 0 h 184"/>
                <a:gd name="T2" fmla="*/ 45 w 331"/>
                <a:gd name="T3" fmla="*/ 151 h 184"/>
                <a:gd name="T4" fmla="*/ 0 w 331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1" h="184">
                  <a:moveTo>
                    <a:pt x="331" y="0"/>
                  </a:moveTo>
                  <a:lnTo>
                    <a:pt x="45" y="151"/>
                  </a:lnTo>
                  <a:lnTo>
                    <a:pt x="0" y="184"/>
                  </a:lnTo>
                </a:path>
              </a:pathLst>
            </a:custGeom>
            <a:noFill/>
            <a:ln w="19050" cap="flat">
              <a:solidFill>
                <a:srgbClr val="3B50A3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81" name="Freeform 63"/>
            <p:cNvSpPr>
              <a:spLocks/>
            </p:cNvSpPr>
            <p:nvPr/>
          </p:nvSpPr>
          <p:spPr bwMode="auto">
            <a:xfrm>
              <a:off x="2909888" y="4013201"/>
              <a:ext cx="527050" cy="274638"/>
            </a:xfrm>
            <a:custGeom>
              <a:avLst/>
              <a:gdLst>
                <a:gd name="T0" fmla="*/ 332 w 332"/>
                <a:gd name="T1" fmla="*/ 0 h 173"/>
                <a:gd name="T2" fmla="*/ 45 w 332"/>
                <a:gd name="T3" fmla="*/ 168 h 173"/>
                <a:gd name="T4" fmla="*/ 0 w 332"/>
                <a:gd name="T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2" h="173">
                  <a:moveTo>
                    <a:pt x="332" y="0"/>
                  </a:moveTo>
                  <a:lnTo>
                    <a:pt x="45" y="168"/>
                  </a:lnTo>
                  <a:lnTo>
                    <a:pt x="0" y="173"/>
                  </a:lnTo>
                </a:path>
              </a:pathLst>
            </a:custGeom>
            <a:noFill/>
            <a:ln w="19050" cap="flat">
              <a:solidFill>
                <a:srgbClr val="E31E26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1783" name="ZoneTexte 31782"/>
          <p:cNvSpPr txBox="1"/>
          <p:nvPr/>
        </p:nvSpPr>
        <p:spPr>
          <a:xfrm>
            <a:off x="307918" y="2456849"/>
            <a:ext cx="2535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Unspliced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Intracellular</a:t>
            </a:r>
            <a:r>
              <a:rPr lang="fr-FR" sz="1400" b="1" dirty="0">
                <a:solidFill>
                  <a:srgbClr val="0070C0"/>
                </a:solidFill>
              </a:rPr>
              <a:t> HIV RNA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2944709" y="2456849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70C0"/>
                </a:solidFill>
              </a:rPr>
              <a:t>Plasma HIV RNA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3206491" y="3123273"/>
            <a:ext cx="691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0,11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009340" y="3123273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0,008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625053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1161766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1629388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2146222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446148" y="468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327526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0,5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327526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327526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1,5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327527" y="3272573"/>
            <a:ext cx="38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327526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2,5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2742088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3278801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3746423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4263257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444561" y="46839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0,0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2444561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2444561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2444561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3,0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2444561" y="3272573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4,0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2444561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5,0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1278412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97" name="ZoneTexte 96"/>
          <p:cNvSpPr txBox="1"/>
          <p:nvPr/>
        </p:nvSpPr>
        <p:spPr>
          <a:xfrm>
            <a:off x="3395447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98" name="ZoneTexte 97"/>
          <p:cNvSpPr txBox="1"/>
          <p:nvPr/>
        </p:nvSpPr>
        <p:spPr>
          <a:xfrm rot="16200000">
            <a:off x="-712137" y="3835823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99" name="ZoneTexte 98"/>
          <p:cNvSpPr txBox="1"/>
          <p:nvPr/>
        </p:nvSpPr>
        <p:spPr>
          <a:xfrm rot="16200000">
            <a:off x="1504381" y="3835824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770314" y="4524336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856359" y="4523479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cxnSp>
        <p:nvCxnSpPr>
          <p:cNvPr id="31787" name="Connecteur droit avec flèche 31786"/>
          <p:cNvCxnSpPr/>
          <p:nvPr/>
        </p:nvCxnSpPr>
        <p:spPr>
          <a:xfrm>
            <a:off x="759854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2860738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1092255" y="2010288"/>
            <a:ext cx="2751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HIV RNA </a:t>
            </a:r>
            <a:r>
              <a:rPr lang="fr-FR" sz="1600" b="1" dirty="0" err="1">
                <a:solidFill>
                  <a:srgbClr val="0070C0"/>
                </a:solidFill>
              </a:rPr>
              <a:t>after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Pembrolizumab</a:t>
            </a:r>
            <a:endParaRPr lang="fr-FR" sz="1600" b="1" dirty="0">
              <a:solidFill>
                <a:srgbClr val="0070C0"/>
              </a:solidFill>
            </a:endParaRPr>
          </a:p>
        </p:txBody>
      </p:sp>
      <p:grpSp>
        <p:nvGrpSpPr>
          <p:cNvPr id="31813" name="Groupe 31812"/>
          <p:cNvGrpSpPr/>
          <p:nvPr/>
        </p:nvGrpSpPr>
        <p:grpSpPr>
          <a:xfrm>
            <a:off x="5137150" y="3062288"/>
            <a:ext cx="3817938" cy="1825625"/>
            <a:chOff x="5137150" y="3062288"/>
            <a:chExt cx="3817938" cy="1825625"/>
          </a:xfrm>
        </p:grpSpPr>
        <p:sp>
          <p:nvSpPr>
            <p:cNvPr id="31791" name="Line 67"/>
            <p:cNvSpPr>
              <a:spLocks noChangeShapeType="1"/>
            </p:cNvSpPr>
            <p:nvPr/>
          </p:nvSpPr>
          <p:spPr bwMode="auto">
            <a:xfrm>
              <a:off x="5180013" y="4838700"/>
              <a:ext cx="163195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2" name="Line 68"/>
            <p:cNvSpPr>
              <a:spLocks noChangeShapeType="1"/>
            </p:cNvSpPr>
            <p:nvPr/>
          </p:nvSpPr>
          <p:spPr bwMode="auto">
            <a:xfrm>
              <a:off x="5180013" y="4127500"/>
              <a:ext cx="1631950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3" name="Line 69"/>
            <p:cNvSpPr>
              <a:spLocks noChangeShapeType="1"/>
            </p:cNvSpPr>
            <p:nvPr/>
          </p:nvSpPr>
          <p:spPr bwMode="auto">
            <a:xfrm flipV="1">
              <a:off x="5180013" y="3062288"/>
              <a:ext cx="0" cy="177641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4" name="Line 70"/>
            <p:cNvSpPr>
              <a:spLocks noChangeShapeType="1"/>
            </p:cNvSpPr>
            <p:nvPr/>
          </p:nvSpPr>
          <p:spPr bwMode="auto">
            <a:xfrm>
              <a:off x="5137150" y="48387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5" name="Line 71"/>
            <p:cNvSpPr>
              <a:spLocks noChangeShapeType="1"/>
            </p:cNvSpPr>
            <p:nvPr/>
          </p:nvSpPr>
          <p:spPr bwMode="auto">
            <a:xfrm flipV="1">
              <a:off x="5221288" y="483870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6" name="Line 72"/>
            <p:cNvSpPr>
              <a:spLocks noChangeShapeType="1"/>
            </p:cNvSpPr>
            <p:nvPr/>
          </p:nvSpPr>
          <p:spPr bwMode="auto">
            <a:xfrm flipV="1">
              <a:off x="5749925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7" name="Line 73"/>
            <p:cNvSpPr>
              <a:spLocks noChangeShapeType="1"/>
            </p:cNvSpPr>
            <p:nvPr/>
          </p:nvSpPr>
          <p:spPr bwMode="auto">
            <a:xfrm flipV="1">
              <a:off x="6283325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8" name="Line 74"/>
            <p:cNvSpPr>
              <a:spLocks noChangeShapeType="1"/>
            </p:cNvSpPr>
            <p:nvPr/>
          </p:nvSpPr>
          <p:spPr bwMode="auto">
            <a:xfrm flipV="1">
              <a:off x="6811963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99" name="Line 75"/>
            <p:cNvSpPr>
              <a:spLocks noChangeShapeType="1"/>
            </p:cNvSpPr>
            <p:nvPr/>
          </p:nvSpPr>
          <p:spPr bwMode="auto">
            <a:xfrm>
              <a:off x="5137150" y="44846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0" name="Line 76"/>
            <p:cNvSpPr>
              <a:spLocks noChangeShapeType="1"/>
            </p:cNvSpPr>
            <p:nvPr/>
          </p:nvSpPr>
          <p:spPr bwMode="auto">
            <a:xfrm>
              <a:off x="5137150" y="41275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1" name="Line 77"/>
            <p:cNvSpPr>
              <a:spLocks noChangeShapeType="1"/>
            </p:cNvSpPr>
            <p:nvPr/>
          </p:nvSpPr>
          <p:spPr bwMode="auto">
            <a:xfrm>
              <a:off x="5137150" y="37734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2" name="Line 78"/>
            <p:cNvSpPr>
              <a:spLocks noChangeShapeType="1"/>
            </p:cNvSpPr>
            <p:nvPr/>
          </p:nvSpPr>
          <p:spPr bwMode="auto">
            <a:xfrm>
              <a:off x="5137150" y="34163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3" name="Line 79"/>
            <p:cNvSpPr>
              <a:spLocks noChangeShapeType="1"/>
            </p:cNvSpPr>
            <p:nvPr/>
          </p:nvSpPr>
          <p:spPr bwMode="auto">
            <a:xfrm>
              <a:off x="5137150" y="3062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4" name="Line 80"/>
            <p:cNvSpPr>
              <a:spLocks noChangeShapeType="1"/>
            </p:cNvSpPr>
            <p:nvPr/>
          </p:nvSpPr>
          <p:spPr bwMode="auto">
            <a:xfrm>
              <a:off x="7300913" y="4838700"/>
              <a:ext cx="16303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5" name="Line 81"/>
            <p:cNvSpPr>
              <a:spLocks noChangeShapeType="1"/>
            </p:cNvSpPr>
            <p:nvPr/>
          </p:nvSpPr>
          <p:spPr bwMode="auto">
            <a:xfrm>
              <a:off x="7300913" y="4127500"/>
              <a:ext cx="16303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6" name="Line 82"/>
            <p:cNvSpPr>
              <a:spLocks noChangeShapeType="1"/>
            </p:cNvSpPr>
            <p:nvPr/>
          </p:nvSpPr>
          <p:spPr bwMode="auto">
            <a:xfrm flipV="1">
              <a:off x="7300913" y="3062288"/>
              <a:ext cx="0" cy="177641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7" name="Line 83"/>
            <p:cNvSpPr>
              <a:spLocks noChangeShapeType="1"/>
            </p:cNvSpPr>
            <p:nvPr/>
          </p:nvSpPr>
          <p:spPr bwMode="auto">
            <a:xfrm>
              <a:off x="7258050" y="48387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84"/>
            <p:cNvSpPr>
              <a:spLocks noChangeShapeType="1"/>
            </p:cNvSpPr>
            <p:nvPr/>
          </p:nvSpPr>
          <p:spPr bwMode="auto">
            <a:xfrm flipV="1">
              <a:off x="7340600" y="483870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85"/>
            <p:cNvSpPr>
              <a:spLocks noChangeShapeType="1"/>
            </p:cNvSpPr>
            <p:nvPr/>
          </p:nvSpPr>
          <p:spPr bwMode="auto">
            <a:xfrm flipV="1">
              <a:off x="7874000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86"/>
            <p:cNvSpPr>
              <a:spLocks noChangeShapeType="1"/>
            </p:cNvSpPr>
            <p:nvPr/>
          </p:nvSpPr>
          <p:spPr bwMode="auto">
            <a:xfrm flipV="1">
              <a:off x="8402638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87"/>
            <p:cNvSpPr>
              <a:spLocks noChangeShapeType="1"/>
            </p:cNvSpPr>
            <p:nvPr/>
          </p:nvSpPr>
          <p:spPr bwMode="auto">
            <a:xfrm flipV="1">
              <a:off x="8931275" y="4845050"/>
              <a:ext cx="0" cy="42863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88"/>
            <p:cNvSpPr>
              <a:spLocks noChangeShapeType="1"/>
            </p:cNvSpPr>
            <p:nvPr/>
          </p:nvSpPr>
          <p:spPr bwMode="auto">
            <a:xfrm>
              <a:off x="7258050" y="44846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9"/>
            <p:cNvSpPr>
              <a:spLocks noChangeShapeType="1"/>
            </p:cNvSpPr>
            <p:nvPr/>
          </p:nvSpPr>
          <p:spPr bwMode="auto">
            <a:xfrm>
              <a:off x="7258050" y="41275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90"/>
            <p:cNvSpPr>
              <a:spLocks noChangeShapeType="1"/>
            </p:cNvSpPr>
            <p:nvPr/>
          </p:nvSpPr>
          <p:spPr bwMode="auto">
            <a:xfrm>
              <a:off x="7258050" y="37734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91"/>
            <p:cNvSpPr>
              <a:spLocks noChangeShapeType="1"/>
            </p:cNvSpPr>
            <p:nvPr/>
          </p:nvSpPr>
          <p:spPr bwMode="auto">
            <a:xfrm>
              <a:off x="7258050" y="3416300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92"/>
            <p:cNvSpPr>
              <a:spLocks noChangeShapeType="1"/>
            </p:cNvSpPr>
            <p:nvPr/>
          </p:nvSpPr>
          <p:spPr bwMode="auto">
            <a:xfrm>
              <a:off x="7258050" y="3062288"/>
              <a:ext cx="42863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Oval 93"/>
            <p:cNvSpPr>
              <a:spLocks noChangeArrowheads="1"/>
            </p:cNvSpPr>
            <p:nvPr/>
          </p:nvSpPr>
          <p:spPr bwMode="auto">
            <a:xfrm>
              <a:off x="6811963" y="4144963"/>
              <a:ext cx="42863" cy="44450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94"/>
            <p:cNvSpPr>
              <a:spLocks noChangeShapeType="1"/>
            </p:cNvSpPr>
            <p:nvPr/>
          </p:nvSpPr>
          <p:spPr bwMode="auto">
            <a:xfrm>
              <a:off x="6832600" y="4052888"/>
              <a:ext cx="0" cy="220663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Line 95"/>
            <p:cNvSpPr>
              <a:spLocks noChangeShapeType="1"/>
            </p:cNvSpPr>
            <p:nvPr/>
          </p:nvSpPr>
          <p:spPr bwMode="auto">
            <a:xfrm>
              <a:off x="6818313" y="4273550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96"/>
            <p:cNvSpPr>
              <a:spLocks noChangeShapeType="1"/>
            </p:cNvSpPr>
            <p:nvPr/>
          </p:nvSpPr>
          <p:spPr bwMode="auto">
            <a:xfrm>
              <a:off x="6818313" y="4052888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Oval 97"/>
            <p:cNvSpPr>
              <a:spLocks noChangeArrowheads="1"/>
            </p:cNvSpPr>
            <p:nvPr/>
          </p:nvSpPr>
          <p:spPr bwMode="auto">
            <a:xfrm>
              <a:off x="5738813" y="4179888"/>
              <a:ext cx="41275" cy="41275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Line 98"/>
            <p:cNvSpPr>
              <a:spLocks noChangeShapeType="1"/>
            </p:cNvSpPr>
            <p:nvPr/>
          </p:nvSpPr>
          <p:spPr bwMode="auto">
            <a:xfrm>
              <a:off x="5759450" y="4087813"/>
              <a:ext cx="0" cy="217488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5741988" y="4305300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5741988" y="4087813"/>
              <a:ext cx="34925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Oval 101"/>
            <p:cNvSpPr>
              <a:spLocks noChangeArrowheads="1"/>
            </p:cNvSpPr>
            <p:nvPr/>
          </p:nvSpPr>
          <p:spPr bwMode="auto">
            <a:xfrm>
              <a:off x="5273675" y="4224338"/>
              <a:ext cx="42863" cy="42863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Oval 102"/>
            <p:cNvSpPr>
              <a:spLocks noChangeArrowheads="1"/>
            </p:cNvSpPr>
            <p:nvPr/>
          </p:nvSpPr>
          <p:spPr bwMode="auto">
            <a:xfrm>
              <a:off x="5197475" y="4106863"/>
              <a:ext cx="44450" cy="44450"/>
            </a:xfrm>
            <a:prstGeom prst="ellipse">
              <a:avLst/>
            </a:prstGeom>
            <a:solidFill>
              <a:srgbClr val="31AA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103"/>
            <p:cNvSpPr>
              <a:spLocks noChangeShapeType="1"/>
            </p:cNvSpPr>
            <p:nvPr/>
          </p:nvSpPr>
          <p:spPr bwMode="auto">
            <a:xfrm>
              <a:off x="5295900" y="4130675"/>
              <a:ext cx="0" cy="217488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104"/>
            <p:cNvSpPr>
              <a:spLocks noChangeShapeType="1"/>
            </p:cNvSpPr>
            <p:nvPr/>
          </p:nvSpPr>
          <p:spPr bwMode="auto">
            <a:xfrm>
              <a:off x="5278438" y="434816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105"/>
            <p:cNvSpPr>
              <a:spLocks noChangeShapeType="1"/>
            </p:cNvSpPr>
            <p:nvPr/>
          </p:nvSpPr>
          <p:spPr bwMode="auto">
            <a:xfrm>
              <a:off x="5278438" y="4130675"/>
              <a:ext cx="31750" cy="0"/>
            </a:xfrm>
            <a:prstGeom prst="line">
              <a:avLst/>
            </a:prstGeom>
            <a:noFill/>
            <a:ln w="11113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Oval 106"/>
            <p:cNvSpPr>
              <a:spLocks noChangeArrowheads="1"/>
            </p:cNvSpPr>
            <p:nvPr/>
          </p:nvSpPr>
          <p:spPr bwMode="auto">
            <a:xfrm>
              <a:off x="8912225" y="4197350"/>
              <a:ext cx="42863" cy="44450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Line 107"/>
            <p:cNvSpPr>
              <a:spLocks noChangeShapeType="1"/>
            </p:cNvSpPr>
            <p:nvPr/>
          </p:nvSpPr>
          <p:spPr bwMode="auto">
            <a:xfrm>
              <a:off x="8931275" y="3678238"/>
              <a:ext cx="0" cy="815975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108"/>
            <p:cNvSpPr>
              <a:spLocks noChangeShapeType="1"/>
            </p:cNvSpPr>
            <p:nvPr/>
          </p:nvSpPr>
          <p:spPr bwMode="auto">
            <a:xfrm>
              <a:off x="8916988" y="4494213"/>
              <a:ext cx="31750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Line 109"/>
            <p:cNvSpPr>
              <a:spLocks noChangeShapeType="1"/>
            </p:cNvSpPr>
            <p:nvPr/>
          </p:nvSpPr>
          <p:spPr bwMode="auto">
            <a:xfrm>
              <a:off x="8916988" y="3678238"/>
              <a:ext cx="31750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Oval 110"/>
            <p:cNvSpPr>
              <a:spLocks noChangeArrowheads="1"/>
            </p:cNvSpPr>
            <p:nvPr/>
          </p:nvSpPr>
          <p:spPr bwMode="auto">
            <a:xfrm>
              <a:off x="7827963" y="3709988"/>
              <a:ext cx="39688" cy="42863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Line 111"/>
            <p:cNvSpPr>
              <a:spLocks noChangeShapeType="1"/>
            </p:cNvSpPr>
            <p:nvPr/>
          </p:nvSpPr>
          <p:spPr bwMode="auto">
            <a:xfrm>
              <a:off x="7847013" y="3327400"/>
              <a:ext cx="0" cy="708025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112"/>
            <p:cNvSpPr>
              <a:spLocks noChangeShapeType="1"/>
            </p:cNvSpPr>
            <p:nvPr/>
          </p:nvSpPr>
          <p:spPr bwMode="auto">
            <a:xfrm>
              <a:off x="7829550" y="4035425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Line 113"/>
            <p:cNvSpPr>
              <a:spLocks noChangeShapeType="1"/>
            </p:cNvSpPr>
            <p:nvPr/>
          </p:nvSpPr>
          <p:spPr bwMode="auto">
            <a:xfrm>
              <a:off x="7829550" y="3327400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Oval 114"/>
            <p:cNvSpPr>
              <a:spLocks noChangeArrowheads="1"/>
            </p:cNvSpPr>
            <p:nvPr/>
          </p:nvSpPr>
          <p:spPr bwMode="auto">
            <a:xfrm>
              <a:off x="7370763" y="3921125"/>
              <a:ext cx="39688" cy="44450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Oval 115"/>
            <p:cNvSpPr>
              <a:spLocks noChangeArrowheads="1"/>
            </p:cNvSpPr>
            <p:nvPr/>
          </p:nvSpPr>
          <p:spPr bwMode="auto">
            <a:xfrm>
              <a:off x="7286625" y="4106863"/>
              <a:ext cx="42863" cy="44450"/>
            </a:xfrm>
            <a:prstGeom prst="ellipse">
              <a:avLst/>
            </a:prstGeom>
            <a:solidFill>
              <a:srgbClr val="9D3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8" name="Line 116"/>
            <p:cNvSpPr>
              <a:spLocks noChangeShapeType="1"/>
            </p:cNvSpPr>
            <p:nvPr/>
          </p:nvSpPr>
          <p:spPr bwMode="auto">
            <a:xfrm>
              <a:off x="7389813" y="3222625"/>
              <a:ext cx="0" cy="111125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09" name="Line 117"/>
            <p:cNvSpPr>
              <a:spLocks noChangeShapeType="1"/>
            </p:cNvSpPr>
            <p:nvPr/>
          </p:nvSpPr>
          <p:spPr bwMode="auto">
            <a:xfrm>
              <a:off x="7372350" y="4333875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0" name="Line 118"/>
            <p:cNvSpPr>
              <a:spLocks noChangeShapeType="1"/>
            </p:cNvSpPr>
            <p:nvPr/>
          </p:nvSpPr>
          <p:spPr bwMode="auto">
            <a:xfrm>
              <a:off x="7372350" y="3222625"/>
              <a:ext cx="34925" cy="0"/>
            </a:xfrm>
            <a:prstGeom prst="line">
              <a:avLst/>
            </a:prstGeom>
            <a:noFill/>
            <a:ln w="11113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1" name="Freeform 119"/>
            <p:cNvSpPr>
              <a:spLocks/>
            </p:cNvSpPr>
            <p:nvPr/>
          </p:nvSpPr>
          <p:spPr bwMode="auto">
            <a:xfrm>
              <a:off x="7308850" y="3733800"/>
              <a:ext cx="1622425" cy="487363"/>
            </a:xfrm>
            <a:custGeom>
              <a:avLst/>
              <a:gdLst>
                <a:gd name="T0" fmla="*/ 0 w 1022"/>
                <a:gd name="T1" fmla="*/ 248 h 307"/>
                <a:gd name="T2" fmla="*/ 51 w 1022"/>
                <a:gd name="T3" fmla="*/ 133 h 307"/>
                <a:gd name="T4" fmla="*/ 339 w 1022"/>
                <a:gd name="T5" fmla="*/ 0 h 307"/>
                <a:gd name="T6" fmla="*/ 1022 w 1022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2" h="307">
                  <a:moveTo>
                    <a:pt x="0" y="248"/>
                  </a:moveTo>
                  <a:lnTo>
                    <a:pt x="51" y="133"/>
                  </a:lnTo>
                  <a:lnTo>
                    <a:pt x="339" y="0"/>
                  </a:lnTo>
                  <a:lnTo>
                    <a:pt x="1022" y="307"/>
                  </a:lnTo>
                </a:path>
              </a:pathLst>
            </a:custGeom>
            <a:noFill/>
            <a:ln w="19050" cap="flat">
              <a:solidFill>
                <a:srgbClr val="9D3A9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12" name="Freeform 120"/>
            <p:cNvSpPr>
              <a:spLocks/>
            </p:cNvSpPr>
            <p:nvPr/>
          </p:nvSpPr>
          <p:spPr bwMode="auto">
            <a:xfrm>
              <a:off x="5221288" y="4127500"/>
              <a:ext cx="1611313" cy="115888"/>
            </a:xfrm>
            <a:custGeom>
              <a:avLst/>
              <a:gdLst>
                <a:gd name="T0" fmla="*/ 1015 w 1015"/>
                <a:gd name="T1" fmla="*/ 26 h 73"/>
                <a:gd name="T2" fmla="*/ 339 w 1015"/>
                <a:gd name="T3" fmla="*/ 46 h 73"/>
                <a:gd name="T4" fmla="*/ 47 w 1015"/>
                <a:gd name="T5" fmla="*/ 73 h 73"/>
                <a:gd name="T6" fmla="*/ 0 w 101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73">
                  <a:moveTo>
                    <a:pt x="1015" y="26"/>
                  </a:moveTo>
                  <a:lnTo>
                    <a:pt x="339" y="46"/>
                  </a:lnTo>
                  <a:lnTo>
                    <a:pt x="47" y="73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31AA4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6" name="ZoneTexte 165"/>
          <p:cNvSpPr txBox="1"/>
          <p:nvPr/>
        </p:nvSpPr>
        <p:spPr>
          <a:xfrm>
            <a:off x="5176789" y="2456849"/>
            <a:ext cx="1762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Intracellular</a:t>
            </a:r>
            <a:r>
              <a:rPr lang="fr-FR" sz="1400" b="1" dirty="0">
                <a:solidFill>
                  <a:srgbClr val="0070C0"/>
                </a:solidFill>
              </a:rPr>
              <a:t> HIV DNA</a:t>
            </a:r>
          </a:p>
        </p:txBody>
      </p:sp>
      <p:sp>
        <p:nvSpPr>
          <p:cNvPr id="167" name="ZoneTexte 166"/>
          <p:cNvSpPr txBox="1"/>
          <p:nvPr/>
        </p:nvSpPr>
        <p:spPr>
          <a:xfrm>
            <a:off x="7186422" y="2456849"/>
            <a:ext cx="187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0070C0"/>
                </a:solidFill>
              </a:rPr>
              <a:t>Intracellular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r>
              <a:rPr lang="fr-FR" sz="1400" b="1" dirty="0" err="1">
                <a:solidFill>
                  <a:srgbClr val="0070C0"/>
                </a:solidFill>
              </a:rPr>
              <a:t>unspliced</a:t>
            </a:r>
            <a:r>
              <a:rPr lang="fr-FR" sz="1400" b="1" dirty="0">
                <a:solidFill>
                  <a:srgbClr val="0070C0"/>
                </a:solidFill>
              </a:rPr>
              <a:t> </a:t>
            </a:r>
            <a:br>
              <a:rPr lang="fr-FR" sz="1400" b="1" dirty="0">
                <a:solidFill>
                  <a:srgbClr val="0070C0"/>
                </a:solidFill>
              </a:rPr>
            </a:br>
            <a:r>
              <a:rPr lang="fr-FR" sz="1400" b="1" dirty="0">
                <a:solidFill>
                  <a:srgbClr val="0070C0"/>
                </a:solidFill>
              </a:rPr>
              <a:t>RNA/DNA</a:t>
            </a:r>
          </a:p>
        </p:txBody>
      </p:sp>
      <p:sp>
        <p:nvSpPr>
          <p:cNvPr id="168" name="ZoneTexte 167"/>
          <p:cNvSpPr txBox="1"/>
          <p:nvPr/>
        </p:nvSpPr>
        <p:spPr>
          <a:xfrm>
            <a:off x="7649765" y="3123273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0,004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5312108" y="4236411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 = 0,02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5107600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5644313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6111935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6628769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4928695" y="468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4810073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0,5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4810073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177" name="ZoneTexte 176"/>
          <p:cNvSpPr txBox="1"/>
          <p:nvPr/>
        </p:nvSpPr>
        <p:spPr>
          <a:xfrm>
            <a:off x="4810073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1,5</a:t>
            </a:r>
          </a:p>
        </p:txBody>
      </p:sp>
      <p:sp>
        <p:nvSpPr>
          <p:cNvPr id="178" name="ZoneTexte 177"/>
          <p:cNvSpPr txBox="1"/>
          <p:nvPr/>
        </p:nvSpPr>
        <p:spPr>
          <a:xfrm>
            <a:off x="4810074" y="3272573"/>
            <a:ext cx="38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179" name="ZoneTexte 178"/>
          <p:cNvSpPr txBox="1"/>
          <p:nvPr/>
        </p:nvSpPr>
        <p:spPr>
          <a:xfrm>
            <a:off x="4810073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2,5</a:t>
            </a:r>
          </a:p>
        </p:txBody>
      </p:sp>
      <p:sp>
        <p:nvSpPr>
          <p:cNvPr id="180" name="ZoneTexte 179"/>
          <p:cNvSpPr txBox="1"/>
          <p:nvPr/>
        </p:nvSpPr>
        <p:spPr>
          <a:xfrm>
            <a:off x="7224635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</a:t>
            </a:r>
          </a:p>
        </p:txBody>
      </p:sp>
      <p:sp>
        <p:nvSpPr>
          <p:cNvPr id="181" name="ZoneTexte 180"/>
          <p:cNvSpPr txBox="1"/>
          <p:nvPr/>
        </p:nvSpPr>
        <p:spPr>
          <a:xfrm>
            <a:off x="7761348" y="48330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8</a:t>
            </a:r>
          </a:p>
        </p:txBody>
      </p:sp>
      <p:sp>
        <p:nvSpPr>
          <p:cNvPr id="182" name="ZoneTexte 181"/>
          <p:cNvSpPr txBox="1"/>
          <p:nvPr/>
        </p:nvSpPr>
        <p:spPr>
          <a:xfrm>
            <a:off x="8228970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15</a:t>
            </a:r>
          </a:p>
        </p:txBody>
      </p:sp>
      <p:sp>
        <p:nvSpPr>
          <p:cNvPr id="183" name="ZoneTexte 182"/>
          <p:cNvSpPr txBox="1"/>
          <p:nvPr/>
        </p:nvSpPr>
        <p:spPr>
          <a:xfrm>
            <a:off x="8745804" y="48330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22</a:t>
            </a:r>
          </a:p>
        </p:txBody>
      </p:sp>
      <p:sp>
        <p:nvSpPr>
          <p:cNvPr id="190" name="ZoneTexte 189"/>
          <p:cNvSpPr txBox="1"/>
          <p:nvPr/>
        </p:nvSpPr>
        <p:spPr>
          <a:xfrm>
            <a:off x="5760959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191" name="ZoneTexte 190"/>
          <p:cNvSpPr txBox="1"/>
          <p:nvPr/>
        </p:nvSpPr>
        <p:spPr>
          <a:xfrm>
            <a:off x="7877994" y="4952286"/>
            <a:ext cx="487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Days</a:t>
            </a:r>
            <a:endParaRPr lang="fr-FR" sz="1200" b="1" dirty="0"/>
          </a:p>
        </p:txBody>
      </p:sp>
      <p:sp>
        <p:nvSpPr>
          <p:cNvPr id="192" name="ZoneTexte 191"/>
          <p:cNvSpPr txBox="1"/>
          <p:nvPr/>
        </p:nvSpPr>
        <p:spPr>
          <a:xfrm rot="16200000">
            <a:off x="3770410" y="3835823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193" name="ZoneTexte 192"/>
          <p:cNvSpPr txBox="1"/>
          <p:nvPr/>
        </p:nvSpPr>
        <p:spPr>
          <a:xfrm rot="16200000">
            <a:off x="5986928" y="3835824"/>
            <a:ext cx="1876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/>
              <a:t>Fold</a:t>
            </a:r>
            <a:r>
              <a:rPr lang="fr-FR" sz="1200" b="1" dirty="0"/>
              <a:t>-change </a:t>
            </a:r>
            <a:r>
              <a:rPr lang="fr-FR" sz="1200" b="1" dirty="0" err="1"/>
              <a:t>from</a:t>
            </a:r>
            <a:r>
              <a:rPr lang="fr-FR" sz="1200" b="1" dirty="0"/>
              <a:t> Baseline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5252861" y="4524336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sp>
        <p:nvSpPr>
          <p:cNvPr id="195" name="ZoneTexte 194"/>
          <p:cNvSpPr txBox="1"/>
          <p:nvPr/>
        </p:nvSpPr>
        <p:spPr>
          <a:xfrm>
            <a:off x="7338906" y="4523479"/>
            <a:ext cx="1189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Pembrolizumab</a:t>
            </a:r>
            <a:endParaRPr lang="fr-FR" sz="1200" b="1" dirty="0"/>
          </a:p>
        </p:txBody>
      </p:sp>
      <p:cxnSp>
        <p:nvCxnSpPr>
          <p:cNvPr id="196" name="Connecteur droit avec flèche 195"/>
          <p:cNvCxnSpPr/>
          <p:nvPr/>
        </p:nvCxnSpPr>
        <p:spPr>
          <a:xfrm>
            <a:off x="5242401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avec flèche 196"/>
          <p:cNvCxnSpPr/>
          <p:nvPr/>
        </p:nvCxnSpPr>
        <p:spPr>
          <a:xfrm>
            <a:off x="7343285" y="4603119"/>
            <a:ext cx="0" cy="177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ZoneTexte 197"/>
          <p:cNvSpPr txBox="1"/>
          <p:nvPr/>
        </p:nvSpPr>
        <p:spPr>
          <a:xfrm>
            <a:off x="4837424" y="2010288"/>
            <a:ext cx="4226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HIV DNA and </a:t>
            </a:r>
            <a:r>
              <a:rPr lang="fr-FR" sz="1600" b="1" dirty="0" err="1">
                <a:solidFill>
                  <a:srgbClr val="0070C0"/>
                </a:solidFill>
              </a:rPr>
              <a:t>usRNA</a:t>
            </a:r>
            <a:r>
              <a:rPr lang="fr-FR" sz="1600" b="1" dirty="0">
                <a:solidFill>
                  <a:srgbClr val="0070C0"/>
                </a:solidFill>
              </a:rPr>
              <a:t>/DNA </a:t>
            </a:r>
            <a:r>
              <a:rPr lang="fr-FR" sz="1600" b="1" dirty="0" err="1">
                <a:solidFill>
                  <a:srgbClr val="0070C0"/>
                </a:solidFill>
              </a:rPr>
              <a:t>after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Pembrolizumab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99" name="ZoneTexte 198"/>
          <p:cNvSpPr txBox="1"/>
          <p:nvPr/>
        </p:nvSpPr>
        <p:spPr>
          <a:xfrm>
            <a:off x="7035791" y="468392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</a:t>
            </a:r>
          </a:p>
        </p:txBody>
      </p:sp>
      <p:sp>
        <p:nvSpPr>
          <p:cNvPr id="200" name="ZoneTexte 199"/>
          <p:cNvSpPr txBox="1"/>
          <p:nvPr/>
        </p:nvSpPr>
        <p:spPr>
          <a:xfrm>
            <a:off x="6917169" y="43261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0,5</a:t>
            </a:r>
          </a:p>
        </p:txBody>
      </p:sp>
      <p:sp>
        <p:nvSpPr>
          <p:cNvPr id="201" name="ZoneTexte 200"/>
          <p:cNvSpPr txBox="1"/>
          <p:nvPr/>
        </p:nvSpPr>
        <p:spPr>
          <a:xfrm>
            <a:off x="6917169" y="3998129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1,0</a:t>
            </a:r>
          </a:p>
        </p:txBody>
      </p:sp>
      <p:sp>
        <p:nvSpPr>
          <p:cNvPr id="202" name="ZoneTexte 201"/>
          <p:cNvSpPr txBox="1"/>
          <p:nvPr/>
        </p:nvSpPr>
        <p:spPr>
          <a:xfrm>
            <a:off x="6917169" y="364032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1,5</a:t>
            </a:r>
          </a:p>
        </p:txBody>
      </p:sp>
      <p:sp>
        <p:nvSpPr>
          <p:cNvPr id="203" name="ZoneTexte 202"/>
          <p:cNvSpPr txBox="1"/>
          <p:nvPr/>
        </p:nvSpPr>
        <p:spPr>
          <a:xfrm>
            <a:off x="6917170" y="3272573"/>
            <a:ext cx="38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2,0</a:t>
            </a:r>
          </a:p>
        </p:txBody>
      </p:sp>
      <p:sp>
        <p:nvSpPr>
          <p:cNvPr id="204" name="ZoneTexte 203"/>
          <p:cNvSpPr txBox="1"/>
          <p:nvPr/>
        </p:nvSpPr>
        <p:spPr>
          <a:xfrm>
            <a:off x="6917169" y="2914764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3698819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8849" y="1291890"/>
            <a:ext cx="900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HIV male diagnosed 2003, Hodgkin 2013 : F/TDF/EFV then F/TDF + RAL (ABVD chemo)</a:t>
            </a:r>
          </a:p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/>
                </a:solidFill>
              </a:rPr>
              <a:t>May 2016 : </a:t>
            </a:r>
            <a:r>
              <a:rPr lang="en-US" b="1" dirty="0" err="1">
                <a:solidFill>
                  <a:prstClr val="black"/>
                </a:solidFill>
              </a:rPr>
              <a:t>Allo</a:t>
            </a:r>
            <a:r>
              <a:rPr lang="en-US" b="1" dirty="0">
                <a:solidFill>
                  <a:prstClr val="black"/>
                </a:solidFill>
              </a:rPr>
              <a:t>-HSCT (unrelated 9/10 HLA high-resolution match), donor homozygous CCR5 </a:t>
            </a:r>
            <a:r>
              <a:rPr lang="en-US" b="1" dirty="0">
                <a:solidFill>
                  <a:prstClr val="black"/>
                </a:solidFill>
                <a:cs typeface="Symbol" charset="2"/>
              </a:rPr>
              <a:t>D</a:t>
            </a:r>
            <a:r>
              <a:rPr lang="en-US" b="1" dirty="0">
                <a:solidFill>
                  <a:prstClr val="black"/>
                </a:solidFill>
              </a:rPr>
              <a:t> 32 mutation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5464" y="148890"/>
            <a:ext cx="8229600" cy="1143000"/>
          </a:xfrm>
        </p:spPr>
        <p:txBody>
          <a:bodyPr/>
          <a:lstStyle/>
          <a:p>
            <a:r>
              <a:rPr lang="en-US"/>
              <a:t>18 months HIV remission after homozygous CCR5 delta 32 allogenic HSCT </a:t>
            </a:r>
          </a:p>
        </p:txBody>
      </p:sp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5953790" y="6487262"/>
            <a:ext cx="317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400" b="1" i="1" dirty="0">
                <a:solidFill>
                  <a:srgbClr val="0070C0"/>
                </a:solidFill>
                <a:latin typeface="+mn-lt"/>
              </a:rPr>
              <a:t>Gupta RK, CROI 2019, Abs. 29LB</a:t>
            </a:r>
          </a:p>
        </p:txBody>
      </p:sp>
      <p:sp>
        <p:nvSpPr>
          <p:cNvPr id="5" name="Forme libre : forme 4">
            <a:extLst>
              <a:ext uri="{FF2B5EF4-FFF2-40B4-BE49-F238E27FC236}">
                <a16:creationId xmlns="" xmlns:a16="http://schemas.microsoft.com/office/drawing/2014/main" id="{ED1FD8A3-B1B0-464A-B476-5C1D4809C4FC}"/>
              </a:ext>
            </a:extLst>
          </p:cNvPr>
          <p:cNvSpPr/>
          <p:nvPr/>
        </p:nvSpPr>
        <p:spPr>
          <a:xfrm>
            <a:off x="1445234" y="3933884"/>
            <a:ext cx="6108192" cy="2118360"/>
          </a:xfrm>
          <a:custGeom>
            <a:avLst/>
            <a:gdLst>
              <a:gd name="connsiteX0" fmla="*/ 0 w 6108192"/>
              <a:gd name="connsiteY0" fmla="*/ 0 h 2118360"/>
              <a:gd name="connsiteX1" fmla="*/ 0 w 6108192"/>
              <a:gd name="connsiteY1" fmla="*/ 2118360 h 2118360"/>
              <a:gd name="connsiteX2" fmla="*/ 6108192 w 6108192"/>
              <a:gd name="connsiteY2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192" h="2118360">
                <a:moveTo>
                  <a:pt x="0" y="0"/>
                </a:moveTo>
                <a:lnTo>
                  <a:pt x="0" y="2118360"/>
                </a:lnTo>
                <a:lnTo>
                  <a:pt x="6108192" y="211836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07268A84-EEE3-4650-A2E5-A62B764608D7}"/>
              </a:ext>
            </a:extLst>
          </p:cNvPr>
          <p:cNvCxnSpPr/>
          <p:nvPr/>
        </p:nvCxnSpPr>
        <p:spPr>
          <a:xfrm>
            <a:off x="1372082" y="3933884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644FC58-B172-4E66-8F2A-6C53DFAAE502}"/>
              </a:ext>
            </a:extLst>
          </p:cNvPr>
          <p:cNvSpPr txBox="1"/>
          <p:nvPr/>
        </p:nvSpPr>
        <p:spPr>
          <a:xfrm>
            <a:off x="845186" y="3802188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10 000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2B46E0CA-F438-4E2B-9C09-176236079018}"/>
              </a:ext>
            </a:extLst>
          </p:cNvPr>
          <p:cNvCxnSpPr/>
          <p:nvPr/>
        </p:nvCxnSpPr>
        <p:spPr>
          <a:xfrm>
            <a:off x="1372082" y="4643403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BC823A8-CBF3-40CE-B26B-F17BEC090D6E}"/>
              </a:ext>
            </a:extLst>
          </p:cNvPr>
          <p:cNvSpPr txBox="1"/>
          <p:nvPr/>
        </p:nvSpPr>
        <p:spPr>
          <a:xfrm>
            <a:off x="923733" y="4511707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1 000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C8A6C29C-63DD-48DD-8768-4782627B03DE}"/>
              </a:ext>
            </a:extLst>
          </p:cNvPr>
          <p:cNvCxnSpPr/>
          <p:nvPr/>
        </p:nvCxnSpPr>
        <p:spPr>
          <a:xfrm>
            <a:off x="1372082" y="6045441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F3BBB363-1779-4AF7-B51B-03327B353DCB}"/>
              </a:ext>
            </a:extLst>
          </p:cNvPr>
          <p:cNvSpPr txBox="1"/>
          <p:nvPr/>
        </p:nvSpPr>
        <p:spPr>
          <a:xfrm>
            <a:off x="1116094" y="591374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="" xmlns:a16="http://schemas.microsoft.com/office/drawing/2014/main" id="{D9A52EA4-3E40-4546-87ED-A9D7F5C27755}"/>
              </a:ext>
            </a:extLst>
          </p:cNvPr>
          <p:cNvCxnSpPr/>
          <p:nvPr/>
        </p:nvCxnSpPr>
        <p:spPr>
          <a:xfrm>
            <a:off x="1372082" y="5341032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760FF2CE-E2AC-4C80-8ECD-CDD8F8C438CD}"/>
              </a:ext>
            </a:extLst>
          </p:cNvPr>
          <p:cNvSpPr txBox="1"/>
          <p:nvPr/>
        </p:nvSpPr>
        <p:spPr>
          <a:xfrm>
            <a:off x="1037546" y="520933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54A45C8F-6C45-487D-9D9A-3F23DAA042DA}"/>
              </a:ext>
            </a:extLst>
          </p:cNvPr>
          <p:cNvSpPr txBox="1"/>
          <p:nvPr/>
        </p:nvSpPr>
        <p:spPr>
          <a:xfrm rot="16200000">
            <a:off x="-160206" y="4703317"/>
            <a:ext cx="183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VL (copies/ml plasma)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A0BC10D-9F74-49F1-8D31-D238FBF6A28E}"/>
              </a:ext>
            </a:extLst>
          </p:cNvPr>
          <p:cNvSpPr txBox="1"/>
          <p:nvPr/>
        </p:nvSpPr>
        <p:spPr>
          <a:xfrm>
            <a:off x="1633177" y="3542707"/>
            <a:ext cx="571237" cy="41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sz="1100" dirty="0"/>
              <a:t>TDF+FTC</a:t>
            </a:r>
            <a:br>
              <a:rPr lang="fr-FR" sz="1100" dirty="0"/>
            </a:br>
            <a:r>
              <a:rPr lang="fr-FR" sz="1100" dirty="0"/>
              <a:t>+RAL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7A8705F4-662A-433D-A771-51629DD0A88E}"/>
              </a:ext>
            </a:extLst>
          </p:cNvPr>
          <p:cNvSpPr txBox="1"/>
          <p:nvPr/>
        </p:nvSpPr>
        <p:spPr>
          <a:xfrm>
            <a:off x="2234374" y="3542707"/>
            <a:ext cx="2728252" cy="288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/>
              <a:t>RPV + 3TC + DTG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A9C18386-EFE3-4259-8711-5338B745E513}"/>
              </a:ext>
            </a:extLst>
          </p:cNvPr>
          <p:cNvSpPr/>
          <p:nvPr/>
        </p:nvSpPr>
        <p:spPr>
          <a:xfrm>
            <a:off x="2746730" y="4302692"/>
            <a:ext cx="4184904" cy="905256"/>
          </a:xfrm>
          <a:custGeom>
            <a:avLst/>
            <a:gdLst>
              <a:gd name="connsiteX0" fmla="*/ 0 w 4184904"/>
              <a:gd name="connsiteY0" fmla="*/ 0 h 905256"/>
              <a:gd name="connsiteX1" fmla="*/ 905256 w 4184904"/>
              <a:gd name="connsiteY1" fmla="*/ 905256 h 905256"/>
              <a:gd name="connsiteX2" fmla="*/ 1740408 w 4184904"/>
              <a:gd name="connsiteY2" fmla="*/ 697992 h 905256"/>
              <a:gd name="connsiteX3" fmla="*/ 1834896 w 4184904"/>
              <a:gd name="connsiteY3" fmla="*/ 905256 h 905256"/>
              <a:gd name="connsiteX4" fmla="*/ 2234184 w 4184904"/>
              <a:gd name="connsiteY4" fmla="*/ 722376 h 905256"/>
              <a:gd name="connsiteX5" fmla="*/ 2484120 w 4184904"/>
              <a:gd name="connsiteY5" fmla="*/ 762000 h 905256"/>
              <a:gd name="connsiteX6" fmla="*/ 2618232 w 4184904"/>
              <a:gd name="connsiteY6" fmla="*/ 484632 h 905256"/>
              <a:gd name="connsiteX7" fmla="*/ 3017520 w 4184904"/>
              <a:gd name="connsiteY7" fmla="*/ 624840 h 905256"/>
              <a:gd name="connsiteX8" fmla="*/ 3505200 w 4184904"/>
              <a:gd name="connsiteY8" fmla="*/ 408432 h 905256"/>
              <a:gd name="connsiteX9" fmla="*/ 4184904 w 4184904"/>
              <a:gd name="connsiteY9" fmla="*/ 627888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84904" h="905256">
                <a:moveTo>
                  <a:pt x="0" y="0"/>
                </a:moveTo>
                <a:lnTo>
                  <a:pt x="905256" y="905256"/>
                </a:lnTo>
                <a:lnTo>
                  <a:pt x="1740408" y="697992"/>
                </a:lnTo>
                <a:lnTo>
                  <a:pt x="1834896" y="905256"/>
                </a:lnTo>
                <a:lnTo>
                  <a:pt x="2234184" y="722376"/>
                </a:lnTo>
                <a:lnTo>
                  <a:pt x="2484120" y="762000"/>
                </a:lnTo>
                <a:lnTo>
                  <a:pt x="2618232" y="484632"/>
                </a:lnTo>
                <a:lnTo>
                  <a:pt x="3017520" y="624840"/>
                </a:lnTo>
                <a:lnTo>
                  <a:pt x="3505200" y="408432"/>
                </a:lnTo>
                <a:lnTo>
                  <a:pt x="4184904" y="627888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B27AF584-1633-4E8B-A9B7-6D2B838EAB04}"/>
              </a:ext>
            </a:extLst>
          </p:cNvPr>
          <p:cNvSpPr/>
          <p:nvPr/>
        </p:nvSpPr>
        <p:spPr>
          <a:xfrm>
            <a:off x="1801850" y="4522148"/>
            <a:ext cx="5123688" cy="1112520"/>
          </a:xfrm>
          <a:custGeom>
            <a:avLst/>
            <a:gdLst>
              <a:gd name="connsiteX0" fmla="*/ 0 w 5123688"/>
              <a:gd name="connsiteY0" fmla="*/ 1027176 h 1112520"/>
              <a:gd name="connsiteX1" fmla="*/ 326136 w 5123688"/>
              <a:gd name="connsiteY1" fmla="*/ 0 h 1112520"/>
              <a:gd name="connsiteX2" fmla="*/ 371856 w 5123688"/>
              <a:gd name="connsiteY2" fmla="*/ 935736 h 1112520"/>
              <a:gd name="connsiteX3" fmla="*/ 420624 w 5123688"/>
              <a:gd name="connsiteY3" fmla="*/ 530352 h 1112520"/>
              <a:gd name="connsiteX4" fmla="*/ 457200 w 5123688"/>
              <a:gd name="connsiteY4" fmla="*/ 1033272 h 1112520"/>
              <a:gd name="connsiteX5" fmla="*/ 2755392 w 5123688"/>
              <a:gd name="connsiteY5" fmla="*/ 1036320 h 1112520"/>
              <a:gd name="connsiteX6" fmla="*/ 2785872 w 5123688"/>
              <a:gd name="connsiteY6" fmla="*/ 1112520 h 1112520"/>
              <a:gd name="connsiteX7" fmla="*/ 2938272 w 5123688"/>
              <a:gd name="connsiteY7" fmla="*/ 1030224 h 1112520"/>
              <a:gd name="connsiteX8" fmla="*/ 3959352 w 5123688"/>
              <a:gd name="connsiteY8" fmla="*/ 1042416 h 1112520"/>
              <a:gd name="connsiteX9" fmla="*/ 4117848 w 5123688"/>
              <a:gd name="connsiteY9" fmla="*/ 1106424 h 1112520"/>
              <a:gd name="connsiteX10" fmla="*/ 4245864 w 5123688"/>
              <a:gd name="connsiteY10" fmla="*/ 1036320 h 1112520"/>
              <a:gd name="connsiteX11" fmla="*/ 4352544 w 5123688"/>
              <a:gd name="connsiteY11" fmla="*/ 1042416 h 1112520"/>
              <a:gd name="connsiteX12" fmla="*/ 4459224 w 5123688"/>
              <a:gd name="connsiteY12" fmla="*/ 1109472 h 1112520"/>
              <a:gd name="connsiteX13" fmla="*/ 5123688 w 5123688"/>
              <a:gd name="connsiteY13" fmla="*/ 1103376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23688" h="1112520">
                <a:moveTo>
                  <a:pt x="0" y="1027176"/>
                </a:moveTo>
                <a:lnTo>
                  <a:pt x="326136" y="0"/>
                </a:lnTo>
                <a:lnTo>
                  <a:pt x="371856" y="935736"/>
                </a:lnTo>
                <a:lnTo>
                  <a:pt x="420624" y="530352"/>
                </a:lnTo>
                <a:lnTo>
                  <a:pt x="457200" y="1033272"/>
                </a:lnTo>
                <a:lnTo>
                  <a:pt x="2755392" y="1036320"/>
                </a:lnTo>
                <a:lnTo>
                  <a:pt x="2785872" y="1112520"/>
                </a:lnTo>
                <a:lnTo>
                  <a:pt x="2938272" y="1030224"/>
                </a:lnTo>
                <a:lnTo>
                  <a:pt x="3959352" y="1042416"/>
                </a:lnTo>
                <a:lnTo>
                  <a:pt x="4117848" y="1106424"/>
                </a:lnTo>
                <a:lnTo>
                  <a:pt x="4245864" y="1036320"/>
                </a:lnTo>
                <a:lnTo>
                  <a:pt x="4352544" y="1042416"/>
                </a:lnTo>
                <a:lnTo>
                  <a:pt x="4459224" y="1109472"/>
                </a:lnTo>
                <a:lnTo>
                  <a:pt x="5123688" y="1103376"/>
                </a:lnTo>
              </a:path>
            </a:pathLst>
          </a:cu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5F118BCF-B169-41BA-83C3-F528EDA66F8C}"/>
              </a:ext>
            </a:extLst>
          </p:cNvPr>
          <p:cNvSpPr/>
          <p:nvPr/>
        </p:nvSpPr>
        <p:spPr>
          <a:xfrm>
            <a:off x="2711678" y="4258023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="" xmlns:a16="http://schemas.microsoft.com/office/drawing/2014/main" id="{57446297-1C3A-4633-8915-42374BC97F0A}"/>
              </a:ext>
            </a:extLst>
          </p:cNvPr>
          <p:cNvSpPr/>
          <p:nvPr/>
        </p:nvSpPr>
        <p:spPr>
          <a:xfrm>
            <a:off x="3612743" y="5174284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="" xmlns:a16="http://schemas.microsoft.com/office/drawing/2014/main" id="{7171E74D-9489-480B-916F-8BE664A78D2C}"/>
              </a:ext>
            </a:extLst>
          </p:cNvPr>
          <p:cNvSpPr/>
          <p:nvPr/>
        </p:nvSpPr>
        <p:spPr>
          <a:xfrm>
            <a:off x="4454753" y="4967591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="" xmlns:a16="http://schemas.microsoft.com/office/drawing/2014/main" id="{82DCFBCC-9C1A-4F8A-84C0-315A5D3A4516}"/>
              </a:ext>
            </a:extLst>
          </p:cNvPr>
          <p:cNvSpPr/>
          <p:nvPr/>
        </p:nvSpPr>
        <p:spPr>
          <a:xfrm>
            <a:off x="4557623" y="5180417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="" xmlns:a16="http://schemas.microsoft.com/office/drawing/2014/main" id="{AAA327CB-65F9-4BBD-9CAE-B5BD68D497EF}"/>
              </a:ext>
            </a:extLst>
          </p:cNvPr>
          <p:cNvSpPr/>
          <p:nvPr/>
        </p:nvSpPr>
        <p:spPr>
          <a:xfrm>
            <a:off x="4931021" y="4993064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="" xmlns:a16="http://schemas.microsoft.com/office/drawing/2014/main" id="{D2873BF6-15C1-41CC-8CFE-04A7D3C4A51B}"/>
              </a:ext>
            </a:extLst>
          </p:cNvPr>
          <p:cNvSpPr/>
          <p:nvPr/>
        </p:nvSpPr>
        <p:spPr>
          <a:xfrm>
            <a:off x="5183434" y="5028116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5CC755F8-C426-4497-91C7-FE19A2B04E9F}"/>
              </a:ext>
            </a:extLst>
          </p:cNvPr>
          <p:cNvSpPr/>
          <p:nvPr/>
        </p:nvSpPr>
        <p:spPr>
          <a:xfrm>
            <a:off x="5330119" y="4745223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27A7C116-E840-4DC2-BFF4-28D3417C06EC}"/>
              </a:ext>
            </a:extLst>
          </p:cNvPr>
          <p:cNvSpPr/>
          <p:nvPr/>
        </p:nvSpPr>
        <p:spPr>
          <a:xfrm>
            <a:off x="5722549" y="4885241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477CC0E4-A07A-44D5-BBA0-B8BAEF0CA587}"/>
              </a:ext>
            </a:extLst>
          </p:cNvPr>
          <p:cNvSpPr/>
          <p:nvPr/>
        </p:nvSpPr>
        <p:spPr>
          <a:xfrm>
            <a:off x="6222611" y="4675119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3DC0EB84-5EF3-4594-B796-4D8691E39C52}"/>
              </a:ext>
            </a:extLst>
          </p:cNvPr>
          <p:cNvSpPr/>
          <p:nvPr/>
        </p:nvSpPr>
        <p:spPr>
          <a:xfrm>
            <a:off x="6896582" y="4897487"/>
            <a:ext cx="70104" cy="701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35657D9-D9CB-478C-8BE3-C75DB0363EE4}"/>
              </a:ext>
            </a:extLst>
          </p:cNvPr>
          <p:cNvSpPr/>
          <p:nvPr/>
        </p:nvSpPr>
        <p:spPr>
          <a:xfrm>
            <a:off x="2097379" y="4486746"/>
            <a:ext cx="70802" cy="708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0F5A425-1878-47A2-ABA6-1DBA3A17D418}"/>
              </a:ext>
            </a:extLst>
          </p:cNvPr>
          <p:cNvSpPr/>
          <p:nvPr/>
        </p:nvSpPr>
        <p:spPr>
          <a:xfrm>
            <a:off x="2188819" y="5027418"/>
            <a:ext cx="70802" cy="708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D4BF15E-A2B4-47DE-9DB5-C580171CC13B}"/>
              </a:ext>
            </a:extLst>
          </p:cNvPr>
          <p:cNvSpPr/>
          <p:nvPr/>
        </p:nvSpPr>
        <p:spPr>
          <a:xfrm>
            <a:off x="2133612" y="5436883"/>
            <a:ext cx="70802" cy="708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E81882B6-2A48-4970-9121-28FADF8B9CC4}"/>
              </a:ext>
            </a:extLst>
          </p:cNvPr>
          <p:cNvSpPr/>
          <p:nvPr/>
        </p:nvSpPr>
        <p:spPr>
          <a:xfrm>
            <a:off x="1781187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A33B7F13-B212-4F33-916A-FB16B03B5B7F}"/>
              </a:ext>
            </a:extLst>
          </p:cNvPr>
          <p:cNvSpPr/>
          <p:nvPr/>
        </p:nvSpPr>
        <p:spPr>
          <a:xfrm>
            <a:off x="2214465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EE17109-2BFF-4500-B3F9-3AAAD7127D98}"/>
              </a:ext>
            </a:extLst>
          </p:cNvPr>
          <p:cNvSpPr/>
          <p:nvPr/>
        </p:nvSpPr>
        <p:spPr>
          <a:xfrm>
            <a:off x="2249866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8926EEB-1CAE-4305-9156-6658375C0EBD}"/>
              </a:ext>
            </a:extLst>
          </p:cNvPr>
          <p:cNvSpPr/>
          <p:nvPr/>
        </p:nvSpPr>
        <p:spPr>
          <a:xfrm>
            <a:off x="2588075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80EECAB-44F8-4301-93EF-FEEC210B7BC1}"/>
              </a:ext>
            </a:extLst>
          </p:cNvPr>
          <p:cNvSpPr/>
          <p:nvPr/>
        </p:nvSpPr>
        <p:spPr>
          <a:xfrm>
            <a:off x="2893828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43870AE-D4FC-4C2C-8F84-0EF0B9770AFA}"/>
              </a:ext>
            </a:extLst>
          </p:cNvPr>
          <p:cNvSpPr/>
          <p:nvPr/>
        </p:nvSpPr>
        <p:spPr>
          <a:xfrm>
            <a:off x="3415329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0297158-223C-4CC1-9220-2BDBCD492A93}"/>
              </a:ext>
            </a:extLst>
          </p:cNvPr>
          <p:cNvSpPr/>
          <p:nvPr/>
        </p:nvSpPr>
        <p:spPr>
          <a:xfrm>
            <a:off x="361274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B398499-2EEB-4A57-8052-F6E6283B32CE}"/>
              </a:ext>
            </a:extLst>
          </p:cNvPr>
          <p:cNvSpPr/>
          <p:nvPr/>
        </p:nvSpPr>
        <p:spPr>
          <a:xfrm>
            <a:off x="3800060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10B4745-2D3B-49C2-ACB5-878A1AE9C431}"/>
              </a:ext>
            </a:extLst>
          </p:cNvPr>
          <p:cNvSpPr/>
          <p:nvPr/>
        </p:nvSpPr>
        <p:spPr>
          <a:xfrm>
            <a:off x="397223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D0C1684-E1E3-4F6D-898D-30AE3FBB02C1}"/>
              </a:ext>
            </a:extLst>
          </p:cNvPr>
          <p:cNvSpPr/>
          <p:nvPr/>
        </p:nvSpPr>
        <p:spPr>
          <a:xfrm>
            <a:off x="4428528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8B12A8-54A7-47D0-A01E-FB7799DDEA94}"/>
              </a:ext>
            </a:extLst>
          </p:cNvPr>
          <p:cNvSpPr/>
          <p:nvPr/>
        </p:nvSpPr>
        <p:spPr>
          <a:xfrm>
            <a:off x="451999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44F2E18-F7DE-45AA-A05B-A5AD91B5506B}"/>
              </a:ext>
            </a:extLst>
          </p:cNvPr>
          <p:cNvSpPr/>
          <p:nvPr/>
        </p:nvSpPr>
        <p:spPr>
          <a:xfrm>
            <a:off x="470707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5AC41DD7-EF6B-4355-91E0-9A0569A5FB4F}"/>
              </a:ext>
            </a:extLst>
          </p:cNvPr>
          <p:cNvSpPr/>
          <p:nvPr/>
        </p:nvSpPr>
        <p:spPr>
          <a:xfrm>
            <a:off x="481402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B2863F02-1761-4558-81E8-F079CD448DE9}"/>
              </a:ext>
            </a:extLst>
          </p:cNvPr>
          <p:cNvSpPr/>
          <p:nvPr/>
        </p:nvSpPr>
        <p:spPr>
          <a:xfrm>
            <a:off x="4930323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739B491-A159-477C-9E69-0BF4C382BF69}"/>
              </a:ext>
            </a:extLst>
          </p:cNvPr>
          <p:cNvSpPr/>
          <p:nvPr/>
        </p:nvSpPr>
        <p:spPr>
          <a:xfrm>
            <a:off x="4555394" y="5597715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0028701-BB3B-4C51-A8F5-C43416F80F0A}"/>
              </a:ext>
            </a:extLst>
          </p:cNvPr>
          <p:cNvSpPr/>
          <p:nvPr/>
        </p:nvSpPr>
        <p:spPr>
          <a:xfrm>
            <a:off x="5028957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FDD375D-05C4-4A26-A7A3-068AF0E447DF}"/>
              </a:ext>
            </a:extLst>
          </p:cNvPr>
          <p:cNvSpPr/>
          <p:nvPr/>
        </p:nvSpPr>
        <p:spPr>
          <a:xfrm>
            <a:off x="511263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C301172-4417-440B-A0D4-F34415EFF82C}"/>
              </a:ext>
            </a:extLst>
          </p:cNvPr>
          <p:cNvSpPr/>
          <p:nvPr/>
        </p:nvSpPr>
        <p:spPr>
          <a:xfrm>
            <a:off x="518808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7A8CC496-DFE7-4B78-9907-ADEDBA33CD0E}"/>
              </a:ext>
            </a:extLst>
          </p:cNvPr>
          <p:cNvSpPr/>
          <p:nvPr/>
        </p:nvSpPr>
        <p:spPr>
          <a:xfrm>
            <a:off x="5329101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C4315BB-01D1-4292-8FB4-E21E052A0DA5}"/>
              </a:ext>
            </a:extLst>
          </p:cNvPr>
          <p:cNvSpPr/>
          <p:nvPr/>
        </p:nvSpPr>
        <p:spPr>
          <a:xfrm>
            <a:off x="5473249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9F6DFB0C-EF9D-4F5B-AB6B-E8F15234CCEF}"/>
              </a:ext>
            </a:extLst>
          </p:cNvPr>
          <p:cNvSpPr/>
          <p:nvPr/>
        </p:nvSpPr>
        <p:spPr>
          <a:xfrm>
            <a:off x="560947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34040CA0-3873-40ED-85E8-AA2DD78CA20D}"/>
              </a:ext>
            </a:extLst>
          </p:cNvPr>
          <p:cNvSpPr/>
          <p:nvPr/>
        </p:nvSpPr>
        <p:spPr>
          <a:xfrm>
            <a:off x="570958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07FA3628-C796-4170-AFD5-623BE920E4AD}"/>
              </a:ext>
            </a:extLst>
          </p:cNvPr>
          <p:cNvSpPr/>
          <p:nvPr/>
        </p:nvSpPr>
        <p:spPr>
          <a:xfrm>
            <a:off x="5898623" y="5601590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48ECD0E-1980-4F41-A9EE-3D631619D998}"/>
              </a:ext>
            </a:extLst>
          </p:cNvPr>
          <p:cNvSpPr/>
          <p:nvPr/>
        </p:nvSpPr>
        <p:spPr>
          <a:xfrm>
            <a:off x="6010425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998E3BFB-0416-417B-92C2-DC7F22262BED}"/>
              </a:ext>
            </a:extLst>
          </p:cNvPr>
          <p:cNvSpPr/>
          <p:nvPr/>
        </p:nvSpPr>
        <p:spPr>
          <a:xfrm>
            <a:off x="6115092" y="5528466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3E149AE-4779-4B30-91A4-291045BA7305}"/>
              </a:ext>
            </a:extLst>
          </p:cNvPr>
          <p:cNvSpPr/>
          <p:nvPr/>
        </p:nvSpPr>
        <p:spPr>
          <a:xfrm>
            <a:off x="6224700" y="5605465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50CBEBF0-DF5A-401B-83DB-6721E9D1B311}"/>
              </a:ext>
            </a:extLst>
          </p:cNvPr>
          <p:cNvSpPr/>
          <p:nvPr/>
        </p:nvSpPr>
        <p:spPr>
          <a:xfrm>
            <a:off x="6880091" y="5605465"/>
            <a:ext cx="70802" cy="7080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600" name="Connecteur droit avec flèche 25599">
            <a:extLst>
              <a:ext uri="{FF2B5EF4-FFF2-40B4-BE49-F238E27FC236}">
                <a16:creationId xmlns="" xmlns:a16="http://schemas.microsoft.com/office/drawing/2014/main" id="{CDF24807-F1C8-4276-B904-F459E33852C8}"/>
              </a:ext>
            </a:extLst>
          </p:cNvPr>
          <p:cNvCxnSpPr/>
          <p:nvPr/>
        </p:nvCxnSpPr>
        <p:spPr>
          <a:xfrm flipV="1">
            <a:off x="6915492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="" xmlns:a16="http://schemas.microsoft.com/office/drawing/2014/main" id="{B29EB349-8A78-4E82-B955-40F00DB55773}"/>
              </a:ext>
            </a:extLst>
          </p:cNvPr>
          <p:cNvCxnSpPr/>
          <p:nvPr/>
        </p:nvCxnSpPr>
        <p:spPr>
          <a:xfrm flipV="1">
            <a:off x="6248742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="" xmlns:a16="http://schemas.microsoft.com/office/drawing/2014/main" id="{11496713-FA6C-4270-B086-964043482DA0}"/>
              </a:ext>
            </a:extLst>
          </p:cNvPr>
          <p:cNvCxnSpPr/>
          <p:nvPr/>
        </p:nvCxnSpPr>
        <p:spPr>
          <a:xfrm flipV="1">
            <a:off x="5884252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="" xmlns:a16="http://schemas.microsoft.com/office/drawing/2014/main" id="{197154BC-8A47-4AC5-BE7A-4C8582559E60}"/>
              </a:ext>
            </a:extLst>
          </p:cNvPr>
          <p:cNvCxnSpPr/>
          <p:nvPr/>
        </p:nvCxnSpPr>
        <p:spPr>
          <a:xfrm flipV="1">
            <a:off x="4552911" y="5840662"/>
            <a:ext cx="0" cy="1765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2" name="ZoneTexte 25601">
            <a:extLst>
              <a:ext uri="{FF2B5EF4-FFF2-40B4-BE49-F238E27FC236}">
                <a16:creationId xmlns="" xmlns:a16="http://schemas.microsoft.com/office/drawing/2014/main" id="{35431FE8-C22D-4AEA-87AD-B0E6ED4D7C25}"/>
              </a:ext>
            </a:extLst>
          </p:cNvPr>
          <p:cNvSpPr txBox="1"/>
          <p:nvPr/>
        </p:nvSpPr>
        <p:spPr>
          <a:xfrm>
            <a:off x="4359891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&lt;1,3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481537D9-2CE2-4CD9-B272-D9CD8A6E30F4}"/>
              </a:ext>
            </a:extLst>
          </p:cNvPr>
          <p:cNvSpPr txBox="1"/>
          <p:nvPr/>
        </p:nvSpPr>
        <p:spPr>
          <a:xfrm>
            <a:off x="5668935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&lt;0,9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="" xmlns:a16="http://schemas.microsoft.com/office/drawing/2014/main" id="{1A149924-0099-431A-8408-EFE98E302024}"/>
              </a:ext>
            </a:extLst>
          </p:cNvPr>
          <p:cNvSpPr txBox="1"/>
          <p:nvPr/>
        </p:nvSpPr>
        <p:spPr>
          <a:xfrm>
            <a:off x="6023507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&lt;0,8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="" xmlns:a16="http://schemas.microsoft.com/office/drawing/2014/main" id="{A1D15191-BEB0-434A-80D4-7AF970880EFA}"/>
              </a:ext>
            </a:extLst>
          </p:cNvPr>
          <p:cNvSpPr txBox="1"/>
          <p:nvPr/>
        </p:nvSpPr>
        <p:spPr>
          <a:xfrm>
            <a:off x="6681275" y="5628290"/>
            <a:ext cx="412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&lt;0,8</a:t>
            </a:r>
          </a:p>
        </p:txBody>
      </p:sp>
      <p:cxnSp>
        <p:nvCxnSpPr>
          <p:cNvPr id="25604" name="Connecteur droit 25603">
            <a:extLst>
              <a:ext uri="{FF2B5EF4-FFF2-40B4-BE49-F238E27FC236}">
                <a16:creationId xmlns="" xmlns:a16="http://schemas.microsoft.com/office/drawing/2014/main" id="{E63125C4-FD30-40AA-BA48-CE0B391BF23F}"/>
              </a:ext>
            </a:extLst>
          </p:cNvPr>
          <p:cNvCxnSpPr>
            <a:cxnSpLocks/>
          </p:cNvCxnSpPr>
          <p:nvPr/>
        </p:nvCxnSpPr>
        <p:spPr>
          <a:xfrm flipV="1">
            <a:off x="7491291" y="3939775"/>
            <a:ext cx="0" cy="210789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5608" name="Connecteur droit 25607">
            <a:extLst>
              <a:ext uri="{FF2B5EF4-FFF2-40B4-BE49-F238E27FC236}">
                <a16:creationId xmlns="" xmlns:a16="http://schemas.microsoft.com/office/drawing/2014/main" id="{AA6ECE17-CC11-4543-B40D-162AAD7F303E}"/>
              </a:ext>
            </a:extLst>
          </p:cNvPr>
          <p:cNvCxnSpPr/>
          <p:nvPr/>
        </p:nvCxnSpPr>
        <p:spPr>
          <a:xfrm>
            <a:off x="7502978" y="394575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1" name="ZoneTexte 80">
            <a:extLst>
              <a:ext uri="{FF2B5EF4-FFF2-40B4-BE49-F238E27FC236}">
                <a16:creationId xmlns="" xmlns:a16="http://schemas.microsoft.com/office/drawing/2014/main" id="{E6D70D26-F41A-4A80-9375-78316A454379}"/>
              </a:ext>
            </a:extLst>
          </p:cNvPr>
          <p:cNvSpPr txBox="1"/>
          <p:nvPr/>
        </p:nvSpPr>
        <p:spPr>
          <a:xfrm>
            <a:off x="7553426" y="379538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600</a:t>
            </a:r>
          </a:p>
        </p:txBody>
      </p:sp>
      <p:cxnSp>
        <p:nvCxnSpPr>
          <p:cNvPr id="82" name="Connecteur droit 81">
            <a:extLst>
              <a:ext uri="{FF2B5EF4-FFF2-40B4-BE49-F238E27FC236}">
                <a16:creationId xmlns="" xmlns:a16="http://schemas.microsoft.com/office/drawing/2014/main" id="{B60BF5C9-B5B0-4BCA-B362-4B4C72F510B4}"/>
              </a:ext>
            </a:extLst>
          </p:cNvPr>
          <p:cNvCxnSpPr/>
          <p:nvPr/>
        </p:nvCxnSpPr>
        <p:spPr>
          <a:xfrm>
            <a:off x="7502978" y="464879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EF43A26E-9228-4F82-A98A-989B013F339E}"/>
              </a:ext>
            </a:extLst>
          </p:cNvPr>
          <p:cNvSpPr txBox="1"/>
          <p:nvPr/>
        </p:nvSpPr>
        <p:spPr>
          <a:xfrm>
            <a:off x="7553426" y="449842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400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="" xmlns:a16="http://schemas.microsoft.com/office/drawing/2014/main" id="{AEF40896-3EDB-4A02-B736-9C71D9C3064D}"/>
              </a:ext>
            </a:extLst>
          </p:cNvPr>
          <p:cNvCxnSpPr/>
          <p:nvPr/>
        </p:nvCxnSpPr>
        <p:spPr>
          <a:xfrm>
            <a:off x="7502978" y="534669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5" name="ZoneTexte 84">
            <a:extLst>
              <a:ext uri="{FF2B5EF4-FFF2-40B4-BE49-F238E27FC236}">
                <a16:creationId xmlns="" xmlns:a16="http://schemas.microsoft.com/office/drawing/2014/main" id="{156274D3-3CCB-4A8F-8830-2EF686934B4C}"/>
              </a:ext>
            </a:extLst>
          </p:cNvPr>
          <p:cNvSpPr txBox="1"/>
          <p:nvPr/>
        </p:nvSpPr>
        <p:spPr>
          <a:xfrm>
            <a:off x="7553426" y="519632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200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="" xmlns:a16="http://schemas.microsoft.com/office/drawing/2014/main" id="{D8A30A2B-CD55-4984-94E7-0AF7602139F8}"/>
              </a:ext>
            </a:extLst>
          </p:cNvPr>
          <p:cNvSpPr txBox="1"/>
          <p:nvPr/>
        </p:nvSpPr>
        <p:spPr>
          <a:xfrm>
            <a:off x="7553426" y="58942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="" xmlns:a16="http://schemas.microsoft.com/office/drawing/2014/main" id="{F0C30AE3-21AC-4C67-99D4-E5FE9C7A09B7}"/>
              </a:ext>
            </a:extLst>
          </p:cNvPr>
          <p:cNvSpPr txBox="1"/>
          <p:nvPr/>
        </p:nvSpPr>
        <p:spPr>
          <a:xfrm>
            <a:off x="6915492" y="611558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+1028</a:t>
            </a:r>
          </a:p>
        </p:txBody>
      </p:sp>
      <p:cxnSp>
        <p:nvCxnSpPr>
          <p:cNvPr id="25610" name="Connecteur droit 25609">
            <a:extLst>
              <a:ext uri="{FF2B5EF4-FFF2-40B4-BE49-F238E27FC236}">
                <a16:creationId xmlns="" xmlns:a16="http://schemas.microsoft.com/office/drawing/2014/main" id="{648DDB17-B1E9-4074-82D0-BA948E78DB10}"/>
              </a:ext>
            </a:extLst>
          </p:cNvPr>
          <p:cNvCxnSpPr/>
          <p:nvPr/>
        </p:nvCxnSpPr>
        <p:spPr>
          <a:xfrm>
            <a:off x="7189698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ZoneTexte 90">
            <a:extLst>
              <a:ext uri="{FF2B5EF4-FFF2-40B4-BE49-F238E27FC236}">
                <a16:creationId xmlns="" xmlns:a16="http://schemas.microsoft.com/office/drawing/2014/main" id="{4EF704BD-6A49-4D3B-94B3-B9BA20CBEA28}"/>
              </a:ext>
            </a:extLst>
          </p:cNvPr>
          <p:cNvSpPr txBox="1"/>
          <p:nvPr/>
        </p:nvSpPr>
        <p:spPr>
          <a:xfrm>
            <a:off x="4692566" y="611558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+510</a:t>
            </a:r>
          </a:p>
        </p:txBody>
      </p:sp>
      <p:cxnSp>
        <p:nvCxnSpPr>
          <p:cNvPr id="92" name="Connecteur droit 91">
            <a:extLst>
              <a:ext uri="{FF2B5EF4-FFF2-40B4-BE49-F238E27FC236}">
                <a16:creationId xmlns="" xmlns:a16="http://schemas.microsoft.com/office/drawing/2014/main" id="{DA2BCE5A-C042-40A1-9C92-7A006956F186}"/>
              </a:ext>
            </a:extLst>
          </p:cNvPr>
          <p:cNvCxnSpPr/>
          <p:nvPr/>
        </p:nvCxnSpPr>
        <p:spPr>
          <a:xfrm>
            <a:off x="4951532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0E67B9AD-7F17-418E-8182-02E869C3B6D3}"/>
              </a:ext>
            </a:extLst>
          </p:cNvPr>
          <p:cNvSpPr txBox="1"/>
          <p:nvPr/>
        </p:nvSpPr>
        <p:spPr>
          <a:xfrm>
            <a:off x="4299905" y="611558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+424</a:t>
            </a:r>
          </a:p>
        </p:txBody>
      </p:sp>
      <p:cxnSp>
        <p:nvCxnSpPr>
          <p:cNvPr id="94" name="Connecteur droit 93">
            <a:extLst>
              <a:ext uri="{FF2B5EF4-FFF2-40B4-BE49-F238E27FC236}">
                <a16:creationId xmlns="" xmlns:a16="http://schemas.microsoft.com/office/drawing/2014/main" id="{B459C6DB-0F09-4115-9FCB-ADBF0D39D863}"/>
              </a:ext>
            </a:extLst>
          </p:cNvPr>
          <p:cNvCxnSpPr/>
          <p:nvPr/>
        </p:nvCxnSpPr>
        <p:spPr>
          <a:xfrm>
            <a:off x="4574111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="" xmlns:a16="http://schemas.microsoft.com/office/drawing/2014/main" id="{8C393A36-7C61-4374-B679-336A40D24ED5}"/>
              </a:ext>
            </a:extLst>
          </p:cNvPr>
          <p:cNvSpPr txBox="1"/>
          <p:nvPr/>
        </p:nvSpPr>
        <p:spPr>
          <a:xfrm>
            <a:off x="3139547" y="611558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+150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="" xmlns:a16="http://schemas.microsoft.com/office/drawing/2014/main" id="{D19CF763-AC9F-4C6B-BC65-5997FD1FC5CB}"/>
              </a:ext>
            </a:extLst>
          </p:cNvPr>
          <p:cNvCxnSpPr/>
          <p:nvPr/>
        </p:nvCxnSpPr>
        <p:spPr>
          <a:xfrm>
            <a:off x="3380733" y="6045441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="" xmlns:a16="http://schemas.microsoft.com/office/drawing/2014/main" id="{E46CA508-C10A-46FD-A44A-8BFCDC4E5D46}"/>
              </a:ext>
            </a:extLst>
          </p:cNvPr>
          <p:cNvSpPr txBox="1"/>
          <p:nvPr/>
        </p:nvSpPr>
        <p:spPr>
          <a:xfrm>
            <a:off x="1576898" y="6115589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-215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="" xmlns:a16="http://schemas.microsoft.com/office/drawing/2014/main" id="{91319B51-C9EA-4F56-A3F0-FC51CA701F19}"/>
              </a:ext>
            </a:extLst>
          </p:cNvPr>
          <p:cNvCxnSpPr/>
          <p:nvPr/>
        </p:nvCxnSpPr>
        <p:spPr>
          <a:xfrm>
            <a:off x="1818084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F9574F70-E239-46D8-8E3A-985F303D94EF}"/>
              </a:ext>
            </a:extLst>
          </p:cNvPr>
          <p:cNvSpPr txBox="1"/>
          <p:nvPr/>
        </p:nvSpPr>
        <p:spPr>
          <a:xfrm>
            <a:off x="1900777" y="6115589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-141</a:t>
            </a:r>
          </a:p>
        </p:txBody>
      </p:sp>
      <p:cxnSp>
        <p:nvCxnSpPr>
          <p:cNvPr id="100" name="Connecteur droit 99">
            <a:extLst>
              <a:ext uri="{FF2B5EF4-FFF2-40B4-BE49-F238E27FC236}">
                <a16:creationId xmlns="" xmlns:a16="http://schemas.microsoft.com/office/drawing/2014/main" id="{B7A24950-D070-47EF-981D-B887C278E394}"/>
              </a:ext>
            </a:extLst>
          </p:cNvPr>
          <p:cNvCxnSpPr/>
          <p:nvPr/>
        </p:nvCxnSpPr>
        <p:spPr>
          <a:xfrm>
            <a:off x="2141963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ZoneTexte 100">
            <a:extLst>
              <a:ext uri="{FF2B5EF4-FFF2-40B4-BE49-F238E27FC236}">
                <a16:creationId xmlns="" xmlns:a16="http://schemas.microsoft.com/office/drawing/2014/main" id="{E17CFF09-A7E5-4CE3-A3E4-EE410F122304}"/>
              </a:ext>
            </a:extLst>
          </p:cNvPr>
          <p:cNvSpPr txBox="1"/>
          <p:nvPr/>
        </p:nvSpPr>
        <p:spPr>
          <a:xfrm>
            <a:off x="2381491" y="6115589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-27</a:t>
            </a:r>
          </a:p>
        </p:txBody>
      </p:sp>
      <p:cxnSp>
        <p:nvCxnSpPr>
          <p:cNvPr id="102" name="Connecteur droit 101">
            <a:extLst>
              <a:ext uri="{FF2B5EF4-FFF2-40B4-BE49-F238E27FC236}">
                <a16:creationId xmlns="" xmlns:a16="http://schemas.microsoft.com/office/drawing/2014/main" id="{5A271E2D-881B-4930-A63D-B558970E4B07}"/>
              </a:ext>
            </a:extLst>
          </p:cNvPr>
          <p:cNvCxnSpPr/>
          <p:nvPr/>
        </p:nvCxnSpPr>
        <p:spPr>
          <a:xfrm>
            <a:off x="2622677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ZoneTexte 102">
            <a:extLst>
              <a:ext uri="{FF2B5EF4-FFF2-40B4-BE49-F238E27FC236}">
                <a16:creationId xmlns="" xmlns:a16="http://schemas.microsoft.com/office/drawing/2014/main" id="{760F77D5-BD30-46F9-ACE9-81E105324284}"/>
              </a:ext>
            </a:extLst>
          </p:cNvPr>
          <p:cNvSpPr txBox="1"/>
          <p:nvPr/>
        </p:nvSpPr>
        <p:spPr>
          <a:xfrm>
            <a:off x="2642744" y="611558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+29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="" xmlns:a16="http://schemas.microsoft.com/office/drawing/2014/main" id="{13D1F549-9C82-4B8B-8E68-E8CBF2847956}"/>
              </a:ext>
            </a:extLst>
          </p:cNvPr>
          <p:cNvCxnSpPr/>
          <p:nvPr/>
        </p:nvCxnSpPr>
        <p:spPr>
          <a:xfrm>
            <a:off x="2883930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="" xmlns:a16="http://schemas.microsoft.com/office/drawing/2014/main" id="{B951C00A-ECB6-41F8-9CBE-72604D03AB47}"/>
              </a:ext>
            </a:extLst>
          </p:cNvPr>
          <p:cNvSpPr txBox="1"/>
          <p:nvPr/>
        </p:nvSpPr>
        <p:spPr>
          <a:xfrm>
            <a:off x="2883398" y="6115589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+77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="" xmlns:a16="http://schemas.microsoft.com/office/drawing/2014/main" id="{476E88F4-CF7D-4898-A87F-07765509707E}"/>
              </a:ext>
            </a:extLst>
          </p:cNvPr>
          <p:cNvCxnSpPr/>
          <p:nvPr/>
        </p:nvCxnSpPr>
        <p:spPr>
          <a:xfrm>
            <a:off x="3089024" y="6045441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="" xmlns:a16="http://schemas.microsoft.com/office/drawing/2014/main" id="{C3C60BDB-AA29-40C1-8487-79D3C8698272}"/>
              </a:ext>
            </a:extLst>
          </p:cNvPr>
          <p:cNvSpPr txBox="1"/>
          <p:nvPr/>
        </p:nvSpPr>
        <p:spPr>
          <a:xfrm>
            <a:off x="2632052" y="628836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="" xmlns:a16="http://schemas.microsoft.com/office/drawing/2014/main" id="{209D3840-CC33-4AE9-8C24-A577CF82EE11}"/>
              </a:ext>
            </a:extLst>
          </p:cNvPr>
          <p:cNvCxnSpPr>
            <a:cxnSpLocks/>
          </p:cNvCxnSpPr>
          <p:nvPr/>
        </p:nvCxnSpPr>
        <p:spPr>
          <a:xfrm>
            <a:off x="2757671" y="3460682"/>
            <a:ext cx="0" cy="27841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="" xmlns:a16="http://schemas.microsoft.com/office/drawing/2014/main" id="{B65963D3-9BCE-485F-B69B-CD31709201C8}"/>
              </a:ext>
            </a:extLst>
          </p:cNvPr>
          <p:cNvCxnSpPr>
            <a:cxnSpLocks/>
          </p:cNvCxnSpPr>
          <p:nvPr/>
        </p:nvCxnSpPr>
        <p:spPr>
          <a:xfrm>
            <a:off x="4951135" y="3460682"/>
            <a:ext cx="0" cy="25720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="" xmlns:a16="http://schemas.microsoft.com/office/drawing/2014/main" id="{B19F2820-092C-4809-B458-7944BD1CD3CB}"/>
              </a:ext>
            </a:extLst>
          </p:cNvPr>
          <p:cNvSpPr txBox="1"/>
          <p:nvPr/>
        </p:nvSpPr>
        <p:spPr>
          <a:xfrm>
            <a:off x="4125361" y="6339019"/>
            <a:ext cx="15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Time post HSCT (d)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="" xmlns:a16="http://schemas.microsoft.com/office/drawing/2014/main" id="{6A6F2CF5-8FE6-47EE-AF6E-4242791EE375}"/>
              </a:ext>
            </a:extLst>
          </p:cNvPr>
          <p:cNvSpPr txBox="1"/>
          <p:nvPr/>
        </p:nvSpPr>
        <p:spPr>
          <a:xfrm rot="16200000">
            <a:off x="7340229" y="4703317"/>
            <a:ext cx="1680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CD4 count (</a:t>
            </a:r>
            <a:r>
              <a:rPr lang="fr-FR" sz="1400" b="1" dirty="0" err="1">
                <a:solidFill>
                  <a:srgbClr val="C00000"/>
                </a:solidFill>
              </a:rPr>
              <a:t>cells</a:t>
            </a:r>
            <a:r>
              <a:rPr lang="fr-FR" sz="1400" b="1" dirty="0">
                <a:solidFill>
                  <a:srgbClr val="C00000"/>
                </a:solidFill>
              </a:rPr>
              <a:t>/µL)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="" xmlns:a16="http://schemas.microsoft.com/office/drawing/2014/main" id="{C7DBAC52-28B3-49F8-A016-76BEC3E89E6D}"/>
              </a:ext>
            </a:extLst>
          </p:cNvPr>
          <p:cNvCxnSpPr>
            <a:cxnSpLocks/>
          </p:cNvCxnSpPr>
          <p:nvPr/>
        </p:nvCxnSpPr>
        <p:spPr>
          <a:xfrm>
            <a:off x="1595086" y="3501503"/>
            <a:ext cx="5857756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9" name="ZoneTexte 118">
            <a:extLst>
              <a:ext uri="{FF2B5EF4-FFF2-40B4-BE49-F238E27FC236}">
                <a16:creationId xmlns="" xmlns:a16="http://schemas.microsoft.com/office/drawing/2014/main" id="{9FCD5068-C73C-43A0-8917-DEA7E4E9159A}"/>
              </a:ext>
            </a:extLst>
          </p:cNvPr>
          <p:cNvSpPr txBox="1"/>
          <p:nvPr/>
        </p:nvSpPr>
        <p:spPr>
          <a:xfrm rot="18000000">
            <a:off x="6862955" y="2558538"/>
            <a:ext cx="142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18 </a:t>
            </a:r>
            <a:r>
              <a:rPr lang="fr-FR" sz="1200" dirty="0" err="1"/>
              <a:t>months</a:t>
            </a:r>
            <a:r>
              <a:rPr lang="fr-FR" sz="1200" dirty="0"/>
              <a:t> off CART</a:t>
            </a:r>
            <a:br>
              <a:rPr lang="fr-FR" sz="1200" dirty="0"/>
            </a:br>
            <a:r>
              <a:rPr lang="fr-FR" sz="1200" dirty="0"/>
              <a:t>(</a:t>
            </a:r>
            <a:r>
              <a:rPr lang="fr-FR" sz="1200" dirty="0" err="1"/>
              <a:t>Feb</a:t>
            </a:r>
            <a:r>
              <a:rPr lang="fr-FR" sz="1200" dirty="0"/>
              <a:t> 2019)</a:t>
            </a:r>
          </a:p>
        </p:txBody>
      </p:sp>
      <p:cxnSp>
        <p:nvCxnSpPr>
          <p:cNvPr id="120" name="Connecteur droit 119">
            <a:extLst>
              <a:ext uri="{FF2B5EF4-FFF2-40B4-BE49-F238E27FC236}">
                <a16:creationId xmlns="" xmlns:a16="http://schemas.microsoft.com/office/drawing/2014/main" id="{02E300C9-988E-4B7F-BF60-D68A71281998}"/>
              </a:ext>
            </a:extLst>
          </p:cNvPr>
          <p:cNvCxnSpPr/>
          <p:nvPr/>
        </p:nvCxnSpPr>
        <p:spPr>
          <a:xfrm>
            <a:off x="7189698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ZoneTexte 123">
            <a:extLst>
              <a:ext uri="{FF2B5EF4-FFF2-40B4-BE49-F238E27FC236}">
                <a16:creationId xmlns="" xmlns:a16="http://schemas.microsoft.com/office/drawing/2014/main" id="{D5F07959-7D52-4314-BD9C-DC02CECD43B3}"/>
              </a:ext>
            </a:extLst>
          </p:cNvPr>
          <p:cNvSpPr txBox="1"/>
          <p:nvPr/>
        </p:nvSpPr>
        <p:spPr>
          <a:xfrm rot="18000000">
            <a:off x="5247696" y="2558538"/>
            <a:ext cx="1416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PET CT: </a:t>
            </a:r>
            <a:r>
              <a:rPr lang="fr-FR" sz="1200" dirty="0" err="1"/>
              <a:t>lymphoma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err="1"/>
              <a:t>remission</a:t>
            </a:r>
            <a:r>
              <a:rPr lang="fr-FR" sz="1200" dirty="0"/>
              <a:t> </a:t>
            </a:r>
            <a:r>
              <a:rPr lang="fr-FR" sz="1200" dirty="0" err="1"/>
              <a:t>Dec</a:t>
            </a:r>
            <a:r>
              <a:rPr lang="fr-FR" sz="1200" dirty="0"/>
              <a:t> 2017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="" xmlns:a16="http://schemas.microsoft.com/office/drawing/2014/main" id="{4C260BB1-895F-4CC1-8A11-19265A629D26}"/>
              </a:ext>
            </a:extLst>
          </p:cNvPr>
          <p:cNvSpPr txBox="1"/>
          <p:nvPr/>
        </p:nvSpPr>
        <p:spPr>
          <a:xfrm rot="18000000">
            <a:off x="4523207" y="2619331"/>
            <a:ext cx="161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STOP </a:t>
            </a:r>
            <a:r>
              <a:rPr lang="fr-FR" sz="1200" dirty="0" err="1"/>
              <a:t>cART</a:t>
            </a:r>
            <a:r>
              <a:rPr lang="fr-FR" sz="1200" dirty="0"/>
              <a:t> (Sept 2017)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="" xmlns:a16="http://schemas.microsoft.com/office/drawing/2014/main" id="{EDFB1243-D0E3-445E-AEB8-9C1F6ED6F47E}"/>
              </a:ext>
            </a:extLst>
          </p:cNvPr>
          <p:cNvCxnSpPr/>
          <p:nvPr/>
        </p:nvCxnSpPr>
        <p:spPr>
          <a:xfrm>
            <a:off x="3615537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ZoneTexte 126">
            <a:extLst>
              <a:ext uri="{FF2B5EF4-FFF2-40B4-BE49-F238E27FC236}">
                <a16:creationId xmlns="" xmlns:a16="http://schemas.microsoft.com/office/drawing/2014/main" id="{FEAD1112-C5F0-4053-AE7B-204E6F521E1F}"/>
              </a:ext>
            </a:extLst>
          </p:cNvPr>
          <p:cNvSpPr txBox="1"/>
          <p:nvPr/>
        </p:nvSpPr>
        <p:spPr>
          <a:xfrm rot="18000000">
            <a:off x="3429855" y="2999424"/>
            <a:ext cx="718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Stop Csa</a:t>
            </a:r>
          </a:p>
        </p:txBody>
      </p:sp>
      <p:cxnSp>
        <p:nvCxnSpPr>
          <p:cNvPr id="128" name="Connecteur droit 127">
            <a:extLst>
              <a:ext uri="{FF2B5EF4-FFF2-40B4-BE49-F238E27FC236}">
                <a16:creationId xmlns="" xmlns:a16="http://schemas.microsoft.com/office/drawing/2014/main" id="{9D2237B3-2325-4918-A14C-7C2B49E7E249}"/>
              </a:ext>
            </a:extLst>
          </p:cNvPr>
          <p:cNvCxnSpPr/>
          <p:nvPr/>
        </p:nvCxnSpPr>
        <p:spPr>
          <a:xfrm>
            <a:off x="3090638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="" xmlns:a16="http://schemas.microsoft.com/office/drawing/2014/main" id="{70DE5786-3572-4F0B-A199-8339C3B4DCA5}"/>
              </a:ext>
            </a:extLst>
          </p:cNvPr>
          <p:cNvSpPr txBox="1"/>
          <p:nvPr/>
        </p:nvSpPr>
        <p:spPr>
          <a:xfrm rot="18000000">
            <a:off x="2798019" y="2863440"/>
            <a:ext cx="109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Mild</a:t>
            </a:r>
            <a:r>
              <a:rPr lang="fr-FR" sz="1200" dirty="0"/>
              <a:t> </a:t>
            </a:r>
            <a:r>
              <a:rPr lang="fr-FR" sz="1200" dirty="0" err="1"/>
              <a:t>gut</a:t>
            </a:r>
            <a:r>
              <a:rPr lang="fr-FR" sz="1200" dirty="0"/>
              <a:t> </a:t>
            </a:r>
            <a:r>
              <a:rPr lang="fr-FR" sz="1200" dirty="0" err="1"/>
              <a:t>GvHD</a:t>
            </a:r>
            <a:endParaRPr lang="fr-FR" sz="1200" dirty="0"/>
          </a:p>
        </p:txBody>
      </p:sp>
      <p:sp>
        <p:nvSpPr>
          <p:cNvPr id="131" name="ZoneTexte 130">
            <a:extLst>
              <a:ext uri="{FF2B5EF4-FFF2-40B4-BE49-F238E27FC236}">
                <a16:creationId xmlns="" xmlns:a16="http://schemas.microsoft.com/office/drawing/2014/main" id="{C79F4837-E75A-4A8A-AD28-928510EF1912}"/>
              </a:ext>
            </a:extLst>
          </p:cNvPr>
          <p:cNvSpPr txBox="1"/>
          <p:nvPr/>
        </p:nvSpPr>
        <p:spPr>
          <a:xfrm rot="18000000">
            <a:off x="2474414" y="2772017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100 % </a:t>
            </a:r>
            <a:r>
              <a:rPr lang="fr-FR" sz="1200" dirty="0" err="1"/>
              <a:t>Chimerism</a:t>
            </a:r>
            <a:endParaRPr lang="fr-FR" sz="1200" dirty="0"/>
          </a:p>
        </p:txBody>
      </p:sp>
      <p:sp>
        <p:nvSpPr>
          <p:cNvPr id="133" name="ZoneTexte 132">
            <a:extLst>
              <a:ext uri="{FF2B5EF4-FFF2-40B4-BE49-F238E27FC236}">
                <a16:creationId xmlns="" xmlns:a16="http://schemas.microsoft.com/office/drawing/2014/main" id="{8EDDC159-A936-4756-954C-07669BBFD408}"/>
              </a:ext>
            </a:extLst>
          </p:cNvPr>
          <p:cNvSpPr txBox="1"/>
          <p:nvPr/>
        </p:nvSpPr>
        <p:spPr>
          <a:xfrm rot="18000000">
            <a:off x="2222991" y="2633541"/>
            <a:ext cx="1546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Allo-HSCT (May 2016)</a:t>
            </a:r>
          </a:p>
        </p:txBody>
      </p:sp>
      <p:cxnSp>
        <p:nvCxnSpPr>
          <p:cNvPr id="134" name="Connecteur droit 133">
            <a:extLst>
              <a:ext uri="{FF2B5EF4-FFF2-40B4-BE49-F238E27FC236}">
                <a16:creationId xmlns="" xmlns:a16="http://schemas.microsoft.com/office/drawing/2014/main" id="{60017930-BF9B-4165-9661-CE1FC8E6D54D}"/>
              </a:ext>
            </a:extLst>
          </p:cNvPr>
          <p:cNvCxnSpPr/>
          <p:nvPr/>
        </p:nvCxnSpPr>
        <p:spPr>
          <a:xfrm>
            <a:off x="2814484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>
            <a:extLst>
              <a:ext uri="{FF2B5EF4-FFF2-40B4-BE49-F238E27FC236}">
                <a16:creationId xmlns="" xmlns:a16="http://schemas.microsoft.com/office/drawing/2014/main" id="{7289A715-2F0E-46B5-9D18-10DB7559F4A1}"/>
              </a:ext>
            </a:extLst>
          </p:cNvPr>
          <p:cNvCxnSpPr/>
          <p:nvPr/>
        </p:nvCxnSpPr>
        <p:spPr>
          <a:xfrm>
            <a:off x="2757671" y="3426025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5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>
            <a:extLst>
              <a:ext uri="{FF2B5EF4-FFF2-40B4-BE49-F238E27FC236}">
                <a16:creationId xmlns="" xmlns:a16="http://schemas.microsoft.com/office/drawing/2014/main" id="{F71BE1FF-E427-4C2C-8455-E733BE9D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DolPHIN-2 : RCT of dolutegravir vs efavirenz-based therapy initiated in late pregnancy</a:t>
            </a:r>
            <a:br>
              <a:rPr lang="en-US" dirty="0"/>
            </a:br>
            <a:r>
              <a:rPr lang="en-US" sz="3100" dirty="0">
                <a:solidFill>
                  <a:srgbClr val="0070C0"/>
                </a:solidFill>
              </a:rPr>
              <a:t>Background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950" y="1453654"/>
            <a:ext cx="9036050" cy="4572000"/>
          </a:xfrm>
        </p:spPr>
        <p:txBody>
          <a:bodyPr>
            <a:normAutofit/>
          </a:bodyPr>
          <a:lstStyle/>
          <a:p>
            <a:pPr marL="287338" indent="-287338">
              <a:lnSpc>
                <a:spcPct val="100000"/>
              </a:lnSpc>
              <a:spcBef>
                <a:spcPts val="0"/>
              </a:spcBef>
              <a:tabLst>
                <a:tab pos="174625" algn="l"/>
              </a:tabLst>
            </a:pPr>
            <a:r>
              <a:rPr lang="en-GB" sz="2000" dirty="0"/>
              <a:t>In </a:t>
            </a:r>
            <a:r>
              <a:rPr lang="en-GB" sz="2000" dirty="0" smtClean="0"/>
              <a:t>South </a:t>
            </a:r>
            <a:r>
              <a:rPr lang="en-GB" sz="2000" dirty="0"/>
              <a:t>Africa, a fifth of HIV+ pregnant women initiate ART late, in 3</a:t>
            </a:r>
            <a:r>
              <a:rPr lang="en-GB" sz="2000" baseline="30000" dirty="0"/>
              <a:t>rd</a:t>
            </a:r>
            <a:r>
              <a:rPr lang="en-GB" sz="2000" dirty="0"/>
              <a:t> </a:t>
            </a:r>
            <a:r>
              <a:rPr lang="en-GB" sz="2000" dirty="0" smtClean="0"/>
              <a:t>trimester</a:t>
            </a:r>
            <a:endParaRPr lang="en-GB" sz="2000" dirty="0"/>
          </a:p>
          <a:p>
            <a:pPr marL="287338" indent="-287338">
              <a:lnSpc>
                <a:spcPct val="100000"/>
              </a:lnSpc>
              <a:spcBef>
                <a:spcPts val="0"/>
              </a:spcBef>
              <a:tabLst>
                <a:tab pos="174625" algn="l"/>
              </a:tabLst>
            </a:pPr>
            <a:r>
              <a:rPr lang="en-GB" sz="2000" dirty="0"/>
              <a:t>Late initiation :7-fold increased risk of MTCT, + 2-fold infant mortality in 1</a:t>
            </a:r>
            <a:r>
              <a:rPr lang="en-GB" sz="2000" baseline="30000" dirty="0"/>
              <a:t>st</a:t>
            </a:r>
            <a:r>
              <a:rPr lang="en-GB" sz="2000" dirty="0"/>
              <a:t> year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14106" y="2279720"/>
            <a:ext cx="7845552" cy="7920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</a:bodyPr>
          <a:lstStyle>
            <a:lvl1pPr marL="171446" indent="-171446" algn="l" rtl="0" eaLnBrk="0" fontAlgn="base" hangingPunct="0">
              <a:lnSpc>
                <a:spcPct val="90000"/>
              </a:lnSpc>
              <a:spcBef>
                <a:spcPts val="9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5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29" indent="-171446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7674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19120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Arial" pitchFamily="34" charset="0"/>
              <a:buChar char="–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90566" indent="-136919" algn="l" rtl="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A9A9A9"/>
              </a:buClr>
              <a:buSzPct val="90000"/>
              <a:buFont typeface="Wingdings" pitchFamily="2" charset="2"/>
              <a:buChar char="§"/>
              <a:defRPr sz="105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62964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409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05855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Arial" panose="020B0604020202020204" pitchFamily="34" charset="0"/>
              <a:buChar char="–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300" indent="-137156" algn="l" defTabSz="6857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Hypothesis: Faster VL declines with DTG may reduce MTCT at birth &amp; during breastfeeding in HIV+ mothers initiating ART in </a:t>
            </a:r>
            <a:r>
              <a:rPr lang="en-GB" sz="1800" dirty="0" smtClean="0">
                <a:solidFill>
                  <a:schemeClr val="bg1"/>
                </a:solidFill>
              </a:rPr>
              <a:t>3</a:t>
            </a:r>
            <a:r>
              <a:rPr lang="en-GB" sz="1800" baseline="30000" dirty="0" smtClean="0">
                <a:solidFill>
                  <a:schemeClr val="bg1"/>
                </a:solidFill>
              </a:rPr>
              <a:t>rd</a:t>
            </a:r>
            <a:r>
              <a:rPr lang="en-GB" sz="1800" dirty="0" smtClean="0">
                <a:solidFill>
                  <a:schemeClr val="bg1"/>
                </a:solidFill>
              </a:rPr>
              <a:t> trimester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57650B56-8D9B-42C1-BFE9-DABEEA362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280" y="6509264"/>
            <a:ext cx="3468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b="1" i="1" dirty="0" err="1">
                <a:solidFill>
                  <a:srgbClr val="0070C0"/>
                </a:solidFill>
              </a:rPr>
              <a:t>Kintu</a:t>
            </a:r>
            <a:r>
              <a:rPr lang="fr-FR" sz="1400" b="1" i="1" dirty="0">
                <a:solidFill>
                  <a:srgbClr val="0070C0"/>
                </a:solidFill>
              </a:rPr>
              <a:t> K, CROI 2019, Abs. 40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13387" y="3041632"/>
            <a:ext cx="20826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Study design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D715EC2-E446-4E2F-A52E-9309D275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9" y="3350711"/>
            <a:ext cx="3805946" cy="10348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77DD748F-A388-48D8-872C-298EF4B2C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278" y="3526077"/>
            <a:ext cx="543148" cy="94541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="" xmlns:a16="http://schemas.microsoft.com/office/drawing/2014/main" id="{72557D1E-2DC7-405D-918B-066869450C08}"/>
              </a:ext>
            </a:extLst>
          </p:cNvPr>
          <p:cNvCxnSpPr/>
          <p:nvPr/>
        </p:nvCxnSpPr>
        <p:spPr bwMode="auto">
          <a:xfrm>
            <a:off x="4237101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32600508-C327-49BB-9F2A-80716B9F701C}"/>
              </a:ext>
            </a:extLst>
          </p:cNvPr>
          <p:cNvCxnSpPr/>
          <p:nvPr/>
        </p:nvCxnSpPr>
        <p:spPr bwMode="auto">
          <a:xfrm>
            <a:off x="489432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2BDB99CA-7189-45E8-A66E-CE4AFF0C9687}"/>
              </a:ext>
            </a:extLst>
          </p:cNvPr>
          <p:cNvCxnSpPr/>
          <p:nvPr/>
        </p:nvCxnSpPr>
        <p:spPr bwMode="auto">
          <a:xfrm>
            <a:off x="518007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E4215FDE-A454-49D6-BC79-CEF71EF1B3DA}"/>
              </a:ext>
            </a:extLst>
          </p:cNvPr>
          <p:cNvCxnSpPr/>
          <p:nvPr/>
        </p:nvCxnSpPr>
        <p:spPr bwMode="auto">
          <a:xfrm>
            <a:off x="5570601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CCB33BC4-692A-4BD8-BAC4-4FE94A9A74C4}"/>
              </a:ext>
            </a:extLst>
          </p:cNvPr>
          <p:cNvCxnSpPr/>
          <p:nvPr/>
        </p:nvCxnSpPr>
        <p:spPr bwMode="auto">
          <a:xfrm>
            <a:off x="607542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5AD97F16-421B-421D-83C9-38C5A93C45E3}"/>
              </a:ext>
            </a:extLst>
          </p:cNvPr>
          <p:cNvCxnSpPr/>
          <p:nvPr/>
        </p:nvCxnSpPr>
        <p:spPr bwMode="auto">
          <a:xfrm>
            <a:off x="6818376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965180DD-48F3-47AA-8072-A22F32875260}"/>
              </a:ext>
            </a:extLst>
          </p:cNvPr>
          <p:cNvCxnSpPr/>
          <p:nvPr/>
        </p:nvCxnSpPr>
        <p:spPr bwMode="auto">
          <a:xfrm>
            <a:off x="8175093" y="4886965"/>
            <a:ext cx="0" cy="129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lèche : droite 39">
            <a:extLst>
              <a:ext uri="{FF2B5EF4-FFF2-40B4-BE49-F238E27FC236}">
                <a16:creationId xmlns="" xmlns:a16="http://schemas.microsoft.com/office/drawing/2014/main" id="{9336068A-97AA-4AD7-9FBF-B305D75DBDB4}"/>
              </a:ext>
            </a:extLst>
          </p:cNvPr>
          <p:cNvSpPr/>
          <p:nvPr/>
        </p:nvSpPr>
        <p:spPr bwMode="auto">
          <a:xfrm>
            <a:off x="4070463" y="5036520"/>
            <a:ext cx="4677556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EFV + </a:t>
            </a:r>
            <a:r>
              <a:rPr lang="fr-FR" b="1" dirty="0" smtClean="0">
                <a:solidFill>
                  <a:srgbClr val="FFFFFF"/>
                </a:solidFill>
              </a:rPr>
              <a:t>2 NRTI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8" name="Flèche : droite 40">
            <a:extLst>
              <a:ext uri="{FF2B5EF4-FFF2-40B4-BE49-F238E27FC236}">
                <a16:creationId xmlns="" xmlns:a16="http://schemas.microsoft.com/office/drawing/2014/main" id="{B15DB6B9-0B3F-4977-8BD2-036805D36B82}"/>
              </a:ext>
            </a:extLst>
          </p:cNvPr>
          <p:cNvSpPr/>
          <p:nvPr/>
        </p:nvSpPr>
        <p:spPr bwMode="auto">
          <a:xfrm>
            <a:off x="4070463" y="5591529"/>
            <a:ext cx="4677556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</a:rPr>
              <a:t>DTG + </a:t>
            </a:r>
            <a:r>
              <a:rPr lang="fr-FR" b="1" dirty="0" smtClean="0">
                <a:solidFill>
                  <a:srgbClr val="FFFFFF"/>
                </a:solidFill>
              </a:rPr>
              <a:t>2 NRTI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AF817D48-09BA-4D7A-A397-C12E80B13008}"/>
              </a:ext>
            </a:extLst>
          </p:cNvPr>
          <p:cNvSpPr txBox="1"/>
          <p:nvPr/>
        </p:nvSpPr>
        <p:spPr>
          <a:xfrm>
            <a:off x="4968568" y="460017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6w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AC0CE6E8-783A-4711-AD74-811FEAF86DD2}"/>
              </a:ext>
            </a:extLst>
          </p:cNvPr>
          <p:cNvSpPr txBox="1"/>
          <p:nvPr/>
        </p:nvSpPr>
        <p:spPr>
          <a:xfrm>
            <a:off x="5317968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12w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9D14A8D9-0FF8-40D5-8BA4-9B1E20CA1FC1}"/>
              </a:ext>
            </a:extLst>
          </p:cNvPr>
          <p:cNvSpPr txBox="1"/>
          <p:nvPr/>
        </p:nvSpPr>
        <p:spPr>
          <a:xfrm>
            <a:off x="5822793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24w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76A205BD-5C46-4B81-AF44-B7E7DEB3F0BB}"/>
              </a:ext>
            </a:extLst>
          </p:cNvPr>
          <p:cNvSpPr txBox="1"/>
          <p:nvPr/>
        </p:nvSpPr>
        <p:spPr>
          <a:xfrm>
            <a:off x="6561914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48w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3C248879-8AFF-4D7C-B30D-273A2B2E459D}"/>
              </a:ext>
            </a:extLst>
          </p:cNvPr>
          <p:cNvSpPr txBox="1"/>
          <p:nvPr/>
        </p:nvSpPr>
        <p:spPr>
          <a:xfrm>
            <a:off x="7922460" y="460017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72w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27AE4D2-3CEA-4255-AE48-31DCCEF1DF8E}"/>
              </a:ext>
            </a:extLst>
          </p:cNvPr>
          <p:cNvSpPr/>
          <p:nvPr/>
        </p:nvSpPr>
        <p:spPr bwMode="auto">
          <a:xfrm>
            <a:off x="4803712" y="4403612"/>
            <a:ext cx="0" cy="1835989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395F7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2400">
              <a:solidFill>
                <a:srgbClr val="FFFFFF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523693BB-FAF2-41EE-B818-571E8E259EF5}"/>
              </a:ext>
            </a:extLst>
          </p:cNvPr>
          <p:cNvSpPr txBox="1"/>
          <p:nvPr/>
        </p:nvSpPr>
        <p:spPr>
          <a:xfrm>
            <a:off x="4736882" y="460017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</a:rPr>
              <a:t>2w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B0E4CD23-0E0D-4F9E-89B2-471A3205EBDF}"/>
              </a:ext>
            </a:extLst>
          </p:cNvPr>
          <p:cNvSpPr txBox="1"/>
          <p:nvPr/>
        </p:nvSpPr>
        <p:spPr>
          <a:xfrm>
            <a:off x="4391277" y="4361561"/>
            <a:ext cx="800595" cy="30777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FFFFFF"/>
                </a:solidFill>
              </a:rPr>
              <a:t>Delivery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33209237-21DA-4A37-9C50-AEF95976B499}"/>
              </a:ext>
            </a:extLst>
          </p:cNvPr>
          <p:cNvSpPr txBox="1"/>
          <p:nvPr/>
        </p:nvSpPr>
        <p:spPr>
          <a:xfrm>
            <a:off x="3255040" y="4871448"/>
            <a:ext cx="90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 = 123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49B10854-6355-4A51-97AF-246A8E638268}"/>
              </a:ext>
            </a:extLst>
          </p:cNvPr>
          <p:cNvSpPr txBox="1"/>
          <p:nvPr/>
        </p:nvSpPr>
        <p:spPr>
          <a:xfrm>
            <a:off x="3204541" y="587956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 N = 126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="" xmlns:a16="http://schemas.microsoft.com/office/drawing/2014/main" id="{3448ADB0-9B1C-444B-B021-E69FAE299E8C}"/>
              </a:ext>
            </a:extLst>
          </p:cNvPr>
          <p:cNvCxnSpPr>
            <a:cxnSpLocks/>
          </p:cNvCxnSpPr>
          <p:nvPr/>
        </p:nvCxnSpPr>
        <p:spPr bwMode="auto">
          <a:xfrm>
            <a:off x="3391480" y="5303495"/>
            <a:ext cx="6770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EE4E34EE-D003-4E94-8562-6B508FDC170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0445" y="5867336"/>
            <a:ext cx="650018" cy="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Flèche : droite 53">
            <a:extLst>
              <a:ext uri="{FF2B5EF4-FFF2-40B4-BE49-F238E27FC236}">
                <a16:creationId xmlns="" xmlns:a16="http://schemas.microsoft.com/office/drawing/2014/main" id="{D3D60818-F419-4B20-9317-8533B2BA6D75}"/>
              </a:ext>
            </a:extLst>
          </p:cNvPr>
          <p:cNvSpPr/>
          <p:nvPr/>
        </p:nvSpPr>
        <p:spPr bwMode="auto">
          <a:xfrm>
            <a:off x="8175093" y="5036520"/>
            <a:ext cx="572925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2" name="Flèche : droite 54">
            <a:extLst>
              <a:ext uri="{FF2B5EF4-FFF2-40B4-BE49-F238E27FC236}">
                <a16:creationId xmlns="" xmlns:a16="http://schemas.microsoft.com/office/drawing/2014/main" id="{766BFDE9-F78C-4336-8A34-115964D70900}"/>
              </a:ext>
            </a:extLst>
          </p:cNvPr>
          <p:cNvSpPr/>
          <p:nvPr/>
        </p:nvSpPr>
        <p:spPr bwMode="auto">
          <a:xfrm>
            <a:off x="8175093" y="5591529"/>
            <a:ext cx="572925" cy="575999"/>
          </a:xfrm>
          <a:prstGeom prst="rightArrow">
            <a:avLst>
              <a:gd name="adj1" fmla="val 63529"/>
              <a:gd name="adj2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2349" y="4572659"/>
            <a:ext cx="2808312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solidFill>
                  <a:srgbClr val="FF6600"/>
                </a:solidFill>
              </a:rPr>
              <a:t>Inclusions : </a:t>
            </a:r>
            <a:r>
              <a:rPr lang="en-US" dirty="0"/>
              <a:t>Women ≥18 years , HIV+, and pregnancy test positive ≥ 28w</a:t>
            </a:r>
          </a:p>
          <a:p>
            <a:pPr>
              <a:lnSpc>
                <a:spcPts val="1800"/>
              </a:lnSpc>
            </a:pPr>
            <a:r>
              <a:rPr lang="en-US" dirty="0"/>
              <a:t>Uganda = South Africa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7646" y="5566757"/>
            <a:ext cx="3127394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>
                <a:solidFill>
                  <a:srgbClr val="FF6600"/>
                </a:solidFill>
              </a:rPr>
              <a:t>Exclusions 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dirty="0"/>
              <a:t>prior ART &gt; </a:t>
            </a:r>
            <a:r>
              <a:rPr lang="en-US" dirty="0" smtClean="0"/>
              <a:t>1 year, </a:t>
            </a:r>
            <a:r>
              <a:rPr lang="en-US" dirty="0"/>
              <a:t>prior </a:t>
            </a:r>
            <a:r>
              <a:rPr lang="en-US" dirty="0" smtClean="0"/>
              <a:t>INSTI, </a:t>
            </a:r>
            <a:r>
              <a:rPr lang="en-US" dirty="0"/>
              <a:t>prior NNRTI failure, abnormal lab measures, d-d-I with EFV or DTG</a:t>
            </a:r>
            <a:endParaRPr lang="fr-FR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3420444" y="5303496"/>
            <a:ext cx="0" cy="540048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150414" y="5591528"/>
            <a:ext cx="270030" cy="0"/>
          </a:xfrm>
          <a:prstGeom prst="line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38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5143936" y="6496570"/>
            <a:ext cx="3964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Clr>
                <a:srgbClr val="0070C0"/>
              </a:buClr>
              <a:defRPr sz="2000">
                <a:solidFill>
                  <a:srgbClr val="000066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400" b="1" i="1" dirty="0">
                <a:solidFill>
                  <a:srgbClr val="0070C0"/>
                </a:solidFill>
              </a:rPr>
              <a:t>Gupta RK, CROI 2019, Abs. 29LB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4229" y="5853111"/>
            <a:ext cx="76409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C549F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Adaptive immune responses declining or absent post transplant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Loss of antibody responses to HIV-1</a:t>
            </a:r>
          </a:p>
          <a:p>
            <a:pPr marL="742950" lvl="1" indent="-285750">
              <a:buClr>
                <a:srgbClr val="3C549F"/>
              </a:buClr>
              <a:buFont typeface="Arial" panose="020B0604020202020204" pitchFamily="34" charset="0"/>
              <a:buChar char="‒"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Loss of HIV-1 specific T cell responses</a:t>
            </a:r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415464" y="267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Calibri"/>
              </a:rPr>
              <a:t>18 </a:t>
            </a:r>
            <a:r>
              <a:rPr lang="fr-FR" dirty="0" err="1">
                <a:latin typeface="Calibri"/>
              </a:rPr>
              <a:t>months</a:t>
            </a:r>
            <a:r>
              <a:rPr lang="fr-FR" dirty="0">
                <a:latin typeface="Calibri"/>
              </a:rPr>
              <a:t> HIV </a:t>
            </a:r>
            <a:r>
              <a:rPr lang="fr-FR" dirty="0" err="1">
                <a:latin typeface="Calibri"/>
              </a:rPr>
              <a:t>remission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after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homozygous</a:t>
            </a:r>
            <a:r>
              <a:rPr lang="fr-FR" dirty="0">
                <a:latin typeface="Calibri"/>
              </a:rPr>
              <a:t> CCR5 delta 32 </a:t>
            </a:r>
            <a:r>
              <a:rPr lang="fr-FR" dirty="0" err="1">
                <a:latin typeface="Calibri"/>
              </a:rPr>
              <a:t>allogenic</a:t>
            </a:r>
            <a:r>
              <a:rPr lang="fr-FR" dirty="0">
                <a:latin typeface="Calibri"/>
              </a:rPr>
              <a:t> HSCT 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="" xmlns:a16="http://schemas.microsoft.com/office/drawing/2014/main" id="{9E74778F-688D-48D6-923A-DAF480B9057C}"/>
              </a:ext>
            </a:extLst>
          </p:cNvPr>
          <p:cNvSpPr/>
          <p:nvPr/>
        </p:nvSpPr>
        <p:spPr>
          <a:xfrm>
            <a:off x="1323436" y="1825987"/>
            <a:ext cx="6108192" cy="2118360"/>
          </a:xfrm>
          <a:custGeom>
            <a:avLst/>
            <a:gdLst>
              <a:gd name="connsiteX0" fmla="*/ 0 w 6108192"/>
              <a:gd name="connsiteY0" fmla="*/ 0 h 2118360"/>
              <a:gd name="connsiteX1" fmla="*/ 0 w 6108192"/>
              <a:gd name="connsiteY1" fmla="*/ 2118360 h 2118360"/>
              <a:gd name="connsiteX2" fmla="*/ 6108192 w 6108192"/>
              <a:gd name="connsiteY2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08192" h="2118360">
                <a:moveTo>
                  <a:pt x="0" y="0"/>
                </a:moveTo>
                <a:lnTo>
                  <a:pt x="0" y="2118360"/>
                </a:lnTo>
                <a:lnTo>
                  <a:pt x="6108192" y="211836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3CD00BD6-A0E5-45E6-AAD6-116670CA28B8}"/>
              </a:ext>
            </a:extLst>
          </p:cNvPr>
          <p:cNvCxnSpPr/>
          <p:nvPr/>
        </p:nvCxnSpPr>
        <p:spPr>
          <a:xfrm>
            <a:off x="1250284" y="1825987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01631B9-5E51-46AF-87BF-33010FAD9AF5}"/>
              </a:ext>
            </a:extLst>
          </p:cNvPr>
          <p:cNvSpPr txBox="1"/>
          <p:nvPr/>
        </p:nvSpPr>
        <p:spPr>
          <a:xfrm>
            <a:off x="723388" y="1694291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10 000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="" xmlns:a16="http://schemas.microsoft.com/office/drawing/2014/main" id="{C751D767-E28A-4ABD-85F4-F077C08AC20C}"/>
              </a:ext>
            </a:extLst>
          </p:cNvPr>
          <p:cNvCxnSpPr/>
          <p:nvPr/>
        </p:nvCxnSpPr>
        <p:spPr>
          <a:xfrm>
            <a:off x="1250284" y="2339557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DF9A91A-10F3-4E87-B63C-D2CCF555F61C}"/>
              </a:ext>
            </a:extLst>
          </p:cNvPr>
          <p:cNvSpPr txBox="1"/>
          <p:nvPr/>
        </p:nvSpPr>
        <p:spPr>
          <a:xfrm>
            <a:off x="801935" y="2207861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1 000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3B686653-F43B-4AC1-BCE4-F79BE44D0F88}"/>
              </a:ext>
            </a:extLst>
          </p:cNvPr>
          <p:cNvCxnSpPr/>
          <p:nvPr/>
        </p:nvCxnSpPr>
        <p:spPr>
          <a:xfrm>
            <a:off x="1250284" y="3937544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5AEDD4CE-FA16-4D5B-9FD2-033FACA8160B}"/>
              </a:ext>
            </a:extLst>
          </p:cNvPr>
          <p:cNvSpPr txBox="1"/>
          <p:nvPr/>
        </p:nvSpPr>
        <p:spPr>
          <a:xfrm>
            <a:off x="1072843" y="3805848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="" xmlns:a16="http://schemas.microsoft.com/office/drawing/2014/main" id="{88FFB5D0-9989-4003-A47B-B181C2111828}"/>
              </a:ext>
            </a:extLst>
          </p:cNvPr>
          <p:cNvCxnSpPr/>
          <p:nvPr/>
        </p:nvCxnSpPr>
        <p:spPr>
          <a:xfrm>
            <a:off x="1250284" y="2880810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141F9DF0-1D07-46F6-9E9E-4065B334B09B}"/>
              </a:ext>
            </a:extLst>
          </p:cNvPr>
          <p:cNvSpPr txBox="1"/>
          <p:nvPr/>
        </p:nvSpPr>
        <p:spPr>
          <a:xfrm>
            <a:off x="915748" y="274911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BA32FB36-07A9-424B-BBBE-C95333B5205A}"/>
              </a:ext>
            </a:extLst>
          </p:cNvPr>
          <p:cNvSpPr txBox="1"/>
          <p:nvPr/>
        </p:nvSpPr>
        <p:spPr>
          <a:xfrm rot="16200000">
            <a:off x="-485342" y="2653915"/>
            <a:ext cx="2161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A984D"/>
                </a:solidFill>
              </a:rPr>
              <a:t>HIV-DNA (copies/10</a:t>
            </a:r>
            <a:r>
              <a:rPr lang="fr-FR" sz="1400" b="1" baseline="30000" dirty="0">
                <a:solidFill>
                  <a:srgbClr val="0A984D"/>
                </a:solidFill>
              </a:rPr>
              <a:t>6</a:t>
            </a:r>
            <a:r>
              <a:rPr lang="fr-FR" sz="1400" b="1" dirty="0">
                <a:solidFill>
                  <a:srgbClr val="0A984D"/>
                </a:solidFill>
              </a:rPr>
              <a:t> </a:t>
            </a:r>
            <a:r>
              <a:rPr lang="fr-FR" sz="1400" b="1" dirty="0" err="1">
                <a:solidFill>
                  <a:srgbClr val="0A984D"/>
                </a:solidFill>
              </a:rPr>
              <a:t>cells</a:t>
            </a:r>
            <a:r>
              <a:rPr lang="fr-FR" sz="1400" b="1" dirty="0">
                <a:solidFill>
                  <a:srgbClr val="0A984D"/>
                </a:solidFill>
              </a:rPr>
              <a:t>)</a:t>
            </a:r>
          </a:p>
        </p:txBody>
      </p:sp>
      <p:cxnSp>
        <p:nvCxnSpPr>
          <p:cNvPr id="68" name="Connecteur droit 67">
            <a:extLst>
              <a:ext uri="{FF2B5EF4-FFF2-40B4-BE49-F238E27FC236}">
                <a16:creationId xmlns="" xmlns:a16="http://schemas.microsoft.com/office/drawing/2014/main" id="{3E767E2E-933B-497F-84FF-77CF61E00242}"/>
              </a:ext>
            </a:extLst>
          </p:cNvPr>
          <p:cNvCxnSpPr>
            <a:cxnSpLocks/>
          </p:cNvCxnSpPr>
          <p:nvPr/>
        </p:nvCxnSpPr>
        <p:spPr>
          <a:xfrm flipV="1">
            <a:off x="7369493" y="1831878"/>
            <a:ext cx="0" cy="2107897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="" xmlns:a16="http://schemas.microsoft.com/office/drawing/2014/main" id="{59D57A71-3356-4A79-A152-AC3E6DBDA905}"/>
              </a:ext>
            </a:extLst>
          </p:cNvPr>
          <p:cNvCxnSpPr/>
          <p:nvPr/>
        </p:nvCxnSpPr>
        <p:spPr>
          <a:xfrm>
            <a:off x="7381180" y="1837853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0" name="ZoneTexte 69">
            <a:extLst>
              <a:ext uri="{FF2B5EF4-FFF2-40B4-BE49-F238E27FC236}">
                <a16:creationId xmlns="" xmlns:a16="http://schemas.microsoft.com/office/drawing/2014/main" id="{A91D9578-035B-4F93-8B35-B33AE13DEF7C}"/>
              </a:ext>
            </a:extLst>
          </p:cNvPr>
          <p:cNvSpPr txBox="1"/>
          <p:nvPr/>
        </p:nvSpPr>
        <p:spPr>
          <a:xfrm>
            <a:off x="7431628" y="168748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100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="" xmlns:a16="http://schemas.microsoft.com/office/drawing/2014/main" id="{601CA182-2FF3-460E-9806-D8382EB9427E}"/>
              </a:ext>
            </a:extLst>
          </p:cNvPr>
          <p:cNvCxnSpPr/>
          <p:nvPr/>
        </p:nvCxnSpPr>
        <p:spPr>
          <a:xfrm>
            <a:off x="7381180" y="287482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2" name="ZoneTexte 71">
            <a:extLst>
              <a:ext uri="{FF2B5EF4-FFF2-40B4-BE49-F238E27FC236}">
                <a16:creationId xmlns="" xmlns:a16="http://schemas.microsoft.com/office/drawing/2014/main" id="{33BC5C49-E327-4E3E-97DD-EC2253389EEB}"/>
              </a:ext>
            </a:extLst>
          </p:cNvPr>
          <p:cNvSpPr txBox="1"/>
          <p:nvPr/>
        </p:nvSpPr>
        <p:spPr>
          <a:xfrm>
            <a:off x="7431628" y="27244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50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="" xmlns:a16="http://schemas.microsoft.com/office/drawing/2014/main" id="{E9C5D58A-5E9B-447E-A625-9F8513E1C946}"/>
              </a:ext>
            </a:extLst>
          </p:cNvPr>
          <p:cNvSpPr txBox="1"/>
          <p:nvPr/>
        </p:nvSpPr>
        <p:spPr>
          <a:xfrm>
            <a:off x="7431628" y="378633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="" xmlns:a16="http://schemas.microsoft.com/office/drawing/2014/main" id="{D53BB0CE-839A-478D-B143-C80E7CD69D61}"/>
              </a:ext>
            </a:extLst>
          </p:cNvPr>
          <p:cNvSpPr txBox="1"/>
          <p:nvPr/>
        </p:nvSpPr>
        <p:spPr>
          <a:xfrm>
            <a:off x="6793694" y="400769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+1028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="" xmlns:a16="http://schemas.microsoft.com/office/drawing/2014/main" id="{6E6BF16A-595F-4019-BA25-F1B445A0DAA0}"/>
              </a:ext>
            </a:extLst>
          </p:cNvPr>
          <p:cNvCxnSpPr/>
          <p:nvPr/>
        </p:nvCxnSpPr>
        <p:spPr>
          <a:xfrm>
            <a:off x="7067900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B26C74D8-C316-4546-B323-CC9B80241D52}"/>
              </a:ext>
            </a:extLst>
          </p:cNvPr>
          <p:cNvSpPr txBox="1"/>
          <p:nvPr/>
        </p:nvSpPr>
        <p:spPr>
          <a:xfrm>
            <a:off x="4570768" y="400769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+510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="" xmlns:a16="http://schemas.microsoft.com/office/drawing/2014/main" id="{52975C82-B7DF-4C90-88DE-E40A585617A9}"/>
              </a:ext>
            </a:extLst>
          </p:cNvPr>
          <p:cNvCxnSpPr/>
          <p:nvPr/>
        </p:nvCxnSpPr>
        <p:spPr>
          <a:xfrm>
            <a:off x="4829734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="" xmlns:a16="http://schemas.microsoft.com/office/drawing/2014/main" id="{3CF0811B-2743-44B0-A11B-DC9FFF7C5884}"/>
              </a:ext>
            </a:extLst>
          </p:cNvPr>
          <p:cNvSpPr txBox="1"/>
          <p:nvPr/>
        </p:nvSpPr>
        <p:spPr>
          <a:xfrm>
            <a:off x="4178107" y="400769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+424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="" xmlns:a16="http://schemas.microsoft.com/office/drawing/2014/main" id="{B2BE9415-D4F4-420A-B4E5-7D8AE031ED79}"/>
              </a:ext>
            </a:extLst>
          </p:cNvPr>
          <p:cNvCxnSpPr/>
          <p:nvPr/>
        </p:nvCxnSpPr>
        <p:spPr>
          <a:xfrm>
            <a:off x="4452313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="" xmlns:a16="http://schemas.microsoft.com/office/drawing/2014/main" id="{6CBF6F78-875C-420C-A7B3-31E5FD827DD4}"/>
              </a:ext>
            </a:extLst>
          </p:cNvPr>
          <p:cNvSpPr txBox="1"/>
          <p:nvPr/>
        </p:nvSpPr>
        <p:spPr>
          <a:xfrm>
            <a:off x="3017749" y="4007692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+150</a:t>
            </a:r>
          </a:p>
        </p:txBody>
      </p:sp>
      <p:cxnSp>
        <p:nvCxnSpPr>
          <p:cNvPr id="83" name="Connecteur droit 82">
            <a:extLst>
              <a:ext uri="{FF2B5EF4-FFF2-40B4-BE49-F238E27FC236}">
                <a16:creationId xmlns="" xmlns:a16="http://schemas.microsoft.com/office/drawing/2014/main" id="{D33987FB-A45A-46BF-A958-9074AFF2E4A6}"/>
              </a:ext>
            </a:extLst>
          </p:cNvPr>
          <p:cNvCxnSpPr/>
          <p:nvPr/>
        </p:nvCxnSpPr>
        <p:spPr>
          <a:xfrm>
            <a:off x="3258935" y="3937544"/>
            <a:ext cx="0" cy="77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="" xmlns:a16="http://schemas.microsoft.com/office/drawing/2014/main" id="{25C2BB5F-C377-4DA6-9C68-4D41F6F7C6F3}"/>
              </a:ext>
            </a:extLst>
          </p:cNvPr>
          <p:cNvSpPr txBox="1"/>
          <p:nvPr/>
        </p:nvSpPr>
        <p:spPr>
          <a:xfrm>
            <a:off x="1455100" y="400769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-215</a:t>
            </a:r>
          </a:p>
        </p:txBody>
      </p:sp>
      <p:cxnSp>
        <p:nvCxnSpPr>
          <p:cNvPr id="85" name="Connecteur droit 84">
            <a:extLst>
              <a:ext uri="{FF2B5EF4-FFF2-40B4-BE49-F238E27FC236}">
                <a16:creationId xmlns="" xmlns:a16="http://schemas.microsoft.com/office/drawing/2014/main" id="{59F02713-D6CE-4986-A5B9-DBABEAF4B1CE}"/>
              </a:ext>
            </a:extLst>
          </p:cNvPr>
          <p:cNvCxnSpPr/>
          <p:nvPr/>
        </p:nvCxnSpPr>
        <p:spPr>
          <a:xfrm>
            <a:off x="1696286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="" xmlns:a16="http://schemas.microsoft.com/office/drawing/2014/main" id="{A49AD898-0D33-40F9-BE65-7D1BD5B9A130}"/>
              </a:ext>
            </a:extLst>
          </p:cNvPr>
          <p:cNvSpPr txBox="1"/>
          <p:nvPr/>
        </p:nvSpPr>
        <p:spPr>
          <a:xfrm>
            <a:off x="1778979" y="4007692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-141</a:t>
            </a:r>
          </a:p>
        </p:txBody>
      </p:sp>
      <p:cxnSp>
        <p:nvCxnSpPr>
          <p:cNvPr id="87" name="Connecteur droit 86">
            <a:extLst>
              <a:ext uri="{FF2B5EF4-FFF2-40B4-BE49-F238E27FC236}">
                <a16:creationId xmlns="" xmlns:a16="http://schemas.microsoft.com/office/drawing/2014/main" id="{D15EFFF9-8DB9-4C9E-84E5-D68D8BF7CD03}"/>
              </a:ext>
            </a:extLst>
          </p:cNvPr>
          <p:cNvCxnSpPr/>
          <p:nvPr/>
        </p:nvCxnSpPr>
        <p:spPr>
          <a:xfrm>
            <a:off x="2020165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="" xmlns:a16="http://schemas.microsoft.com/office/drawing/2014/main" id="{9E1718FE-FAE3-4C9B-8A5C-A76E318FCF0B}"/>
              </a:ext>
            </a:extLst>
          </p:cNvPr>
          <p:cNvSpPr txBox="1"/>
          <p:nvPr/>
        </p:nvSpPr>
        <p:spPr>
          <a:xfrm>
            <a:off x="2259693" y="4007692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-27</a:t>
            </a:r>
          </a:p>
        </p:txBody>
      </p:sp>
      <p:cxnSp>
        <p:nvCxnSpPr>
          <p:cNvPr id="89" name="Connecteur droit 88">
            <a:extLst>
              <a:ext uri="{FF2B5EF4-FFF2-40B4-BE49-F238E27FC236}">
                <a16:creationId xmlns="" xmlns:a16="http://schemas.microsoft.com/office/drawing/2014/main" id="{0BC19D9C-E984-49D2-B5A8-ADF1E9D7731F}"/>
              </a:ext>
            </a:extLst>
          </p:cNvPr>
          <p:cNvCxnSpPr/>
          <p:nvPr/>
        </p:nvCxnSpPr>
        <p:spPr>
          <a:xfrm>
            <a:off x="2500879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="" xmlns:a16="http://schemas.microsoft.com/office/drawing/2014/main" id="{BDFE0549-A0AE-4BE7-8547-699B32C6DAC6}"/>
              </a:ext>
            </a:extLst>
          </p:cNvPr>
          <p:cNvSpPr txBox="1"/>
          <p:nvPr/>
        </p:nvSpPr>
        <p:spPr>
          <a:xfrm>
            <a:off x="2520946" y="4007692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+29</a:t>
            </a:r>
          </a:p>
        </p:txBody>
      </p:sp>
      <p:cxnSp>
        <p:nvCxnSpPr>
          <p:cNvPr id="91" name="Connecteur droit 90">
            <a:extLst>
              <a:ext uri="{FF2B5EF4-FFF2-40B4-BE49-F238E27FC236}">
                <a16:creationId xmlns="" xmlns:a16="http://schemas.microsoft.com/office/drawing/2014/main" id="{5FA3E4F3-48BD-4BE3-9B58-6838A951F05B}"/>
              </a:ext>
            </a:extLst>
          </p:cNvPr>
          <p:cNvCxnSpPr/>
          <p:nvPr/>
        </p:nvCxnSpPr>
        <p:spPr>
          <a:xfrm>
            <a:off x="2762132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12DA271D-6DEA-4F7D-8FF9-16A022711C92}"/>
              </a:ext>
            </a:extLst>
          </p:cNvPr>
          <p:cNvSpPr txBox="1"/>
          <p:nvPr/>
        </p:nvSpPr>
        <p:spPr>
          <a:xfrm>
            <a:off x="2761600" y="4007692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+77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="" xmlns:a16="http://schemas.microsoft.com/office/drawing/2014/main" id="{FE4BF3CC-F8E6-473F-8675-D373ABC2B4AA}"/>
              </a:ext>
            </a:extLst>
          </p:cNvPr>
          <p:cNvCxnSpPr/>
          <p:nvPr/>
        </p:nvCxnSpPr>
        <p:spPr>
          <a:xfrm>
            <a:off x="2967226" y="3937544"/>
            <a:ext cx="0" cy="7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="" xmlns:a16="http://schemas.microsoft.com/office/drawing/2014/main" id="{D214DCF8-370D-494C-9955-6E1967DBAEA4}"/>
              </a:ext>
            </a:extLst>
          </p:cNvPr>
          <p:cNvSpPr txBox="1"/>
          <p:nvPr/>
        </p:nvSpPr>
        <p:spPr>
          <a:xfrm>
            <a:off x="2510254" y="41804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cxnSp>
        <p:nvCxnSpPr>
          <p:cNvPr id="96" name="Connecteur droit 95">
            <a:extLst>
              <a:ext uri="{FF2B5EF4-FFF2-40B4-BE49-F238E27FC236}">
                <a16:creationId xmlns="" xmlns:a16="http://schemas.microsoft.com/office/drawing/2014/main" id="{3F7A638D-DB1D-45B5-9EEF-EB3CDAD47C5D}"/>
              </a:ext>
            </a:extLst>
          </p:cNvPr>
          <p:cNvCxnSpPr>
            <a:cxnSpLocks/>
          </p:cNvCxnSpPr>
          <p:nvPr/>
        </p:nvCxnSpPr>
        <p:spPr>
          <a:xfrm>
            <a:off x="4829337" y="1762760"/>
            <a:ext cx="0" cy="2162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="" xmlns:a16="http://schemas.microsoft.com/office/drawing/2014/main" id="{C94CD570-708F-42C4-A463-5BB552ED9689}"/>
              </a:ext>
            </a:extLst>
          </p:cNvPr>
          <p:cNvSpPr txBox="1"/>
          <p:nvPr/>
        </p:nvSpPr>
        <p:spPr>
          <a:xfrm>
            <a:off x="3467498" y="4345186"/>
            <a:ext cx="2209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Time </a:t>
            </a:r>
            <a:r>
              <a:rPr lang="fr-FR" sz="1400" b="1" dirty="0" err="1"/>
              <a:t>after</a:t>
            </a:r>
            <a:r>
              <a:rPr lang="fr-FR" sz="1400" b="1" dirty="0"/>
              <a:t> allo-HSCT (Days)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="" xmlns:a16="http://schemas.microsoft.com/office/drawing/2014/main" id="{F8C27009-FC7B-4B10-B6D0-6AB63AECFB95}"/>
              </a:ext>
            </a:extLst>
          </p:cNvPr>
          <p:cNvSpPr txBox="1"/>
          <p:nvPr/>
        </p:nvSpPr>
        <p:spPr>
          <a:xfrm rot="16200000">
            <a:off x="6864518" y="2742466"/>
            <a:ext cx="2122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>
                <a:solidFill>
                  <a:srgbClr val="F37332"/>
                </a:solidFill>
              </a:rPr>
              <a:t>Chimerism</a:t>
            </a:r>
            <a:r>
              <a:rPr lang="fr-FR" sz="1400" b="1" dirty="0">
                <a:solidFill>
                  <a:srgbClr val="F37332"/>
                </a:solidFill>
              </a:rPr>
              <a:t> (% </a:t>
            </a:r>
            <a:r>
              <a:rPr lang="fr-FR" sz="1400" b="1" dirty="0" err="1">
                <a:solidFill>
                  <a:srgbClr val="F37332"/>
                </a:solidFill>
              </a:rPr>
              <a:t>donor</a:t>
            </a:r>
            <a:r>
              <a:rPr lang="fr-FR" sz="1400" b="1" dirty="0">
                <a:solidFill>
                  <a:srgbClr val="F37332"/>
                </a:solidFill>
              </a:rPr>
              <a:t> </a:t>
            </a:r>
            <a:r>
              <a:rPr lang="fr-FR" sz="1400" b="1" dirty="0" err="1">
                <a:solidFill>
                  <a:srgbClr val="F37332"/>
                </a:solidFill>
              </a:rPr>
              <a:t>cells</a:t>
            </a:r>
            <a:r>
              <a:rPr lang="fr-FR" sz="1400" b="1" dirty="0">
                <a:solidFill>
                  <a:srgbClr val="F37332"/>
                </a:solidFill>
              </a:rPr>
              <a:t>)</a:t>
            </a:r>
          </a:p>
        </p:txBody>
      </p:sp>
      <p:cxnSp>
        <p:nvCxnSpPr>
          <p:cNvPr id="106" name="Connecteur droit 105">
            <a:extLst>
              <a:ext uri="{FF2B5EF4-FFF2-40B4-BE49-F238E27FC236}">
                <a16:creationId xmlns="" xmlns:a16="http://schemas.microsoft.com/office/drawing/2014/main" id="{FF93C08B-B75D-4FEE-8113-9B10231C82DE}"/>
              </a:ext>
            </a:extLst>
          </p:cNvPr>
          <p:cNvCxnSpPr>
            <a:cxnSpLocks/>
          </p:cNvCxnSpPr>
          <p:nvPr/>
        </p:nvCxnSpPr>
        <p:spPr>
          <a:xfrm>
            <a:off x="2623557" y="1762760"/>
            <a:ext cx="0" cy="2468362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riangle isocèle 106">
            <a:extLst>
              <a:ext uri="{FF2B5EF4-FFF2-40B4-BE49-F238E27FC236}">
                <a16:creationId xmlns="" xmlns:a16="http://schemas.microsoft.com/office/drawing/2014/main" id="{DD671845-6408-48BB-A63A-91EDBEBD1069}"/>
              </a:ext>
            </a:extLst>
          </p:cNvPr>
          <p:cNvSpPr/>
          <p:nvPr/>
        </p:nvSpPr>
        <p:spPr>
          <a:xfrm>
            <a:off x="5330635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Triangle isocèle 108">
            <a:extLst>
              <a:ext uri="{FF2B5EF4-FFF2-40B4-BE49-F238E27FC236}">
                <a16:creationId xmlns="" xmlns:a16="http://schemas.microsoft.com/office/drawing/2014/main" id="{AE4D1827-8C83-4E85-9AF2-B6795F59BA6C}"/>
              </a:ext>
            </a:extLst>
          </p:cNvPr>
          <p:cNvSpPr/>
          <p:nvPr/>
        </p:nvSpPr>
        <p:spPr>
          <a:xfrm>
            <a:off x="5027958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Triangle isocèle 109">
            <a:extLst>
              <a:ext uri="{FF2B5EF4-FFF2-40B4-BE49-F238E27FC236}">
                <a16:creationId xmlns="" xmlns:a16="http://schemas.microsoft.com/office/drawing/2014/main" id="{3EA613C1-6894-413E-9B69-639C370A0F1D}"/>
              </a:ext>
            </a:extLst>
          </p:cNvPr>
          <p:cNvSpPr/>
          <p:nvPr/>
        </p:nvSpPr>
        <p:spPr>
          <a:xfrm>
            <a:off x="3295184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Triangle isocèle 110">
            <a:extLst>
              <a:ext uri="{FF2B5EF4-FFF2-40B4-BE49-F238E27FC236}">
                <a16:creationId xmlns="" xmlns:a16="http://schemas.microsoft.com/office/drawing/2014/main" id="{3BADE018-AE36-4606-A731-3FAFC20C3BD3}"/>
              </a:ext>
            </a:extLst>
          </p:cNvPr>
          <p:cNvSpPr/>
          <p:nvPr/>
        </p:nvSpPr>
        <p:spPr>
          <a:xfrm>
            <a:off x="3076672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Triangle isocèle 111">
            <a:extLst>
              <a:ext uri="{FF2B5EF4-FFF2-40B4-BE49-F238E27FC236}">
                <a16:creationId xmlns="" xmlns:a16="http://schemas.microsoft.com/office/drawing/2014/main" id="{382FE118-31ED-4791-8E7C-14D24539FD76}"/>
              </a:ext>
            </a:extLst>
          </p:cNvPr>
          <p:cNvSpPr/>
          <p:nvPr/>
        </p:nvSpPr>
        <p:spPr>
          <a:xfrm>
            <a:off x="2775723" y="3358507"/>
            <a:ext cx="115978" cy="99981"/>
          </a:xfrm>
          <a:prstGeom prst="triangle">
            <a:avLst/>
          </a:prstGeom>
          <a:solidFill>
            <a:schemeClr val="bg1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Triangle isocèle 112">
            <a:extLst>
              <a:ext uri="{FF2B5EF4-FFF2-40B4-BE49-F238E27FC236}">
                <a16:creationId xmlns="" xmlns:a16="http://schemas.microsoft.com/office/drawing/2014/main" id="{C18EDF58-4A04-4A76-A1A8-40AB98AD46EB}"/>
              </a:ext>
            </a:extLst>
          </p:cNvPr>
          <p:cNvSpPr/>
          <p:nvPr/>
        </p:nvSpPr>
        <p:spPr>
          <a:xfrm>
            <a:off x="2432508" y="1831878"/>
            <a:ext cx="115978" cy="99981"/>
          </a:xfrm>
          <a:prstGeom prst="triangle">
            <a:avLst/>
          </a:prstGeom>
          <a:solidFill>
            <a:srgbClr val="0A984D"/>
          </a:solidFill>
          <a:ln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D14ADA2F-E7D1-4C49-8BFD-7A55E906BDD7}"/>
              </a:ext>
            </a:extLst>
          </p:cNvPr>
          <p:cNvSpPr/>
          <p:nvPr/>
        </p:nvSpPr>
        <p:spPr>
          <a:xfrm rot="18900000">
            <a:off x="2712234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61BB5B4-7A34-447E-AA9E-E4F6C221ABD6}"/>
              </a:ext>
            </a:extLst>
          </p:cNvPr>
          <p:cNvSpPr/>
          <p:nvPr/>
        </p:nvSpPr>
        <p:spPr>
          <a:xfrm rot="18900000">
            <a:off x="2864965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D3E4D8B3-0A28-4088-BEA3-A4F8EA2E9D31}"/>
              </a:ext>
            </a:extLst>
          </p:cNvPr>
          <p:cNvSpPr/>
          <p:nvPr/>
        </p:nvSpPr>
        <p:spPr>
          <a:xfrm rot="18900000">
            <a:off x="3032654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029F2965-8CAA-4538-87A3-0030A01E1D2B}"/>
              </a:ext>
            </a:extLst>
          </p:cNvPr>
          <p:cNvSpPr/>
          <p:nvPr/>
        </p:nvSpPr>
        <p:spPr>
          <a:xfrm rot="18900000">
            <a:off x="4892882" y="1778224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414AFA55-A70E-45D1-ADF4-90F4220F3C0D}"/>
              </a:ext>
            </a:extLst>
          </p:cNvPr>
          <p:cNvSpPr/>
          <p:nvPr/>
        </p:nvSpPr>
        <p:spPr>
          <a:xfrm rot="18900000">
            <a:off x="2596520" y="3839481"/>
            <a:ext cx="85862" cy="85862"/>
          </a:xfrm>
          <a:prstGeom prst="rect">
            <a:avLst/>
          </a:prstGeom>
          <a:solidFill>
            <a:srgbClr val="F37332"/>
          </a:solidFill>
          <a:ln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Forme libre : forme 113">
            <a:extLst>
              <a:ext uri="{FF2B5EF4-FFF2-40B4-BE49-F238E27FC236}">
                <a16:creationId xmlns="" xmlns:a16="http://schemas.microsoft.com/office/drawing/2014/main" id="{E02F8694-A387-47AA-8C1B-9166C2E2828E}"/>
              </a:ext>
            </a:extLst>
          </p:cNvPr>
          <p:cNvSpPr/>
          <p:nvPr/>
        </p:nvSpPr>
        <p:spPr>
          <a:xfrm>
            <a:off x="2639060" y="1816100"/>
            <a:ext cx="2296160" cy="2072640"/>
          </a:xfrm>
          <a:custGeom>
            <a:avLst/>
            <a:gdLst>
              <a:gd name="connsiteX0" fmla="*/ 2296160 w 2296160"/>
              <a:gd name="connsiteY0" fmla="*/ 5080 h 2072640"/>
              <a:gd name="connsiteX1" fmla="*/ 116840 w 2296160"/>
              <a:gd name="connsiteY1" fmla="*/ 0 h 2072640"/>
              <a:gd name="connsiteX2" fmla="*/ 0 w 2296160"/>
              <a:gd name="connsiteY2" fmla="*/ 207264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6160" h="2072640">
                <a:moveTo>
                  <a:pt x="2296160" y="5080"/>
                </a:moveTo>
                <a:lnTo>
                  <a:pt x="116840" y="0"/>
                </a:lnTo>
                <a:lnTo>
                  <a:pt x="0" y="2072640"/>
                </a:lnTo>
              </a:path>
            </a:pathLst>
          </a:custGeom>
          <a:noFill/>
          <a:ln w="19050">
            <a:solidFill>
              <a:srgbClr val="F373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orme libre : forme 118">
            <a:extLst>
              <a:ext uri="{FF2B5EF4-FFF2-40B4-BE49-F238E27FC236}">
                <a16:creationId xmlns="" xmlns:a16="http://schemas.microsoft.com/office/drawing/2014/main" id="{27950E02-406C-4244-9A05-1DA17393FFB8}"/>
              </a:ext>
            </a:extLst>
          </p:cNvPr>
          <p:cNvSpPr/>
          <p:nvPr/>
        </p:nvSpPr>
        <p:spPr>
          <a:xfrm>
            <a:off x="2484120" y="1897380"/>
            <a:ext cx="2905760" cy="1531620"/>
          </a:xfrm>
          <a:custGeom>
            <a:avLst/>
            <a:gdLst>
              <a:gd name="connsiteX0" fmla="*/ 0 w 2905760"/>
              <a:gd name="connsiteY0" fmla="*/ 0 h 1531620"/>
              <a:gd name="connsiteX1" fmla="*/ 350520 w 2905760"/>
              <a:gd name="connsiteY1" fmla="*/ 1531620 h 1531620"/>
              <a:gd name="connsiteX2" fmla="*/ 2905760 w 2905760"/>
              <a:gd name="connsiteY2" fmla="*/ 1529080 h 15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5760" h="1531620">
                <a:moveTo>
                  <a:pt x="0" y="0"/>
                </a:moveTo>
                <a:lnTo>
                  <a:pt x="350520" y="1531620"/>
                </a:lnTo>
                <a:lnTo>
                  <a:pt x="2905760" y="1529080"/>
                </a:lnTo>
              </a:path>
            </a:pathLst>
          </a:custGeom>
          <a:noFill/>
          <a:ln w="19050">
            <a:solidFill>
              <a:srgbClr val="0A98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ZoneTexte 119">
            <a:extLst>
              <a:ext uri="{FF2B5EF4-FFF2-40B4-BE49-F238E27FC236}">
                <a16:creationId xmlns="" xmlns:a16="http://schemas.microsoft.com/office/drawing/2014/main" id="{E1DD773E-7BC8-4A37-8BF3-432DD1805AEE}"/>
              </a:ext>
            </a:extLst>
          </p:cNvPr>
          <p:cNvSpPr txBox="1"/>
          <p:nvPr/>
        </p:nvSpPr>
        <p:spPr>
          <a:xfrm>
            <a:off x="2229958" y="4435548"/>
            <a:ext cx="409102" cy="257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/>
              <a:t>LACE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="" xmlns:a16="http://schemas.microsoft.com/office/drawing/2014/main" id="{AC1EA1F9-5427-416E-9A90-6836E36D802E}"/>
              </a:ext>
            </a:extLst>
          </p:cNvPr>
          <p:cNvSpPr txBox="1"/>
          <p:nvPr/>
        </p:nvSpPr>
        <p:spPr>
          <a:xfrm>
            <a:off x="2229959" y="4693270"/>
            <a:ext cx="409102" cy="211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l-GR" sz="900" dirty="0"/>
              <a:t>α</a:t>
            </a:r>
            <a:r>
              <a:rPr lang="fr-FR" sz="900" dirty="0"/>
              <a:t>CD52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="" xmlns:a16="http://schemas.microsoft.com/office/drawing/2014/main" id="{927B30C4-E5D2-41C9-AA27-16F92D379662}"/>
              </a:ext>
            </a:extLst>
          </p:cNvPr>
          <p:cNvSpPr txBox="1"/>
          <p:nvPr/>
        </p:nvSpPr>
        <p:spPr>
          <a:xfrm>
            <a:off x="2601219" y="4914960"/>
            <a:ext cx="359641" cy="257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200" dirty="0"/>
              <a:t>MTX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="" xmlns:a16="http://schemas.microsoft.com/office/drawing/2014/main" id="{83E00C36-0353-4C3F-B43F-9A3714B185B6}"/>
              </a:ext>
            </a:extLst>
          </p:cNvPr>
          <p:cNvSpPr txBox="1"/>
          <p:nvPr/>
        </p:nvSpPr>
        <p:spPr>
          <a:xfrm>
            <a:off x="2601219" y="5172329"/>
            <a:ext cx="881121" cy="257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dirty="0" err="1"/>
              <a:t>CsA</a:t>
            </a:r>
            <a:endParaRPr lang="fr-FR" sz="1200" dirty="0"/>
          </a:p>
        </p:txBody>
      </p:sp>
      <p:cxnSp>
        <p:nvCxnSpPr>
          <p:cNvPr id="126" name="Connecteur droit avec flèche 125">
            <a:extLst>
              <a:ext uri="{FF2B5EF4-FFF2-40B4-BE49-F238E27FC236}">
                <a16:creationId xmlns="" xmlns:a16="http://schemas.microsoft.com/office/drawing/2014/main" id="{C608122F-6C60-47B9-9C28-7CD84E2C63AB}"/>
              </a:ext>
            </a:extLst>
          </p:cNvPr>
          <p:cNvCxnSpPr/>
          <p:nvPr/>
        </p:nvCxnSpPr>
        <p:spPr>
          <a:xfrm flipV="1">
            <a:off x="3787140" y="5172329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="" xmlns:a16="http://schemas.microsoft.com/office/drawing/2014/main" id="{C161D25C-162A-4597-AB26-3387DBA98F7B}"/>
              </a:ext>
            </a:extLst>
          </p:cNvPr>
          <p:cNvCxnSpPr/>
          <p:nvPr/>
        </p:nvCxnSpPr>
        <p:spPr>
          <a:xfrm flipV="1">
            <a:off x="5446613" y="5172329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="" xmlns:a16="http://schemas.microsoft.com/office/drawing/2014/main" id="{7B530716-D279-487A-A050-2D8354A8529F}"/>
              </a:ext>
            </a:extLst>
          </p:cNvPr>
          <p:cNvCxnSpPr/>
          <p:nvPr/>
        </p:nvCxnSpPr>
        <p:spPr>
          <a:xfrm flipV="1">
            <a:off x="6228933" y="5172329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="" xmlns:a16="http://schemas.microsoft.com/office/drawing/2014/main" id="{0032558D-1D8B-4486-8C45-1ED8DA2F031A}"/>
              </a:ext>
            </a:extLst>
          </p:cNvPr>
          <p:cNvSpPr txBox="1"/>
          <p:nvPr/>
        </p:nvSpPr>
        <p:spPr>
          <a:xfrm>
            <a:off x="2847182" y="551703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IUPM&lt;0.286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="" xmlns:a16="http://schemas.microsoft.com/office/drawing/2014/main" id="{7C2F3B36-B785-42DE-A5C8-F7606B8C67B3}"/>
              </a:ext>
            </a:extLst>
          </p:cNvPr>
          <p:cNvSpPr txBox="1"/>
          <p:nvPr/>
        </p:nvSpPr>
        <p:spPr>
          <a:xfrm>
            <a:off x="4514664" y="551703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IUPM&lt;0.309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="" xmlns:a16="http://schemas.microsoft.com/office/drawing/2014/main" id="{DA38CA85-C2D6-4962-9CBC-E5A3448E9543}"/>
              </a:ext>
            </a:extLst>
          </p:cNvPr>
          <p:cNvSpPr txBox="1"/>
          <p:nvPr/>
        </p:nvSpPr>
        <p:spPr>
          <a:xfrm>
            <a:off x="6212006" y="5517031"/>
            <a:ext cx="963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IUPM&lt;0.063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="" xmlns:a16="http://schemas.microsoft.com/office/drawing/2014/main" id="{17F6B023-2041-463E-B741-2B9C5390AB9A}"/>
              </a:ext>
            </a:extLst>
          </p:cNvPr>
          <p:cNvSpPr txBox="1"/>
          <p:nvPr/>
        </p:nvSpPr>
        <p:spPr>
          <a:xfrm>
            <a:off x="6883884" y="4971606"/>
            <a:ext cx="18806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i="1" dirty="0"/>
              <a:t>Bosman, </a:t>
            </a:r>
            <a:r>
              <a:rPr lang="fr-FR" sz="1050" i="1" dirty="0" err="1"/>
              <a:t>Nijhuis</a:t>
            </a:r>
            <a:r>
              <a:rPr lang="fr-FR" sz="1050" i="1" dirty="0"/>
              <a:t> et al JIAS 2018</a:t>
            </a:r>
          </a:p>
        </p:txBody>
      </p:sp>
      <p:cxnSp>
        <p:nvCxnSpPr>
          <p:cNvPr id="136" name="Connecteur droit 135">
            <a:extLst>
              <a:ext uri="{FF2B5EF4-FFF2-40B4-BE49-F238E27FC236}">
                <a16:creationId xmlns="" xmlns:a16="http://schemas.microsoft.com/office/drawing/2014/main" id="{A379EBEA-C4A1-4089-AB40-5EF733BC05E8}"/>
              </a:ext>
            </a:extLst>
          </p:cNvPr>
          <p:cNvCxnSpPr/>
          <p:nvPr/>
        </p:nvCxnSpPr>
        <p:spPr>
          <a:xfrm>
            <a:off x="1250284" y="3420590"/>
            <a:ext cx="73152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37" name="ZoneTexte 136">
            <a:extLst>
              <a:ext uri="{FF2B5EF4-FFF2-40B4-BE49-F238E27FC236}">
                <a16:creationId xmlns="" xmlns:a16="http://schemas.microsoft.com/office/drawing/2014/main" id="{2933257B-7216-48A6-A4F4-978769A97143}"/>
              </a:ext>
            </a:extLst>
          </p:cNvPr>
          <p:cNvSpPr txBox="1"/>
          <p:nvPr/>
        </p:nvSpPr>
        <p:spPr>
          <a:xfrm>
            <a:off x="994296" y="32888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10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="" xmlns:a16="http://schemas.microsoft.com/office/drawing/2014/main" id="{74B03DC9-0863-43FA-8B5A-853F4174A6AE}"/>
              </a:ext>
            </a:extLst>
          </p:cNvPr>
          <p:cNvSpPr txBox="1"/>
          <p:nvPr/>
        </p:nvSpPr>
        <p:spPr>
          <a:xfrm>
            <a:off x="1001292" y="4402828"/>
            <a:ext cx="1082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Hematological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err="1"/>
              <a:t>treatment</a:t>
            </a:r>
            <a:endParaRPr lang="fr-FR" sz="1200" dirty="0"/>
          </a:p>
        </p:txBody>
      </p:sp>
      <p:sp>
        <p:nvSpPr>
          <p:cNvPr id="139" name="ZoneTexte 138">
            <a:extLst>
              <a:ext uri="{FF2B5EF4-FFF2-40B4-BE49-F238E27FC236}">
                <a16:creationId xmlns="" xmlns:a16="http://schemas.microsoft.com/office/drawing/2014/main" id="{34A1F32E-75DE-4D7B-B44E-CDBB1B45B8C3}"/>
              </a:ext>
            </a:extLst>
          </p:cNvPr>
          <p:cNvSpPr txBox="1"/>
          <p:nvPr/>
        </p:nvSpPr>
        <p:spPr>
          <a:xfrm>
            <a:off x="6183283" y="4314843"/>
            <a:ext cx="2925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qPCR</a:t>
            </a:r>
            <a:r>
              <a:rPr lang="fr-FR" sz="1200" dirty="0"/>
              <a:t> &lt;0.65 LTR copies/million CD4 </a:t>
            </a:r>
            <a:r>
              <a:rPr lang="fr-FR" sz="1200" dirty="0" err="1"/>
              <a:t>cells</a:t>
            </a:r>
            <a:endParaRPr lang="fr-FR" sz="1200" dirty="0"/>
          </a:p>
          <a:p>
            <a:r>
              <a:rPr lang="fr-FR" sz="1200" dirty="0" err="1"/>
              <a:t>qPCR</a:t>
            </a:r>
            <a:r>
              <a:rPr lang="fr-FR" sz="1200" dirty="0"/>
              <a:t> &lt;0.69 Gag copies/million CD4 </a:t>
            </a:r>
            <a:r>
              <a:rPr lang="fr-FR" sz="1200" dirty="0" err="1"/>
              <a:t>cells</a:t>
            </a:r>
            <a:endParaRPr lang="fr-FR" sz="1200" dirty="0"/>
          </a:p>
          <a:p>
            <a:r>
              <a:rPr lang="fr-FR" sz="1200" dirty="0" err="1"/>
              <a:t>ddPCR</a:t>
            </a:r>
            <a:r>
              <a:rPr lang="fr-FR" sz="1200" dirty="0"/>
              <a:t> LTR: 7/8 </a:t>
            </a:r>
            <a:r>
              <a:rPr lang="fr-FR" sz="1200" dirty="0" err="1"/>
              <a:t>negative</a:t>
            </a:r>
            <a:r>
              <a:rPr lang="fr-FR" sz="1200" dirty="0"/>
              <a:t> and 1 </a:t>
            </a:r>
            <a:r>
              <a:rPr lang="fr-FR" sz="1200" dirty="0" err="1"/>
              <a:t>low</a:t>
            </a:r>
            <a:r>
              <a:rPr lang="fr-FR" sz="1200" dirty="0"/>
              <a:t> </a:t>
            </a:r>
            <a:r>
              <a:rPr lang="fr-FR" sz="1200" dirty="0" err="1"/>
              <a:t>level</a:t>
            </a:r>
            <a:r>
              <a:rPr lang="fr-FR" sz="1200" dirty="0"/>
              <a:t> pos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="" xmlns:a16="http://schemas.microsoft.com/office/drawing/2014/main" id="{86C35D54-44A2-47B0-A5E9-F07DADF1B5EA}"/>
              </a:ext>
            </a:extLst>
          </p:cNvPr>
          <p:cNvSpPr txBox="1"/>
          <p:nvPr/>
        </p:nvSpPr>
        <p:spPr>
          <a:xfrm>
            <a:off x="1796787" y="1113683"/>
            <a:ext cx="4913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Cellular HIV-1 DNA </a:t>
            </a:r>
            <a:r>
              <a:rPr lang="fr-FR" sz="2000" b="1" dirty="0" err="1">
                <a:solidFill>
                  <a:srgbClr val="0070C0"/>
                </a:solidFill>
              </a:rPr>
              <a:t>Reservoir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Measurements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="" xmlns:a16="http://schemas.microsoft.com/office/drawing/2014/main" id="{3370C902-1A62-4203-A5C5-544E301554B9}"/>
              </a:ext>
            </a:extLst>
          </p:cNvPr>
          <p:cNvCxnSpPr/>
          <p:nvPr/>
        </p:nvCxnSpPr>
        <p:spPr>
          <a:xfrm flipV="1">
            <a:off x="6228933" y="3976310"/>
            <a:ext cx="0" cy="529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065962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92A1D19-70C0-4C79-9B54-7EA9001F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HIV Cure Research : Summary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6BC05AF7-6FB3-4BB2-ACFC-075A74501D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229600" cy="523875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Latent reservoir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Remains enigmatic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fr-FR" sz="2400" dirty="0" err="1"/>
              <a:t>lmproved</a:t>
            </a:r>
            <a:r>
              <a:rPr lang="fr-FR" sz="2400" dirty="0"/>
              <a:t> </a:t>
            </a:r>
            <a:r>
              <a:rPr lang="fr-FR" sz="2400" dirty="0" err="1"/>
              <a:t>understanding</a:t>
            </a:r>
            <a:r>
              <a:rPr lang="fr-FR" sz="2400" dirty="0"/>
              <a:t> of </a:t>
            </a:r>
            <a:r>
              <a:rPr lang="fr-FR" sz="2400" dirty="0" err="1"/>
              <a:t>measurement</a:t>
            </a:r>
            <a:r>
              <a:rPr lang="fr-FR" sz="2400" dirty="0"/>
              <a:t>, clonal expansion, timing</a:t>
            </a:r>
            <a:br>
              <a:rPr lang="fr-FR" sz="2400" dirty="0"/>
            </a:b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Reservoir reduction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Substantial, but incomplete reductions provide valuable lessons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Early ART a priority in infants and adults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Likely need enhanced immunity to maintain durable suppression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en-US" b="1" dirty="0" err="1"/>
              <a:t>lmmunotherapy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Many new promising strategies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Safety needs to be addressed first</a:t>
            </a:r>
          </a:p>
          <a:p>
            <a:pPr marL="800100" lvl="1" indent="-342900">
              <a:buFont typeface="Arial" panose="020B0604020202020204" pitchFamily="34" charset="0"/>
              <a:buChar char="‒"/>
            </a:pPr>
            <a:r>
              <a:rPr lang="en-US" sz="2400" dirty="0"/>
              <a:t>Combination strategies hold promise</a:t>
            </a:r>
          </a:p>
        </p:txBody>
      </p:sp>
    </p:spTree>
    <p:extLst>
      <p:ext uri="{BB962C8B-B14F-4D97-AF65-F5344CB8AC3E}">
        <p14:creationId xmlns:p14="http://schemas.microsoft.com/office/powerpoint/2010/main" val="482834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="" xmlns:a16="http://schemas.microsoft.com/office/drawing/2014/main" id="{71A223F6-4A28-4F31-B74C-BBF01A37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Immunotherapy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 </a:t>
            </a:r>
          </a:p>
        </p:txBody>
      </p:sp>
      <p:sp>
        <p:nvSpPr>
          <p:cNvPr id="3" name="Rectangle : coins arrondis 2"/>
          <p:cNvSpPr/>
          <p:nvPr/>
        </p:nvSpPr>
        <p:spPr>
          <a:xfrm>
            <a:off x="4108704" y="1230176"/>
            <a:ext cx="4836528" cy="1464231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20 weeks of PEG-IFN </a:t>
            </a:r>
            <a:r>
              <a:rPr lang="en-US" sz="1600" b="1" dirty="0">
                <a:solidFill>
                  <a:prstClr val="black"/>
                </a:solidFill>
                <a:cs typeface="Symbol" charset="2"/>
              </a:rPr>
              <a:t>a</a:t>
            </a:r>
            <a:r>
              <a:rPr lang="en-US" sz="1600" b="1" dirty="0">
                <a:solidFill>
                  <a:prstClr val="black"/>
                </a:solidFill>
              </a:rPr>
              <a:t>-2b : significant </a:t>
            </a:r>
            <a:r>
              <a:rPr lang="en-US" sz="1600" b="1" dirty="0">
                <a:solidFill>
                  <a:prstClr val="black"/>
                </a:solidFill>
                <a:ea typeface="Wingdings"/>
                <a:cs typeface="Wingdings"/>
                <a:sym typeface="Wingdings"/>
              </a:rPr>
              <a:t></a:t>
            </a:r>
            <a:r>
              <a:rPr lang="en-US" sz="1600" b="1" dirty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of inducible CD4-associated HIV in ART suppressed individuals : rationale for use of PEG-IFN immunotherapy as </a:t>
            </a:r>
            <a:r>
              <a:rPr lang="en-US" sz="1600" b="1" dirty="0" err="1">
                <a:solidFill>
                  <a:prstClr val="black"/>
                </a:solidFill>
              </a:rPr>
              <a:t>componenet</a:t>
            </a:r>
            <a:r>
              <a:rPr lang="en-US" sz="1600" b="1" dirty="0">
                <a:solidFill>
                  <a:prstClr val="black"/>
                </a:solidFill>
              </a:rPr>
              <a:t> of cure-directed strategies</a:t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en-US" sz="1600" b="1" i="1" dirty="0" err="1">
                <a:solidFill>
                  <a:srgbClr val="0070C0"/>
                </a:solidFill>
              </a:rPr>
              <a:t>Azzoni</a:t>
            </a:r>
            <a:r>
              <a:rPr lang="en-US" sz="1600" b="1" i="1" dirty="0">
                <a:solidFill>
                  <a:srgbClr val="0070C0"/>
                </a:solidFill>
              </a:rPr>
              <a:t> L, Abs. 136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4108704" y="2894135"/>
            <a:ext cx="4836528" cy="919401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Delayed viral rebound during ATI after infusion of CCR ZFN (Zinc Finger Nuclease)-transfected CD4 T cells </a:t>
            </a:r>
            <a:r>
              <a:rPr lang="en-US" sz="1600" b="1" i="1" dirty="0" err="1">
                <a:solidFill>
                  <a:srgbClr val="0070C0"/>
                </a:solidFill>
              </a:rPr>
              <a:t>Tebas</a:t>
            </a:r>
            <a:r>
              <a:rPr lang="en-US" sz="1600" b="1" i="1" dirty="0">
                <a:solidFill>
                  <a:srgbClr val="0070C0"/>
                </a:solidFill>
              </a:rPr>
              <a:t> P, Abs. 25</a:t>
            </a:r>
          </a:p>
        </p:txBody>
      </p:sp>
      <p:sp>
        <p:nvSpPr>
          <p:cNvPr id="6" name="Rectangle : coins arrondis 5"/>
          <p:cNvSpPr/>
          <p:nvPr/>
        </p:nvSpPr>
        <p:spPr>
          <a:xfrm>
            <a:off x="4108704" y="4013264"/>
            <a:ext cx="4836527" cy="228147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DUOCAR : HIV-1 based lentiviral vectors encoding chimeric antigen receptors (CAR) targeting multiple highly conserved sites on HIV-1 Env using a 2-molecule CAR architecture.</a:t>
            </a:r>
          </a:p>
          <a:p>
            <a:r>
              <a:rPr lang="en-US" sz="1600" b="1" dirty="0"/>
              <a:t>DUOCAR-T Cells potentially eliminate broad </a:t>
            </a:r>
            <a:r>
              <a:rPr lang="en-US" sz="1600" b="1" dirty="0" err="1"/>
              <a:t>neurtalizing</a:t>
            </a:r>
            <a:r>
              <a:rPr lang="en-US" sz="1600" b="1" dirty="0"/>
              <a:t> antibodies resistant to HIV in vivo (humanized intrasplenic model) </a:t>
            </a:r>
            <a:br>
              <a:rPr lang="en-US" sz="1600" b="1" dirty="0"/>
            </a:br>
            <a:r>
              <a:rPr lang="en-US" sz="1600" b="1" i="1" dirty="0">
                <a:solidFill>
                  <a:srgbClr val="0070C0"/>
                </a:solidFill>
              </a:rPr>
              <a:t>Anthony-</a:t>
            </a:r>
            <a:r>
              <a:rPr lang="en-US" sz="1600" b="1" i="1" dirty="0" err="1">
                <a:solidFill>
                  <a:srgbClr val="0070C0"/>
                </a:solidFill>
              </a:rPr>
              <a:t>Gonda</a:t>
            </a:r>
            <a:r>
              <a:rPr lang="en-US" sz="1600" b="1" i="1" dirty="0">
                <a:solidFill>
                  <a:srgbClr val="0070C0"/>
                </a:solidFill>
              </a:rPr>
              <a:t> K. Abs. 359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7C28CADE-AC07-4954-B662-94476D371C00}"/>
              </a:ext>
            </a:extLst>
          </p:cNvPr>
          <p:cNvSpPr txBox="1">
            <a:spLocks/>
          </p:cNvSpPr>
          <p:nvPr/>
        </p:nvSpPr>
        <p:spPr>
          <a:xfrm>
            <a:off x="555978" y="1144943"/>
            <a:ext cx="8229600" cy="501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Toll-like receptors</a:t>
            </a:r>
          </a:p>
          <a:p>
            <a:r>
              <a:rPr lang="en-US" sz="2800" b="1" dirty="0"/>
              <a:t>IL-15</a:t>
            </a:r>
          </a:p>
          <a:p>
            <a:r>
              <a:rPr lang="en-US" sz="2800" b="1" dirty="0"/>
              <a:t>IFN-alpha</a:t>
            </a:r>
          </a:p>
          <a:p>
            <a:r>
              <a:rPr lang="en-US" sz="2800" b="1" dirty="0"/>
              <a:t>Therapeutic vaccines</a:t>
            </a:r>
          </a:p>
          <a:p>
            <a:r>
              <a:rPr lang="en-US" sz="2800" b="1" dirty="0"/>
              <a:t>CAR T-cells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800" b="1" dirty="0">
                <a:solidFill>
                  <a:srgbClr val="FF6600"/>
                </a:solidFill>
              </a:rPr>
              <a:t>Phase 1 clinical trials 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of single and 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combination</a:t>
            </a:r>
            <a:br>
              <a:rPr lang="en-US" sz="2800" b="1" dirty="0">
                <a:solidFill>
                  <a:srgbClr val="FF66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therapies</a:t>
            </a:r>
          </a:p>
        </p:txBody>
      </p:sp>
    </p:spTree>
    <p:extLst>
      <p:ext uri="{BB962C8B-B14F-4D97-AF65-F5344CB8AC3E}">
        <p14:creationId xmlns:p14="http://schemas.microsoft.com/office/powerpoint/2010/main" val="432811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BnAb</a:t>
            </a:r>
            <a:r>
              <a:rPr lang="fr-FR" dirty="0"/>
              <a:t> </a:t>
            </a:r>
            <a:r>
              <a:rPr lang="fr-FR" dirty="0" err="1"/>
              <a:t>Advances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345820E2-D09F-45A8-B786-478EC48A25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619250"/>
            <a:ext cx="8578850" cy="52387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Enhanced breadth: </a:t>
            </a:r>
            <a:r>
              <a:rPr lang="en-US" sz="2800" dirty="0" err="1"/>
              <a:t>Trispecific</a:t>
            </a:r>
            <a:r>
              <a:rPr lang="en-US" sz="2800" dirty="0"/>
              <a:t> </a:t>
            </a:r>
            <a:r>
              <a:rPr lang="en-US" sz="2800" dirty="0" err="1"/>
              <a:t>bnAb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starting clinical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Enhanced effector function</a:t>
            </a:r>
          </a:p>
          <a:p>
            <a:pPr marL="0" indent="0">
              <a:buNone/>
            </a:pP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  <a:p>
            <a:r>
              <a:rPr lang="en-US" sz="2800" b="1" dirty="0">
                <a:solidFill>
                  <a:srgbClr val="FF6600"/>
                </a:solidFill>
              </a:rPr>
              <a:t>Clinical trials (ongoing or in development)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2 </a:t>
            </a:r>
            <a:r>
              <a:rPr lang="en-US" sz="2800" dirty="0"/>
              <a:t>long-acting </a:t>
            </a:r>
            <a:r>
              <a:rPr lang="en-US" sz="2800" dirty="0" err="1"/>
              <a:t>bnAbs</a:t>
            </a:r>
            <a:r>
              <a:rPr lang="en-US" sz="2800" dirty="0"/>
              <a:t> (PGT121, GS-9722)</a:t>
            </a:r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en-US" sz="2800" dirty="0"/>
              <a:t>ln chronic &amp; acute HIV+ adults, infants, adolescents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Combination: </a:t>
            </a:r>
            <a:r>
              <a:rPr lang="en-US" sz="2800" dirty="0" err="1"/>
              <a:t>bnAbs</a:t>
            </a:r>
            <a:r>
              <a:rPr lang="en-US" sz="2800" dirty="0"/>
              <a:t> + LRA or immunomodulators</a:t>
            </a:r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fr-FR" sz="2800" dirty="0"/>
              <a:t>TLR7/9 (GS-9620); </a:t>
            </a:r>
            <a:r>
              <a:rPr lang="fr-FR" sz="2800" dirty="0" err="1"/>
              <a:t>HDACi</a:t>
            </a:r>
            <a:r>
              <a:rPr lang="fr-FR" sz="2800" dirty="0"/>
              <a:t>; IL-15 </a:t>
            </a:r>
            <a:r>
              <a:rPr lang="fr-FR" sz="2800" dirty="0" err="1"/>
              <a:t>SuperAg</a:t>
            </a:r>
            <a:r>
              <a:rPr lang="fr-FR" sz="2800" dirty="0"/>
              <a:t>; </a:t>
            </a:r>
            <a:r>
              <a:rPr lang="fr-FR" sz="2800" dirty="0" err="1"/>
              <a:t>therapeutic</a:t>
            </a:r>
            <a:r>
              <a:rPr lang="fr-FR" sz="2800" dirty="0"/>
              <a:t> vaccines, etc.</a:t>
            </a:r>
          </a:p>
          <a:p>
            <a:endParaRPr lang="fr-FR" dirty="0"/>
          </a:p>
        </p:txBody>
      </p:sp>
      <p:sp>
        <p:nvSpPr>
          <p:cNvPr id="4" name="Rectangle : coins arrondis 3"/>
          <p:cNvSpPr/>
          <p:nvPr/>
        </p:nvSpPr>
        <p:spPr>
          <a:xfrm>
            <a:off x="5222461" y="2100977"/>
            <a:ext cx="3714275" cy="163449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Trispecific</a:t>
            </a:r>
            <a:r>
              <a:rPr lang="en-US" b="1" dirty="0"/>
              <a:t> HIV antibodies demonstrate potent neutralization and ADCC in vitro, and mediate antiviral activity in vivo </a:t>
            </a:r>
            <a:br>
              <a:rPr lang="en-US" b="1" dirty="0"/>
            </a:br>
            <a:r>
              <a:rPr lang="en-US" b="1" i="1" dirty="0" err="1">
                <a:solidFill>
                  <a:srgbClr val="0070C0"/>
                </a:solidFill>
              </a:rPr>
              <a:t>Pegu</a:t>
            </a:r>
            <a:r>
              <a:rPr lang="en-US" b="1" i="1" dirty="0">
                <a:solidFill>
                  <a:srgbClr val="0070C0"/>
                </a:solidFill>
              </a:rPr>
              <a:t> A. Abstract 28LB</a:t>
            </a:r>
          </a:p>
        </p:txBody>
      </p:sp>
    </p:spTree>
    <p:extLst>
      <p:ext uri="{BB962C8B-B14F-4D97-AF65-F5344CB8AC3E}">
        <p14:creationId xmlns:p14="http://schemas.microsoft.com/office/powerpoint/2010/main" val="3587398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33851"/>
          <a:stretch/>
        </p:blipFill>
        <p:spPr>
          <a:xfrm>
            <a:off x="0" y="0"/>
            <a:ext cx="9144000" cy="63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8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14400" y="1997476"/>
            <a:ext cx="3480047" cy="35510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758431" y="1997476"/>
            <a:ext cx="3480047" cy="35510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Next</a:t>
            </a:r>
            <a:r>
              <a:rPr lang="fr-FR" dirty="0"/>
              <a:t> ARV-Trials.com </a:t>
            </a:r>
            <a:r>
              <a:rPr lang="fr-FR" dirty="0" err="1"/>
              <a:t>webinars</a:t>
            </a:r>
            <a:r>
              <a:rPr lang="fr-FR" dirty="0"/>
              <a:t>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2" y="2805575"/>
            <a:ext cx="2959020" cy="18473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1187" r="23446"/>
          <a:stretch/>
        </p:blipFill>
        <p:spPr>
          <a:xfrm>
            <a:off x="5082466" y="2805575"/>
            <a:ext cx="2956264" cy="18473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51966" y="2173662"/>
            <a:ext cx="192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IAS, Mexico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50307" y="4820532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25th July 2019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73979" y="2173662"/>
            <a:ext cx="1896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EACS, Basel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47494" y="4820532"/>
            <a:ext cx="314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9th </a:t>
            </a:r>
            <a:r>
              <a:rPr lang="fr-FR" sz="2800" b="1" dirty="0" err="1">
                <a:solidFill>
                  <a:srgbClr val="C00000"/>
                </a:solidFill>
              </a:rPr>
              <a:t>November</a:t>
            </a:r>
            <a:r>
              <a:rPr lang="fr-FR" sz="2800" b="1" dirty="0">
                <a:solidFill>
                  <a:srgbClr val="C0000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08189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F198BC-AAA1-420F-98C2-2300C3D5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778098"/>
          </a:xfrm>
        </p:spPr>
        <p:txBody>
          <a:bodyPr/>
          <a:lstStyle/>
          <a:p>
            <a:r>
              <a:rPr lang="en-US" dirty="0"/>
              <a:t>DoIPHIN-2 Primary Endpoint: VL </a:t>
            </a:r>
            <a:r>
              <a:rPr lang="en-US" dirty="0" smtClean="0"/>
              <a:t>&lt; 50 copies/mL </a:t>
            </a:r>
            <a:r>
              <a:rPr lang="en-US" dirty="0"/>
              <a:t>(ITT)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D182D2-95CD-4EF7-9BE0-B12AC9067B16}"/>
              </a:ext>
            </a:extLst>
          </p:cNvPr>
          <p:cNvSpPr txBox="1"/>
          <p:nvPr/>
        </p:nvSpPr>
        <p:spPr>
          <a:xfrm>
            <a:off x="391040" y="5974250"/>
            <a:ext cx="8640960" cy="469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Median (IQR) time on ART at delivery: (DTG 52 [30 – 74] days vs  EFV 59 [38 – 82]) days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02502" y="2359086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73.8%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04722" y="3598306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42.6%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61777" y="1797588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92.6%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63887" y="2464912"/>
            <a:ext cx="540060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b="1" dirty="0"/>
              <a:t>82.6%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1070707" y="2031217"/>
            <a:ext cx="3121025" cy="3092450"/>
            <a:chOff x="1146175" y="1816100"/>
            <a:chExt cx="3121025" cy="309245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93800" y="4857750"/>
              <a:ext cx="30702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V="1">
              <a:off x="1193800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3454400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146175" y="1816100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146175" y="2419350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146175" y="3038475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146175" y="3643313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146175" y="4256088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1146175" y="4857750"/>
              <a:ext cx="476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119380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1814513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242728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V="1">
              <a:off x="304800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V="1">
              <a:off x="364490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4264025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1193800" y="3363913"/>
              <a:ext cx="3070225" cy="1493838"/>
            </a:xfrm>
            <a:custGeom>
              <a:avLst/>
              <a:gdLst>
                <a:gd name="T0" fmla="*/ 0 w 966"/>
                <a:gd name="T1" fmla="*/ 449 h 449"/>
                <a:gd name="T2" fmla="*/ 69 w 966"/>
                <a:gd name="T3" fmla="*/ 449 h 449"/>
                <a:gd name="T4" fmla="*/ 69 w 966"/>
                <a:gd name="T5" fmla="*/ 428 h 449"/>
                <a:gd name="T6" fmla="*/ 80 w 966"/>
                <a:gd name="T7" fmla="*/ 428 h 449"/>
                <a:gd name="T8" fmla="*/ 80 w 966"/>
                <a:gd name="T9" fmla="*/ 404 h 449"/>
                <a:gd name="T10" fmla="*/ 95 w 966"/>
                <a:gd name="T11" fmla="*/ 404 h 449"/>
                <a:gd name="T12" fmla="*/ 95 w 966"/>
                <a:gd name="T13" fmla="*/ 342 h 449"/>
                <a:gd name="T14" fmla="*/ 247 w 966"/>
                <a:gd name="T15" fmla="*/ 342 h 449"/>
                <a:gd name="T16" fmla="*/ 247 w 966"/>
                <a:gd name="T17" fmla="*/ 334 h 449"/>
                <a:gd name="T18" fmla="*/ 273 w 966"/>
                <a:gd name="T19" fmla="*/ 334 h 449"/>
                <a:gd name="T20" fmla="*/ 273 w 966"/>
                <a:gd name="T21" fmla="*/ 316 h 449"/>
                <a:gd name="T22" fmla="*/ 337 w 966"/>
                <a:gd name="T23" fmla="*/ 316 h 449"/>
                <a:gd name="T24" fmla="*/ 337 w 966"/>
                <a:gd name="T25" fmla="*/ 306 h 449"/>
                <a:gd name="T26" fmla="*/ 347 w 966"/>
                <a:gd name="T27" fmla="*/ 306 h 449"/>
                <a:gd name="T28" fmla="*/ 347 w 966"/>
                <a:gd name="T29" fmla="*/ 296 h 449"/>
                <a:gd name="T30" fmla="*/ 361 w 966"/>
                <a:gd name="T31" fmla="*/ 296 h 449"/>
                <a:gd name="T32" fmla="*/ 361 w 966"/>
                <a:gd name="T33" fmla="*/ 224 h 449"/>
                <a:gd name="T34" fmla="*/ 450 w 966"/>
                <a:gd name="T35" fmla="*/ 224 h 449"/>
                <a:gd name="T36" fmla="*/ 450 w 966"/>
                <a:gd name="T37" fmla="*/ 198 h 449"/>
                <a:gd name="T38" fmla="*/ 513 w 966"/>
                <a:gd name="T39" fmla="*/ 198 h 449"/>
                <a:gd name="T40" fmla="*/ 513 w 966"/>
                <a:gd name="T41" fmla="*/ 184 h 449"/>
                <a:gd name="T42" fmla="*/ 591 w 966"/>
                <a:gd name="T43" fmla="*/ 184 h 449"/>
                <a:gd name="T44" fmla="*/ 591 w 966"/>
                <a:gd name="T45" fmla="*/ 174 h 449"/>
                <a:gd name="T46" fmla="*/ 617 w 966"/>
                <a:gd name="T47" fmla="*/ 174 h 449"/>
                <a:gd name="T48" fmla="*/ 617 w 966"/>
                <a:gd name="T49" fmla="*/ 144 h 449"/>
                <a:gd name="T50" fmla="*/ 633 w 966"/>
                <a:gd name="T51" fmla="*/ 144 h 449"/>
                <a:gd name="T52" fmla="*/ 633 w 966"/>
                <a:gd name="T53" fmla="*/ 120 h 449"/>
                <a:gd name="T54" fmla="*/ 643 w 966"/>
                <a:gd name="T55" fmla="*/ 120 h 449"/>
                <a:gd name="T56" fmla="*/ 643 w 966"/>
                <a:gd name="T57" fmla="*/ 110 h 449"/>
                <a:gd name="T58" fmla="*/ 675 w 966"/>
                <a:gd name="T59" fmla="*/ 110 h 449"/>
                <a:gd name="T60" fmla="*/ 681 w 966"/>
                <a:gd name="T61" fmla="*/ 110 h 449"/>
                <a:gd name="T62" fmla="*/ 681 w 966"/>
                <a:gd name="T63" fmla="*/ 94 h 449"/>
                <a:gd name="T64" fmla="*/ 711 w 966"/>
                <a:gd name="T65" fmla="*/ 94 h 449"/>
                <a:gd name="T66" fmla="*/ 711 w 966"/>
                <a:gd name="T67" fmla="*/ 82 h 449"/>
                <a:gd name="T68" fmla="*/ 735 w 966"/>
                <a:gd name="T69" fmla="*/ 82 h 449"/>
                <a:gd name="T70" fmla="*/ 735 w 966"/>
                <a:gd name="T71" fmla="*/ 68 h 449"/>
                <a:gd name="T72" fmla="*/ 799 w 966"/>
                <a:gd name="T73" fmla="*/ 68 h 449"/>
                <a:gd name="T74" fmla="*/ 799 w 966"/>
                <a:gd name="T75" fmla="*/ 56 h 449"/>
                <a:gd name="T76" fmla="*/ 811 w 966"/>
                <a:gd name="T77" fmla="*/ 56 h 449"/>
                <a:gd name="T78" fmla="*/ 811 w 966"/>
                <a:gd name="T79" fmla="*/ 40 h 449"/>
                <a:gd name="T80" fmla="*/ 902 w 966"/>
                <a:gd name="T81" fmla="*/ 40 h 449"/>
                <a:gd name="T82" fmla="*/ 902 w 966"/>
                <a:gd name="T83" fmla="*/ 20 h 449"/>
                <a:gd name="T84" fmla="*/ 927 w 966"/>
                <a:gd name="T85" fmla="*/ 20 h 449"/>
                <a:gd name="T86" fmla="*/ 927 w 966"/>
                <a:gd name="T87" fmla="*/ 0 h 449"/>
                <a:gd name="T88" fmla="*/ 966 w 966"/>
                <a:gd name="T8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6" h="449">
                  <a:moveTo>
                    <a:pt x="0" y="449"/>
                  </a:moveTo>
                  <a:cubicBezTo>
                    <a:pt x="69" y="449"/>
                    <a:pt x="69" y="449"/>
                    <a:pt x="69" y="449"/>
                  </a:cubicBezTo>
                  <a:cubicBezTo>
                    <a:pt x="69" y="428"/>
                    <a:pt x="69" y="428"/>
                    <a:pt x="69" y="428"/>
                  </a:cubicBezTo>
                  <a:cubicBezTo>
                    <a:pt x="80" y="428"/>
                    <a:pt x="80" y="428"/>
                    <a:pt x="80" y="428"/>
                  </a:cubicBezTo>
                  <a:cubicBezTo>
                    <a:pt x="80" y="404"/>
                    <a:pt x="80" y="404"/>
                    <a:pt x="80" y="404"/>
                  </a:cubicBezTo>
                  <a:cubicBezTo>
                    <a:pt x="95" y="404"/>
                    <a:pt x="95" y="404"/>
                    <a:pt x="95" y="404"/>
                  </a:cubicBezTo>
                  <a:cubicBezTo>
                    <a:pt x="95" y="342"/>
                    <a:pt x="95" y="342"/>
                    <a:pt x="95" y="342"/>
                  </a:cubicBezTo>
                  <a:cubicBezTo>
                    <a:pt x="247" y="342"/>
                    <a:pt x="247" y="342"/>
                    <a:pt x="247" y="342"/>
                  </a:cubicBezTo>
                  <a:cubicBezTo>
                    <a:pt x="247" y="334"/>
                    <a:pt x="247" y="334"/>
                    <a:pt x="247" y="334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337" y="316"/>
                    <a:pt x="337" y="316"/>
                    <a:pt x="337" y="316"/>
                  </a:cubicBezTo>
                  <a:cubicBezTo>
                    <a:pt x="337" y="306"/>
                    <a:pt x="337" y="306"/>
                    <a:pt x="337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347" y="296"/>
                    <a:pt x="347" y="296"/>
                    <a:pt x="347" y="296"/>
                  </a:cubicBezTo>
                  <a:cubicBezTo>
                    <a:pt x="361" y="296"/>
                    <a:pt x="361" y="296"/>
                    <a:pt x="361" y="296"/>
                  </a:cubicBezTo>
                  <a:cubicBezTo>
                    <a:pt x="361" y="224"/>
                    <a:pt x="361" y="224"/>
                    <a:pt x="361" y="224"/>
                  </a:cubicBezTo>
                  <a:cubicBezTo>
                    <a:pt x="450" y="224"/>
                    <a:pt x="450" y="224"/>
                    <a:pt x="450" y="224"/>
                  </a:cubicBezTo>
                  <a:cubicBezTo>
                    <a:pt x="450" y="198"/>
                    <a:pt x="450" y="198"/>
                    <a:pt x="450" y="198"/>
                  </a:cubicBezTo>
                  <a:cubicBezTo>
                    <a:pt x="513" y="198"/>
                    <a:pt x="513" y="198"/>
                    <a:pt x="513" y="198"/>
                  </a:cubicBezTo>
                  <a:cubicBezTo>
                    <a:pt x="513" y="184"/>
                    <a:pt x="513" y="184"/>
                    <a:pt x="513" y="184"/>
                  </a:cubicBezTo>
                  <a:cubicBezTo>
                    <a:pt x="591" y="184"/>
                    <a:pt x="591" y="184"/>
                    <a:pt x="591" y="184"/>
                  </a:cubicBezTo>
                  <a:cubicBezTo>
                    <a:pt x="591" y="174"/>
                    <a:pt x="591" y="174"/>
                    <a:pt x="591" y="174"/>
                  </a:cubicBezTo>
                  <a:cubicBezTo>
                    <a:pt x="617" y="174"/>
                    <a:pt x="617" y="174"/>
                    <a:pt x="617" y="174"/>
                  </a:cubicBezTo>
                  <a:cubicBezTo>
                    <a:pt x="617" y="144"/>
                    <a:pt x="617" y="144"/>
                    <a:pt x="617" y="144"/>
                  </a:cubicBezTo>
                  <a:cubicBezTo>
                    <a:pt x="633" y="144"/>
                    <a:pt x="633" y="144"/>
                    <a:pt x="633" y="144"/>
                  </a:cubicBezTo>
                  <a:cubicBezTo>
                    <a:pt x="633" y="120"/>
                    <a:pt x="633" y="120"/>
                    <a:pt x="633" y="120"/>
                  </a:cubicBezTo>
                  <a:cubicBezTo>
                    <a:pt x="643" y="120"/>
                    <a:pt x="643" y="120"/>
                    <a:pt x="643" y="120"/>
                  </a:cubicBezTo>
                  <a:cubicBezTo>
                    <a:pt x="643" y="110"/>
                    <a:pt x="643" y="110"/>
                    <a:pt x="643" y="110"/>
                  </a:cubicBezTo>
                  <a:cubicBezTo>
                    <a:pt x="675" y="110"/>
                    <a:pt x="675" y="110"/>
                    <a:pt x="675" y="110"/>
                  </a:cubicBezTo>
                  <a:cubicBezTo>
                    <a:pt x="681" y="110"/>
                    <a:pt x="681" y="110"/>
                    <a:pt x="681" y="110"/>
                  </a:cubicBezTo>
                  <a:cubicBezTo>
                    <a:pt x="681" y="94"/>
                    <a:pt x="681" y="94"/>
                    <a:pt x="681" y="94"/>
                  </a:cubicBezTo>
                  <a:cubicBezTo>
                    <a:pt x="681" y="94"/>
                    <a:pt x="711" y="96"/>
                    <a:pt x="711" y="94"/>
                  </a:cubicBezTo>
                  <a:cubicBezTo>
                    <a:pt x="711" y="92"/>
                    <a:pt x="711" y="82"/>
                    <a:pt x="711" y="82"/>
                  </a:cubicBezTo>
                  <a:cubicBezTo>
                    <a:pt x="735" y="82"/>
                    <a:pt x="735" y="82"/>
                    <a:pt x="735" y="82"/>
                  </a:cubicBezTo>
                  <a:cubicBezTo>
                    <a:pt x="735" y="68"/>
                    <a:pt x="735" y="68"/>
                    <a:pt x="735" y="68"/>
                  </a:cubicBezTo>
                  <a:cubicBezTo>
                    <a:pt x="799" y="68"/>
                    <a:pt x="799" y="68"/>
                    <a:pt x="799" y="68"/>
                  </a:cubicBezTo>
                  <a:cubicBezTo>
                    <a:pt x="799" y="56"/>
                    <a:pt x="799" y="56"/>
                    <a:pt x="799" y="56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11" y="40"/>
                    <a:pt x="811" y="40"/>
                    <a:pt x="811" y="40"/>
                  </a:cubicBezTo>
                  <a:cubicBezTo>
                    <a:pt x="902" y="40"/>
                    <a:pt x="902" y="40"/>
                    <a:pt x="902" y="40"/>
                  </a:cubicBezTo>
                  <a:cubicBezTo>
                    <a:pt x="902" y="20"/>
                    <a:pt x="902" y="20"/>
                    <a:pt x="902" y="20"/>
                  </a:cubicBezTo>
                  <a:cubicBezTo>
                    <a:pt x="927" y="20"/>
                    <a:pt x="927" y="20"/>
                    <a:pt x="927" y="20"/>
                  </a:cubicBezTo>
                  <a:cubicBezTo>
                    <a:pt x="927" y="0"/>
                    <a:pt x="927" y="0"/>
                    <a:pt x="927" y="0"/>
                  </a:cubicBezTo>
                  <a:cubicBezTo>
                    <a:pt x="966" y="0"/>
                    <a:pt x="966" y="0"/>
                    <a:pt x="966" y="0"/>
                  </a:cubicBezTo>
                </a:path>
              </a:pathLst>
            </a:custGeom>
            <a:noFill/>
            <a:ln w="28575" cap="flat">
              <a:solidFill>
                <a:srgbClr val="233E9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200150" y="2243138"/>
              <a:ext cx="3067050" cy="2614613"/>
            </a:xfrm>
            <a:custGeom>
              <a:avLst/>
              <a:gdLst>
                <a:gd name="T0" fmla="*/ 102 w 1932"/>
                <a:gd name="T1" fmla="*/ 1647 h 1647"/>
                <a:gd name="T2" fmla="*/ 134 w 1932"/>
                <a:gd name="T3" fmla="*/ 1633 h 1647"/>
                <a:gd name="T4" fmla="*/ 158 w 1932"/>
                <a:gd name="T5" fmla="*/ 1622 h 1647"/>
                <a:gd name="T6" fmla="*/ 184 w 1932"/>
                <a:gd name="T7" fmla="*/ 1557 h 1647"/>
                <a:gd name="T8" fmla="*/ 337 w 1932"/>
                <a:gd name="T9" fmla="*/ 1423 h 1647"/>
                <a:gd name="T10" fmla="*/ 359 w 1932"/>
                <a:gd name="T11" fmla="*/ 1396 h 1647"/>
                <a:gd name="T12" fmla="*/ 387 w 1932"/>
                <a:gd name="T13" fmla="*/ 1381 h 1647"/>
                <a:gd name="T14" fmla="*/ 517 w 1932"/>
                <a:gd name="T15" fmla="*/ 1369 h 1647"/>
                <a:gd name="T16" fmla="*/ 545 w 1932"/>
                <a:gd name="T17" fmla="*/ 1302 h 1647"/>
                <a:gd name="T18" fmla="*/ 569 w 1932"/>
                <a:gd name="T19" fmla="*/ 1190 h 1647"/>
                <a:gd name="T20" fmla="*/ 621 w 1932"/>
                <a:gd name="T21" fmla="*/ 1170 h 1647"/>
                <a:gd name="T22" fmla="*/ 671 w 1932"/>
                <a:gd name="T23" fmla="*/ 1119 h 1647"/>
                <a:gd name="T24" fmla="*/ 699 w 1932"/>
                <a:gd name="T25" fmla="*/ 1073 h 1647"/>
                <a:gd name="T26" fmla="*/ 723 w 1932"/>
                <a:gd name="T27" fmla="*/ 981 h 1647"/>
                <a:gd name="T28" fmla="*/ 745 w 1932"/>
                <a:gd name="T29" fmla="*/ 664 h 1647"/>
                <a:gd name="T30" fmla="*/ 773 w 1932"/>
                <a:gd name="T31" fmla="*/ 629 h 1647"/>
                <a:gd name="T32" fmla="*/ 799 w 1932"/>
                <a:gd name="T33" fmla="*/ 612 h 1647"/>
                <a:gd name="T34" fmla="*/ 823 w 1932"/>
                <a:gd name="T35" fmla="*/ 591 h 1647"/>
                <a:gd name="T36" fmla="*/ 875 w 1932"/>
                <a:gd name="T37" fmla="*/ 574 h 1647"/>
                <a:gd name="T38" fmla="*/ 899 w 1932"/>
                <a:gd name="T39" fmla="*/ 515 h 1647"/>
                <a:gd name="T40" fmla="*/ 927 w 1932"/>
                <a:gd name="T41" fmla="*/ 467 h 1647"/>
                <a:gd name="T42" fmla="*/ 1031 w 1932"/>
                <a:gd name="T43" fmla="*/ 413 h 1647"/>
                <a:gd name="T44" fmla="*/ 1079 w 1932"/>
                <a:gd name="T45" fmla="*/ 396 h 1647"/>
                <a:gd name="T46" fmla="*/ 1105 w 1932"/>
                <a:gd name="T47" fmla="*/ 356 h 1647"/>
                <a:gd name="T48" fmla="*/ 1236 w 1932"/>
                <a:gd name="T49" fmla="*/ 316 h 1647"/>
                <a:gd name="T50" fmla="*/ 1262 w 1932"/>
                <a:gd name="T51" fmla="*/ 295 h 1647"/>
                <a:gd name="T52" fmla="*/ 1340 w 1932"/>
                <a:gd name="T53" fmla="*/ 211 h 1647"/>
                <a:gd name="T54" fmla="*/ 1366 w 1932"/>
                <a:gd name="T55" fmla="*/ 195 h 1647"/>
                <a:gd name="T56" fmla="*/ 1420 w 1932"/>
                <a:gd name="T57" fmla="*/ 167 h 1647"/>
                <a:gd name="T58" fmla="*/ 1442 w 1932"/>
                <a:gd name="T59" fmla="*/ 142 h 1647"/>
                <a:gd name="T60" fmla="*/ 1598 w 1932"/>
                <a:gd name="T61" fmla="*/ 121 h 1647"/>
                <a:gd name="T62" fmla="*/ 1752 w 1932"/>
                <a:gd name="T63" fmla="*/ 90 h 1647"/>
                <a:gd name="T64" fmla="*/ 1828 w 1932"/>
                <a:gd name="T65" fmla="*/ 29 h 1647"/>
                <a:gd name="T66" fmla="*/ 1932 w 1932"/>
                <a:gd name="T67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2" h="1647">
                  <a:moveTo>
                    <a:pt x="0" y="1647"/>
                  </a:moveTo>
                  <a:lnTo>
                    <a:pt x="102" y="1647"/>
                  </a:lnTo>
                  <a:lnTo>
                    <a:pt x="102" y="1633"/>
                  </a:lnTo>
                  <a:lnTo>
                    <a:pt x="134" y="1633"/>
                  </a:lnTo>
                  <a:lnTo>
                    <a:pt x="134" y="1622"/>
                  </a:lnTo>
                  <a:lnTo>
                    <a:pt x="158" y="1622"/>
                  </a:lnTo>
                  <a:lnTo>
                    <a:pt x="158" y="1557"/>
                  </a:lnTo>
                  <a:lnTo>
                    <a:pt x="184" y="1557"/>
                  </a:lnTo>
                  <a:lnTo>
                    <a:pt x="184" y="1423"/>
                  </a:lnTo>
                  <a:lnTo>
                    <a:pt x="337" y="1423"/>
                  </a:lnTo>
                  <a:lnTo>
                    <a:pt x="337" y="1396"/>
                  </a:lnTo>
                  <a:lnTo>
                    <a:pt x="359" y="1396"/>
                  </a:lnTo>
                  <a:lnTo>
                    <a:pt x="359" y="1381"/>
                  </a:lnTo>
                  <a:lnTo>
                    <a:pt x="387" y="1381"/>
                  </a:lnTo>
                  <a:lnTo>
                    <a:pt x="387" y="1369"/>
                  </a:lnTo>
                  <a:lnTo>
                    <a:pt x="517" y="1369"/>
                  </a:lnTo>
                  <a:lnTo>
                    <a:pt x="517" y="1302"/>
                  </a:lnTo>
                  <a:lnTo>
                    <a:pt x="545" y="1302"/>
                  </a:lnTo>
                  <a:lnTo>
                    <a:pt x="545" y="1190"/>
                  </a:lnTo>
                  <a:lnTo>
                    <a:pt x="569" y="1190"/>
                  </a:lnTo>
                  <a:lnTo>
                    <a:pt x="569" y="1170"/>
                  </a:lnTo>
                  <a:lnTo>
                    <a:pt x="621" y="1170"/>
                  </a:lnTo>
                  <a:lnTo>
                    <a:pt x="621" y="1119"/>
                  </a:lnTo>
                  <a:lnTo>
                    <a:pt x="671" y="1119"/>
                  </a:lnTo>
                  <a:lnTo>
                    <a:pt x="671" y="1073"/>
                  </a:lnTo>
                  <a:lnTo>
                    <a:pt x="699" y="1073"/>
                  </a:lnTo>
                  <a:lnTo>
                    <a:pt x="699" y="981"/>
                  </a:lnTo>
                  <a:lnTo>
                    <a:pt x="723" y="981"/>
                  </a:lnTo>
                  <a:lnTo>
                    <a:pt x="723" y="664"/>
                  </a:lnTo>
                  <a:lnTo>
                    <a:pt x="745" y="664"/>
                  </a:lnTo>
                  <a:lnTo>
                    <a:pt x="745" y="629"/>
                  </a:lnTo>
                  <a:lnTo>
                    <a:pt x="773" y="629"/>
                  </a:lnTo>
                  <a:lnTo>
                    <a:pt x="773" y="612"/>
                  </a:lnTo>
                  <a:lnTo>
                    <a:pt x="799" y="612"/>
                  </a:lnTo>
                  <a:lnTo>
                    <a:pt x="799" y="591"/>
                  </a:lnTo>
                  <a:lnTo>
                    <a:pt x="823" y="591"/>
                  </a:lnTo>
                  <a:lnTo>
                    <a:pt x="823" y="574"/>
                  </a:lnTo>
                  <a:lnTo>
                    <a:pt x="875" y="574"/>
                  </a:lnTo>
                  <a:lnTo>
                    <a:pt x="875" y="515"/>
                  </a:lnTo>
                  <a:lnTo>
                    <a:pt x="899" y="515"/>
                  </a:lnTo>
                  <a:lnTo>
                    <a:pt x="899" y="467"/>
                  </a:lnTo>
                  <a:lnTo>
                    <a:pt x="927" y="467"/>
                  </a:lnTo>
                  <a:lnTo>
                    <a:pt x="927" y="413"/>
                  </a:lnTo>
                  <a:lnTo>
                    <a:pt x="1031" y="413"/>
                  </a:lnTo>
                  <a:lnTo>
                    <a:pt x="1031" y="396"/>
                  </a:lnTo>
                  <a:lnTo>
                    <a:pt x="1079" y="396"/>
                  </a:lnTo>
                  <a:lnTo>
                    <a:pt x="1079" y="356"/>
                  </a:lnTo>
                  <a:lnTo>
                    <a:pt x="1105" y="356"/>
                  </a:lnTo>
                  <a:lnTo>
                    <a:pt x="1105" y="316"/>
                  </a:lnTo>
                  <a:lnTo>
                    <a:pt x="1236" y="316"/>
                  </a:lnTo>
                  <a:lnTo>
                    <a:pt x="1236" y="295"/>
                  </a:lnTo>
                  <a:lnTo>
                    <a:pt x="1262" y="295"/>
                  </a:lnTo>
                  <a:lnTo>
                    <a:pt x="1262" y="211"/>
                  </a:lnTo>
                  <a:lnTo>
                    <a:pt x="1340" y="211"/>
                  </a:lnTo>
                  <a:lnTo>
                    <a:pt x="1340" y="195"/>
                  </a:lnTo>
                  <a:lnTo>
                    <a:pt x="1366" y="195"/>
                  </a:lnTo>
                  <a:lnTo>
                    <a:pt x="1366" y="167"/>
                  </a:lnTo>
                  <a:lnTo>
                    <a:pt x="1420" y="167"/>
                  </a:lnTo>
                  <a:lnTo>
                    <a:pt x="1420" y="142"/>
                  </a:lnTo>
                  <a:lnTo>
                    <a:pt x="1442" y="142"/>
                  </a:lnTo>
                  <a:lnTo>
                    <a:pt x="1442" y="121"/>
                  </a:lnTo>
                  <a:lnTo>
                    <a:pt x="1598" y="121"/>
                  </a:lnTo>
                  <a:lnTo>
                    <a:pt x="1598" y="90"/>
                  </a:lnTo>
                  <a:lnTo>
                    <a:pt x="1752" y="90"/>
                  </a:lnTo>
                  <a:lnTo>
                    <a:pt x="1752" y="29"/>
                  </a:lnTo>
                  <a:lnTo>
                    <a:pt x="1828" y="29"/>
                  </a:lnTo>
                  <a:lnTo>
                    <a:pt x="1828" y="0"/>
                  </a:lnTo>
                  <a:lnTo>
                    <a:pt x="1932" y="0"/>
                  </a:lnTo>
                </a:path>
              </a:pathLst>
            </a:custGeom>
            <a:noFill/>
            <a:ln w="28575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329970" y="2031217"/>
            <a:ext cx="3171403" cy="3092450"/>
            <a:chOff x="5405438" y="1816100"/>
            <a:chExt cx="3271838" cy="3092450"/>
          </a:xfrm>
        </p:grpSpPr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456238" y="4857750"/>
              <a:ext cx="32210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5456238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V="1">
              <a:off x="7827963" y="1816100"/>
              <a:ext cx="0" cy="304165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>
              <a:off x="5405438" y="1816100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5405438" y="2419350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5405438" y="3038475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5405438" y="3643313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>
              <a:off x="5405438" y="4256088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5405438" y="4857750"/>
              <a:ext cx="5080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V="1">
              <a:off x="545623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 flipV="1">
              <a:off x="6105525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31"/>
            <p:cNvSpPr>
              <a:spLocks noChangeShapeType="1"/>
            </p:cNvSpPr>
            <p:nvPr/>
          </p:nvSpPr>
          <p:spPr bwMode="auto">
            <a:xfrm flipV="1">
              <a:off x="6750050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V="1">
              <a:off x="739933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V="1">
              <a:off x="8027988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4"/>
            <p:cNvSpPr>
              <a:spLocks noChangeShapeType="1"/>
            </p:cNvSpPr>
            <p:nvPr/>
          </p:nvSpPr>
          <p:spPr bwMode="auto">
            <a:xfrm flipV="1">
              <a:off x="8677275" y="4857750"/>
              <a:ext cx="0" cy="50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5522913" y="2036763"/>
              <a:ext cx="3154363" cy="2820988"/>
            </a:xfrm>
            <a:custGeom>
              <a:avLst/>
              <a:gdLst>
                <a:gd name="T0" fmla="*/ 0 w 1987"/>
                <a:gd name="T1" fmla="*/ 1777 h 1777"/>
                <a:gd name="T2" fmla="*/ 0 w 1987"/>
                <a:gd name="T3" fmla="*/ 1541 h 1777"/>
                <a:gd name="T4" fmla="*/ 33 w 1987"/>
                <a:gd name="T5" fmla="*/ 1541 h 1777"/>
                <a:gd name="T6" fmla="*/ 33 w 1987"/>
                <a:gd name="T7" fmla="*/ 1511 h 1777"/>
                <a:gd name="T8" fmla="*/ 87 w 1987"/>
                <a:gd name="T9" fmla="*/ 1511 h 1777"/>
                <a:gd name="T10" fmla="*/ 87 w 1987"/>
                <a:gd name="T11" fmla="*/ 1453 h 1777"/>
                <a:gd name="T12" fmla="*/ 115 w 1987"/>
                <a:gd name="T13" fmla="*/ 1453 h 1777"/>
                <a:gd name="T14" fmla="*/ 115 w 1987"/>
                <a:gd name="T15" fmla="*/ 1356 h 1777"/>
                <a:gd name="T16" fmla="*/ 139 w 1987"/>
                <a:gd name="T17" fmla="*/ 1356 h 1777"/>
                <a:gd name="T18" fmla="*/ 139 w 1987"/>
                <a:gd name="T19" fmla="*/ 1081 h 1777"/>
                <a:gd name="T20" fmla="*/ 169 w 1987"/>
                <a:gd name="T21" fmla="*/ 1081 h 1777"/>
                <a:gd name="T22" fmla="*/ 169 w 1987"/>
                <a:gd name="T23" fmla="*/ 1037 h 1777"/>
                <a:gd name="T24" fmla="*/ 519 w 1987"/>
                <a:gd name="T25" fmla="*/ 1037 h 1777"/>
                <a:gd name="T26" fmla="*/ 519 w 1987"/>
                <a:gd name="T27" fmla="*/ 889 h 1777"/>
                <a:gd name="T28" fmla="*/ 559 w 1987"/>
                <a:gd name="T29" fmla="*/ 889 h 1777"/>
                <a:gd name="T30" fmla="*/ 559 w 1987"/>
                <a:gd name="T31" fmla="*/ 849 h 1777"/>
                <a:gd name="T32" fmla="*/ 577 w 1987"/>
                <a:gd name="T33" fmla="*/ 849 h 1777"/>
                <a:gd name="T34" fmla="*/ 577 w 1987"/>
                <a:gd name="T35" fmla="*/ 819 h 1777"/>
                <a:gd name="T36" fmla="*/ 655 w 1987"/>
                <a:gd name="T37" fmla="*/ 819 h 1777"/>
                <a:gd name="T38" fmla="*/ 655 w 1987"/>
                <a:gd name="T39" fmla="*/ 723 h 1777"/>
                <a:gd name="T40" fmla="*/ 681 w 1987"/>
                <a:gd name="T41" fmla="*/ 723 h 1777"/>
                <a:gd name="T42" fmla="*/ 681 w 1987"/>
                <a:gd name="T43" fmla="*/ 614 h 1777"/>
                <a:gd name="T44" fmla="*/ 705 w 1987"/>
                <a:gd name="T45" fmla="*/ 614 h 1777"/>
                <a:gd name="T46" fmla="*/ 705 w 1987"/>
                <a:gd name="T47" fmla="*/ 375 h 1777"/>
                <a:gd name="T48" fmla="*/ 737 w 1987"/>
                <a:gd name="T49" fmla="*/ 375 h 1777"/>
                <a:gd name="T50" fmla="*/ 737 w 1987"/>
                <a:gd name="T51" fmla="*/ 320 h 1777"/>
                <a:gd name="T52" fmla="*/ 793 w 1987"/>
                <a:gd name="T53" fmla="*/ 320 h 1777"/>
                <a:gd name="T54" fmla="*/ 793 w 1987"/>
                <a:gd name="T55" fmla="*/ 304 h 1777"/>
                <a:gd name="T56" fmla="*/ 846 w 1987"/>
                <a:gd name="T57" fmla="*/ 304 h 1777"/>
                <a:gd name="T58" fmla="*/ 846 w 1987"/>
                <a:gd name="T59" fmla="*/ 270 h 1777"/>
                <a:gd name="T60" fmla="*/ 870 w 1987"/>
                <a:gd name="T61" fmla="*/ 270 h 1777"/>
                <a:gd name="T62" fmla="*/ 870 w 1987"/>
                <a:gd name="T63" fmla="*/ 241 h 1777"/>
                <a:gd name="T64" fmla="*/ 890 w 1987"/>
                <a:gd name="T65" fmla="*/ 241 h 1777"/>
                <a:gd name="T66" fmla="*/ 890 w 1987"/>
                <a:gd name="T67" fmla="*/ 226 h 1777"/>
                <a:gd name="T68" fmla="*/ 1116 w 1987"/>
                <a:gd name="T69" fmla="*/ 226 h 1777"/>
                <a:gd name="T70" fmla="*/ 1116 w 1987"/>
                <a:gd name="T71" fmla="*/ 149 h 1777"/>
                <a:gd name="T72" fmla="*/ 1202 w 1987"/>
                <a:gd name="T73" fmla="*/ 149 h 1777"/>
                <a:gd name="T74" fmla="*/ 1202 w 1987"/>
                <a:gd name="T75" fmla="*/ 126 h 1777"/>
                <a:gd name="T76" fmla="*/ 1424 w 1987"/>
                <a:gd name="T77" fmla="*/ 126 h 1777"/>
                <a:gd name="T78" fmla="*/ 1424 w 1987"/>
                <a:gd name="T79" fmla="*/ 105 h 1777"/>
                <a:gd name="T80" fmla="*/ 1466 w 1987"/>
                <a:gd name="T81" fmla="*/ 105 h 1777"/>
                <a:gd name="T82" fmla="*/ 1466 w 1987"/>
                <a:gd name="T83" fmla="*/ 58 h 1777"/>
                <a:gd name="T84" fmla="*/ 1496 w 1987"/>
                <a:gd name="T85" fmla="*/ 58 h 1777"/>
                <a:gd name="T86" fmla="*/ 1711 w 1987"/>
                <a:gd name="T87" fmla="*/ 58 h 1777"/>
                <a:gd name="T88" fmla="*/ 1711 w 1987"/>
                <a:gd name="T89" fmla="*/ 31 h 1777"/>
                <a:gd name="T90" fmla="*/ 1829 w 1987"/>
                <a:gd name="T91" fmla="*/ 31 h 1777"/>
                <a:gd name="T92" fmla="*/ 1829 w 1987"/>
                <a:gd name="T93" fmla="*/ 0 h 1777"/>
                <a:gd name="T94" fmla="*/ 1987 w 1987"/>
                <a:gd name="T95" fmla="*/ 0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87" h="1777">
                  <a:moveTo>
                    <a:pt x="0" y="1777"/>
                  </a:moveTo>
                  <a:lnTo>
                    <a:pt x="0" y="1541"/>
                  </a:lnTo>
                  <a:lnTo>
                    <a:pt x="33" y="1541"/>
                  </a:lnTo>
                  <a:lnTo>
                    <a:pt x="33" y="1511"/>
                  </a:lnTo>
                  <a:lnTo>
                    <a:pt x="87" y="1511"/>
                  </a:lnTo>
                  <a:lnTo>
                    <a:pt x="87" y="1453"/>
                  </a:lnTo>
                  <a:lnTo>
                    <a:pt x="115" y="1453"/>
                  </a:lnTo>
                  <a:lnTo>
                    <a:pt x="115" y="1356"/>
                  </a:lnTo>
                  <a:lnTo>
                    <a:pt x="139" y="1356"/>
                  </a:lnTo>
                  <a:lnTo>
                    <a:pt x="139" y="1081"/>
                  </a:lnTo>
                  <a:lnTo>
                    <a:pt x="169" y="1081"/>
                  </a:lnTo>
                  <a:lnTo>
                    <a:pt x="169" y="1037"/>
                  </a:lnTo>
                  <a:lnTo>
                    <a:pt x="519" y="1037"/>
                  </a:lnTo>
                  <a:lnTo>
                    <a:pt x="519" y="889"/>
                  </a:lnTo>
                  <a:lnTo>
                    <a:pt x="559" y="889"/>
                  </a:lnTo>
                  <a:lnTo>
                    <a:pt x="559" y="849"/>
                  </a:lnTo>
                  <a:lnTo>
                    <a:pt x="577" y="849"/>
                  </a:lnTo>
                  <a:lnTo>
                    <a:pt x="577" y="819"/>
                  </a:lnTo>
                  <a:lnTo>
                    <a:pt x="655" y="819"/>
                  </a:lnTo>
                  <a:lnTo>
                    <a:pt x="655" y="723"/>
                  </a:lnTo>
                  <a:lnTo>
                    <a:pt x="681" y="723"/>
                  </a:lnTo>
                  <a:lnTo>
                    <a:pt x="681" y="614"/>
                  </a:lnTo>
                  <a:lnTo>
                    <a:pt x="705" y="614"/>
                  </a:lnTo>
                  <a:lnTo>
                    <a:pt x="705" y="375"/>
                  </a:lnTo>
                  <a:lnTo>
                    <a:pt x="737" y="375"/>
                  </a:lnTo>
                  <a:lnTo>
                    <a:pt x="737" y="320"/>
                  </a:lnTo>
                  <a:lnTo>
                    <a:pt x="793" y="320"/>
                  </a:lnTo>
                  <a:lnTo>
                    <a:pt x="793" y="304"/>
                  </a:lnTo>
                  <a:lnTo>
                    <a:pt x="846" y="304"/>
                  </a:lnTo>
                  <a:lnTo>
                    <a:pt x="846" y="270"/>
                  </a:lnTo>
                  <a:lnTo>
                    <a:pt x="870" y="270"/>
                  </a:lnTo>
                  <a:lnTo>
                    <a:pt x="870" y="241"/>
                  </a:lnTo>
                  <a:lnTo>
                    <a:pt x="890" y="241"/>
                  </a:lnTo>
                  <a:lnTo>
                    <a:pt x="890" y="226"/>
                  </a:lnTo>
                  <a:lnTo>
                    <a:pt x="1116" y="226"/>
                  </a:lnTo>
                  <a:lnTo>
                    <a:pt x="1116" y="149"/>
                  </a:lnTo>
                  <a:lnTo>
                    <a:pt x="1202" y="149"/>
                  </a:lnTo>
                  <a:lnTo>
                    <a:pt x="1202" y="126"/>
                  </a:lnTo>
                  <a:lnTo>
                    <a:pt x="1424" y="126"/>
                  </a:lnTo>
                  <a:lnTo>
                    <a:pt x="1424" y="105"/>
                  </a:lnTo>
                  <a:lnTo>
                    <a:pt x="1466" y="105"/>
                  </a:lnTo>
                  <a:lnTo>
                    <a:pt x="1466" y="58"/>
                  </a:lnTo>
                  <a:lnTo>
                    <a:pt x="1496" y="58"/>
                  </a:lnTo>
                  <a:lnTo>
                    <a:pt x="1711" y="58"/>
                  </a:lnTo>
                  <a:lnTo>
                    <a:pt x="1711" y="31"/>
                  </a:lnTo>
                  <a:lnTo>
                    <a:pt x="1829" y="31"/>
                  </a:lnTo>
                  <a:lnTo>
                    <a:pt x="1829" y="0"/>
                  </a:lnTo>
                  <a:lnTo>
                    <a:pt x="1987" y="0"/>
                  </a:lnTo>
                </a:path>
              </a:pathLst>
            </a:custGeom>
            <a:noFill/>
            <a:ln w="28575" cap="flat">
              <a:solidFill>
                <a:srgbClr val="233E9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5572125" y="1836738"/>
              <a:ext cx="3105150" cy="3021013"/>
            </a:xfrm>
            <a:custGeom>
              <a:avLst/>
              <a:gdLst>
                <a:gd name="T0" fmla="*/ 0 w 977"/>
                <a:gd name="T1" fmla="*/ 908 h 908"/>
                <a:gd name="T2" fmla="*/ 0 w 977"/>
                <a:gd name="T3" fmla="*/ 775 h 908"/>
                <a:gd name="T4" fmla="*/ 15 w 977"/>
                <a:gd name="T5" fmla="*/ 775 h 908"/>
                <a:gd name="T6" fmla="*/ 15 w 977"/>
                <a:gd name="T7" fmla="*/ 757 h 908"/>
                <a:gd name="T8" fmla="*/ 28 w 977"/>
                <a:gd name="T9" fmla="*/ 757 h 908"/>
                <a:gd name="T10" fmla="*/ 28 w 977"/>
                <a:gd name="T11" fmla="*/ 718 h 908"/>
                <a:gd name="T12" fmla="*/ 42 w 977"/>
                <a:gd name="T13" fmla="*/ 718 h 908"/>
                <a:gd name="T14" fmla="*/ 42 w 977"/>
                <a:gd name="T15" fmla="*/ 623 h 908"/>
                <a:gd name="T16" fmla="*/ 54 w 977"/>
                <a:gd name="T17" fmla="*/ 623 h 908"/>
                <a:gd name="T18" fmla="*/ 54 w 977"/>
                <a:gd name="T19" fmla="*/ 437 h 908"/>
                <a:gd name="T20" fmla="*/ 68 w 977"/>
                <a:gd name="T21" fmla="*/ 437 h 908"/>
                <a:gd name="T22" fmla="*/ 68 w 977"/>
                <a:gd name="T23" fmla="*/ 415 h 908"/>
                <a:gd name="T24" fmla="*/ 80 w 977"/>
                <a:gd name="T25" fmla="*/ 415 h 908"/>
                <a:gd name="T26" fmla="*/ 80 w 977"/>
                <a:gd name="T27" fmla="*/ 406 h 908"/>
                <a:gd name="T28" fmla="*/ 95 w 977"/>
                <a:gd name="T29" fmla="*/ 406 h 908"/>
                <a:gd name="T30" fmla="*/ 95 w 977"/>
                <a:gd name="T31" fmla="*/ 397 h 908"/>
                <a:gd name="T32" fmla="*/ 203 w 977"/>
                <a:gd name="T33" fmla="*/ 397 h 908"/>
                <a:gd name="T34" fmla="*/ 203 w 977"/>
                <a:gd name="T35" fmla="*/ 389 h 908"/>
                <a:gd name="T36" fmla="*/ 231 w 977"/>
                <a:gd name="T37" fmla="*/ 389 h 908"/>
                <a:gd name="T38" fmla="*/ 231 w 977"/>
                <a:gd name="T39" fmla="*/ 377 h 908"/>
                <a:gd name="T40" fmla="*/ 243 w 977"/>
                <a:gd name="T41" fmla="*/ 377 h 908"/>
                <a:gd name="T42" fmla="*/ 243 w 977"/>
                <a:gd name="T43" fmla="*/ 337 h 908"/>
                <a:gd name="T44" fmla="*/ 271 w 977"/>
                <a:gd name="T45" fmla="*/ 337 h 908"/>
                <a:gd name="T46" fmla="*/ 271 w 977"/>
                <a:gd name="T47" fmla="*/ 330 h 908"/>
                <a:gd name="T48" fmla="*/ 283 w 977"/>
                <a:gd name="T49" fmla="*/ 330 h 908"/>
                <a:gd name="T50" fmla="*/ 283 w 977"/>
                <a:gd name="T51" fmla="*/ 322 h 908"/>
                <a:gd name="T52" fmla="*/ 298 w 977"/>
                <a:gd name="T53" fmla="*/ 322 h 908"/>
                <a:gd name="T54" fmla="*/ 298 w 977"/>
                <a:gd name="T55" fmla="*/ 315 h 908"/>
                <a:gd name="T56" fmla="*/ 311 w 977"/>
                <a:gd name="T57" fmla="*/ 315 h 908"/>
                <a:gd name="T58" fmla="*/ 311 w 977"/>
                <a:gd name="T59" fmla="*/ 290 h 908"/>
                <a:gd name="T60" fmla="*/ 325 w 977"/>
                <a:gd name="T61" fmla="*/ 290 h 908"/>
                <a:gd name="T62" fmla="*/ 325 w 977"/>
                <a:gd name="T63" fmla="*/ 245 h 908"/>
                <a:gd name="T64" fmla="*/ 339 w 977"/>
                <a:gd name="T65" fmla="*/ 245 h 908"/>
                <a:gd name="T66" fmla="*/ 339 w 977"/>
                <a:gd name="T67" fmla="*/ 100 h 908"/>
                <a:gd name="T68" fmla="*/ 352 w 977"/>
                <a:gd name="T69" fmla="*/ 100 h 908"/>
                <a:gd name="T70" fmla="*/ 352 w 977"/>
                <a:gd name="T71" fmla="*/ 93 h 908"/>
                <a:gd name="T72" fmla="*/ 380 w 977"/>
                <a:gd name="T73" fmla="*/ 93 h 908"/>
                <a:gd name="T74" fmla="*/ 380 w 977"/>
                <a:gd name="T75" fmla="*/ 88 h 908"/>
                <a:gd name="T76" fmla="*/ 408 w 977"/>
                <a:gd name="T77" fmla="*/ 88 h 908"/>
                <a:gd name="T78" fmla="*/ 408 w 977"/>
                <a:gd name="T79" fmla="*/ 79 h 908"/>
                <a:gd name="T80" fmla="*/ 420 w 977"/>
                <a:gd name="T81" fmla="*/ 79 h 908"/>
                <a:gd name="T82" fmla="*/ 420 w 977"/>
                <a:gd name="T83" fmla="*/ 60 h 908"/>
                <a:gd name="T84" fmla="*/ 435 w 977"/>
                <a:gd name="T85" fmla="*/ 60 h 908"/>
                <a:gd name="T86" fmla="*/ 435 w 977"/>
                <a:gd name="T87" fmla="*/ 36 h 908"/>
                <a:gd name="T88" fmla="*/ 447 w 977"/>
                <a:gd name="T89" fmla="*/ 36 h 908"/>
                <a:gd name="T90" fmla="*/ 447 w 977"/>
                <a:gd name="T91" fmla="*/ 26 h 908"/>
                <a:gd name="T92" fmla="*/ 462 w 977"/>
                <a:gd name="T93" fmla="*/ 26 h 908"/>
                <a:gd name="T94" fmla="*/ 462 w 977"/>
                <a:gd name="T95" fmla="*/ 18 h 908"/>
                <a:gd name="T96" fmla="*/ 786 w 977"/>
                <a:gd name="T97" fmla="*/ 18 h 908"/>
                <a:gd name="T98" fmla="*/ 786 w 977"/>
                <a:gd name="T99" fmla="*/ 9 h 908"/>
                <a:gd name="T100" fmla="*/ 882 w 977"/>
                <a:gd name="T101" fmla="*/ 9 h 908"/>
                <a:gd name="T102" fmla="*/ 882 w 977"/>
                <a:gd name="T103" fmla="*/ 0 h 908"/>
                <a:gd name="T104" fmla="*/ 977 w 977"/>
                <a:gd name="T105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7" h="908">
                  <a:moveTo>
                    <a:pt x="0" y="908"/>
                  </a:moveTo>
                  <a:cubicBezTo>
                    <a:pt x="0" y="775"/>
                    <a:pt x="0" y="775"/>
                    <a:pt x="0" y="775"/>
                  </a:cubicBezTo>
                  <a:cubicBezTo>
                    <a:pt x="15" y="775"/>
                    <a:pt x="15" y="775"/>
                    <a:pt x="15" y="775"/>
                  </a:cubicBezTo>
                  <a:cubicBezTo>
                    <a:pt x="15" y="757"/>
                    <a:pt x="15" y="757"/>
                    <a:pt x="15" y="757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28" y="718"/>
                    <a:pt x="28" y="718"/>
                    <a:pt x="28" y="718"/>
                  </a:cubicBezTo>
                  <a:cubicBezTo>
                    <a:pt x="42" y="718"/>
                    <a:pt x="42" y="718"/>
                    <a:pt x="42" y="718"/>
                  </a:cubicBezTo>
                  <a:cubicBezTo>
                    <a:pt x="42" y="623"/>
                    <a:pt x="42" y="623"/>
                    <a:pt x="42" y="623"/>
                  </a:cubicBezTo>
                  <a:cubicBezTo>
                    <a:pt x="42" y="623"/>
                    <a:pt x="54" y="625"/>
                    <a:pt x="54" y="623"/>
                  </a:cubicBezTo>
                  <a:cubicBezTo>
                    <a:pt x="54" y="621"/>
                    <a:pt x="54" y="437"/>
                    <a:pt x="54" y="437"/>
                  </a:cubicBezTo>
                  <a:cubicBezTo>
                    <a:pt x="68" y="437"/>
                    <a:pt x="68" y="437"/>
                    <a:pt x="68" y="437"/>
                  </a:cubicBezTo>
                  <a:cubicBezTo>
                    <a:pt x="68" y="415"/>
                    <a:pt x="68" y="415"/>
                    <a:pt x="68" y="415"/>
                  </a:cubicBezTo>
                  <a:cubicBezTo>
                    <a:pt x="80" y="415"/>
                    <a:pt x="80" y="415"/>
                    <a:pt x="80" y="415"/>
                  </a:cubicBezTo>
                  <a:cubicBezTo>
                    <a:pt x="80" y="406"/>
                    <a:pt x="80" y="406"/>
                    <a:pt x="80" y="406"/>
                  </a:cubicBezTo>
                  <a:cubicBezTo>
                    <a:pt x="95" y="406"/>
                    <a:pt x="95" y="406"/>
                    <a:pt x="95" y="406"/>
                  </a:cubicBezTo>
                  <a:cubicBezTo>
                    <a:pt x="95" y="397"/>
                    <a:pt x="95" y="397"/>
                    <a:pt x="95" y="397"/>
                  </a:cubicBezTo>
                  <a:cubicBezTo>
                    <a:pt x="203" y="397"/>
                    <a:pt x="203" y="397"/>
                    <a:pt x="203" y="397"/>
                  </a:cubicBezTo>
                  <a:cubicBezTo>
                    <a:pt x="203" y="389"/>
                    <a:pt x="203" y="389"/>
                    <a:pt x="203" y="389"/>
                  </a:cubicBezTo>
                  <a:cubicBezTo>
                    <a:pt x="231" y="389"/>
                    <a:pt x="231" y="389"/>
                    <a:pt x="231" y="389"/>
                  </a:cubicBezTo>
                  <a:cubicBezTo>
                    <a:pt x="231" y="377"/>
                    <a:pt x="231" y="377"/>
                    <a:pt x="231" y="377"/>
                  </a:cubicBezTo>
                  <a:cubicBezTo>
                    <a:pt x="243" y="377"/>
                    <a:pt x="243" y="377"/>
                    <a:pt x="243" y="377"/>
                  </a:cubicBezTo>
                  <a:cubicBezTo>
                    <a:pt x="243" y="337"/>
                    <a:pt x="243" y="337"/>
                    <a:pt x="243" y="337"/>
                  </a:cubicBezTo>
                  <a:cubicBezTo>
                    <a:pt x="271" y="337"/>
                    <a:pt x="271" y="337"/>
                    <a:pt x="271" y="337"/>
                  </a:cubicBezTo>
                  <a:cubicBezTo>
                    <a:pt x="271" y="330"/>
                    <a:pt x="271" y="330"/>
                    <a:pt x="271" y="330"/>
                  </a:cubicBezTo>
                  <a:cubicBezTo>
                    <a:pt x="283" y="330"/>
                    <a:pt x="283" y="330"/>
                    <a:pt x="283" y="330"/>
                  </a:cubicBezTo>
                  <a:cubicBezTo>
                    <a:pt x="283" y="322"/>
                    <a:pt x="283" y="322"/>
                    <a:pt x="283" y="322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298" y="315"/>
                    <a:pt x="298" y="315"/>
                    <a:pt x="298" y="315"/>
                  </a:cubicBezTo>
                  <a:cubicBezTo>
                    <a:pt x="311" y="315"/>
                    <a:pt x="311" y="315"/>
                    <a:pt x="311" y="315"/>
                  </a:cubicBezTo>
                  <a:cubicBezTo>
                    <a:pt x="311" y="290"/>
                    <a:pt x="311" y="290"/>
                    <a:pt x="311" y="290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325" y="245"/>
                    <a:pt x="325" y="245"/>
                    <a:pt x="325" y="245"/>
                  </a:cubicBezTo>
                  <a:cubicBezTo>
                    <a:pt x="339" y="245"/>
                    <a:pt x="339" y="245"/>
                    <a:pt x="339" y="245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52" y="100"/>
                    <a:pt x="352" y="100"/>
                    <a:pt x="352" y="100"/>
                  </a:cubicBezTo>
                  <a:cubicBezTo>
                    <a:pt x="352" y="93"/>
                    <a:pt x="352" y="93"/>
                    <a:pt x="352" y="93"/>
                  </a:cubicBezTo>
                  <a:cubicBezTo>
                    <a:pt x="380" y="93"/>
                    <a:pt x="380" y="93"/>
                    <a:pt x="380" y="93"/>
                  </a:cubicBezTo>
                  <a:cubicBezTo>
                    <a:pt x="380" y="88"/>
                    <a:pt x="380" y="88"/>
                    <a:pt x="380" y="8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408" y="79"/>
                    <a:pt x="408" y="79"/>
                    <a:pt x="408" y="79"/>
                  </a:cubicBezTo>
                  <a:cubicBezTo>
                    <a:pt x="420" y="79"/>
                    <a:pt x="420" y="79"/>
                    <a:pt x="420" y="79"/>
                  </a:cubicBezTo>
                  <a:cubicBezTo>
                    <a:pt x="420" y="60"/>
                    <a:pt x="420" y="60"/>
                    <a:pt x="420" y="60"/>
                  </a:cubicBezTo>
                  <a:cubicBezTo>
                    <a:pt x="435" y="60"/>
                    <a:pt x="435" y="60"/>
                    <a:pt x="435" y="60"/>
                  </a:cubicBezTo>
                  <a:cubicBezTo>
                    <a:pt x="435" y="36"/>
                    <a:pt x="435" y="36"/>
                    <a:pt x="435" y="36"/>
                  </a:cubicBezTo>
                  <a:cubicBezTo>
                    <a:pt x="447" y="36"/>
                    <a:pt x="447" y="36"/>
                    <a:pt x="447" y="36"/>
                  </a:cubicBezTo>
                  <a:cubicBezTo>
                    <a:pt x="447" y="26"/>
                    <a:pt x="447" y="26"/>
                    <a:pt x="447" y="26"/>
                  </a:cubicBezTo>
                  <a:cubicBezTo>
                    <a:pt x="462" y="26"/>
                    <a:pt x="462" y="26"/>
                    <a:pt x="462" y="26"/>
                  </a:cubicBezTo>
                  <a:cubicBezTo>
                    <a:pt x="462" y="18"/>
                    <a:pt x="462" y="18"/>
                    <a:pt x="462" y="18"/>
                  </a:cubicBezTo>
                  <a:cubicBezTo>
                    <a:pt x="786" y="18"/>
                    <a:pt x="786" y="18"/>
                    <a:pt x="786" y="18"/>
                  </a:cubicBezTo>
                  <a:cubicBezTo>
                    <a:pt x="786" y="9"/>
                    <a:pt x="786" y="9"/>
                    <a:pt x="786" y="9"/>
                  </a:cubicBezTo>
                  <a:cubicBezTo>
                    <a:pt x="882" y="9"/>
                    <a:pt x="882" y="9"/>
                    <a:pt x="882" y="9"/>
                  </a:cubicBezTo>
                  <a:cubicBezTo>
                    <a:pt x="882" y="0"/>
                    <a:pt x="882" y="0"/>
                    <a:pt x="882" y="0"/>
                  </a:cubicBezTo>
                  <a:cubicBezTo>
                    <a:pt x="977" y="0"/>
                    <a:pt x="977" y="0"/>
                    <a:pt x="977" y="0"/>
                  </a:cubicBezTo>
                </a:path>
              </a:pathLst>
            </a:custGeom>
            <a:noFill/>
            <a:ln w="28575" cap="flat">
              <a:solidFill>
                <a:srgbClr val="FF6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1610778" y="4749665"/>
            <a:ext cx="256196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RR 1.66 (95%CI 1.32 – 2.08; P&lt;0.0001)</a:t>
            </a:r>
          </a:p>
        </p:txBody>
      </p:sp>
      <p:sp>
        <p:nvSpPr>
          <p:cNvPr id="5" name="Rectangle 4"/>
          <p:cNvSpPr/>
          <p:nvPr/>
        </p:nvSpPr>
        <p:spPr>
          <a:xfrm>
            <a:off x="5633514" y="4713705"/>
            <a:ext cx="240597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RR 1.11 (95%CI 1.00 – 1.23; P=0.05)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980313" y="50905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582810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15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173119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30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821301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45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400035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60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25067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831565" y="5394528"/>
            <a:ext cx="2047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Days</a:t>
            </a:r>
            <a:r>
              <a:rPr lang="fr-FR" sz="1400" dirty="0" smtClean="0"/>
              <a:t> </a:t>
            </a:r>
            <a:r>
              <a:rPr lang="fr-FR" sz="1400" dirty="0" err="1" smtClean="0"/>
              <a:t>since</a:t>
            </a:r>
            <a:r>
              <a:rPr lang="fr-FR" sz="1400" dirty="0" smtClean="0"/>
              <a:t> randomisation</a:t>
            </a:r>
            <a:endParaRPr lang="fr-FR" sz="1400" dirty="0"/>
          </a:p>
        </p:txBody>
      </p:sp>
      <p:sp>
        <p:nvSpPr>
          <p:cNvPr id="57" name="ZoneTexte 56"/>
          <p:cNvSpPr txBox="1"/>
          <p:nvPr/>
        </p:nvSpPr>
        <p:spPr>
          <a:xfrm>
            <a:off x="829152" y="49372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92898" y="432376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0,2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92898" y="371030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0,4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92898" y="309684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0,6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692898" y="24718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0,8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92898" y="18815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1,0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567341" y="1284004"/>
            <a:ext cx="4496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Time </a:t>
            </a:r>
            <a:r>
              <a:rPr lang="fr-FR" sz="2000" b="1" dirty="0">
                <a:solidFill>
                  <a:srgbClr val="0070C0"/>
                </a:solidFill>
              </a:rPr>
              <a:t>to VL &lt; 50 </a:t>
            </a:r>
            <a:r>
              <a:rPr lang="fr-FR" sz="2000" b="1" dirty="0" smtClean="0">
                <a:solidFill>
                  <a:srgbClr val="0070C0"/>
                </a:solidFill>
              </a:rPr>
              <a:t>c/</a:t>
            </a:r>
            <a:r>
              <a:rPr lang="fr-FR" sz="2000" b="1" dirty="0" err="1">
                <a:solidFill>
                  <a:srgbClr val="0070C0"/>
                </a:solidFill>
              </a:rPr>
              <a:t>mL</a:t>
            </a:r>
            <a:r>
              <a:rPr lang="fr-FR" sz="2000" b="1" dirty="0">
                <a:solidFill>
                  <a:srgbClr val="0070C0"/>
                </a:solidFill>
              </a:rPr>
              <a:t> (</a:t>
            </a:r>
            <a:r>
              <a:rPr lang="fr-FR" sz="2000" b="1" dirty="0" err="1">
                <a:solidFill>
                  <a:srgbClr val="0070C0"/>
                </a:solidFill>
              </a:rPr>
              <a:t>primary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endpoint</a:t>
            </a:r>
            <a:r>
              <a:rPr lang="fr-FR" sz="20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5484642" y="1284004"/>
            <a:ext cx="267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</a:rPr>
              <a:t>Time </a:t>
            </a:r>
            <a:r>
              <a:rPr lang="fr-FR" sz="2000" b="1" dirty="0">
                <a:solidFill>
                  <a:srgbClr val="0070C0"/>
                </a:solidFill>
              </a:rPr>
              <a:t>to VL &lt; 1000 </a:t>
            </a:r>
            <a:r>
              <a:rPr lang="fr-FR" sz="2000" b="1" dirty="0" smtClean="0">
                <a:solidFill>
                  <a:srgbClr val="0070C0"/>
                </a:solidFill>
              </a:rPr>
              <a:t>c/</a:t>
            </a:r>
            <a:r>
              <a:rPr lang="fr-FR" sz="2000" b="1" dirty="0" err="1">
                <a:solidFill>
                  <a:srgbClr val="0070C0"/>
                </a:solidFill>
              </a:rPr>
              <a:t>mL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251371" y="509052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5853868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15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444177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30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7092359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45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7671093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60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8296125" y="50905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75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6102624" y="5394528"/>
            <a:ext cx="2047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/>
              <a:t>Days</a:t>
            </a:r>
            <a:r>
              <a:rPr lang="fr-FR" sz="1400" dirty="0" smtClean="0"/>
              <a:t> </a:t>
            </a:r>
            <a:r>
              <a:rPr lang="fr-FR" sz="1400" dirty="0" err="1" smtClean="0"/>
              <a:t>since</a:t>
            </a:r>
            <a:r>
              <a:rPr lang="fr-FR" sz="1400" dirty="0" smtClean="0"/>
              <a:t> </a:t>
            </a:r>
            <a:r>
              <a:rPr lang="fr-FR" sz="1400" dirty="0"/>
              <a:t>randomisation 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100210" y="49372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963956" y="432376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0,2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4963956" y="371030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0,4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4963956" y="309684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0,6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4963956" y="24718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0,8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4963956" y="18815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1,0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1256351" y="2189284"/>
            <a:ext cx="326459" cy="0"/>
          </a:xfrm>
          <a:prstGeom prst="line">
            <a:avLst/>
          </a:prstGeom>
          <a:noFill/>
          <a:ln w="28575" cap="flat">
            <a:solidFill>
              <a:srgbClr val="FF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82" name="Connecteur droit 81"/>
          <p:cNvCxnSpPr/>
          <p:nvPr/>
        </p:nvCxnSpPr>
        <p:spPr>
          <a:xfrm>
            <a:off x="1256351" y="2359086"/>
            <a:ext cx="326459" cy="0"/>
          </a:xfrm>
          <a:prstGeom prst="line">
            <a:avLst/>
          </a:prstGeom>
          <a:noFill/>
          <a:ln w="28575" cap="flat">
            <a:solidFill>
              <a:srgbClr val="233E9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83" name="ZoneTexte 82"/>
          <p:cNvSpPr txBox="1"/>
          <p:nvPr/>
        </p:nvSpPr>
        <p:spPr>
          <a:xfrm>
            <a:off x="1573427" y="2035395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DTG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573427" y="222106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EFV</a:t>
            </a:r>
          </a:p>
        </p:txBody>
      </p:sp>
      <p:cxnSp>
        <p:nvCxnSpPr>
          <p:cNvPr id="85" name="Connecteur droit 84"/>
          <p:cNvCxnSpPr/>
          <p:nvPr/>
        </p:nvCxnSpPr>
        <p:spPr>
          <a:xfrm>
            <a:off x="5505139" y="2189284"/>
            <a:ext cx="326459" cy="0"/>
          </a:xfrm>
          <a:prstGeom prst="line">
            <a:avLst/>
          </a:prstGeom>
          <a:noFill/>
          <a:ln w="28575" cap="flat">
            <a:solidFill>
              <a:srgbClr val="FF66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86" name="Connecteur droit 85"/>
          <p:cNvCxnSpPr/>
          <p:nvPr/>
        </p:nvCxnSpPr>
        <p:spPr>
          <a:xfrm>
            <a:off x="5505139" y="2359086"/>
            <a:ext cx="326459" cy="0"/>
          </a:xfrm>
          <a:prstGeom prst="line">
            <a:avLst/>
          </a:prstGeom>
          <a:noFill/>
          <a:ln w="28575" cap="flat">
            <a:solidFill>
              <a:srgbClr val="233E9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sp>
        <p:nvSpPr>
          <p:cNvPr id="87" name="ZoneTexte 86"/>
          <p:cNvSpPr txBox="1"/>
          <p:nvPr/>
        </p:nvSpPr>
        <p:spPr>
          <a:xfrm>
            <a:off x="5822215" y="2035395"/>
            <a:ext cx="49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DTG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5822215" y="222106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EFV</a:t>
            </a:r>
          </a:p>
        </p:txBody>
      </p:sp>
    </p:spTree>
    <p:extLst>
      <p:ext uri="{BB962C8B-B14F-4D97-AF65-F5344CB8AC3E}">
        <p14:creationId xmlns:p14="http://schemas.microsoft.com/office/powerpoint/2010/main" val="105769875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0150874"/>
              </p:ext>
            </p:extLst>
          </p:nvPr>
        </p:nvGraphicFramePr>
        <p:xfrm>
          <a:off x="242416" y="1745096"/>
          <a:ext cx="3931443" cy="42217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13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5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7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1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3100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047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Enrolment 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(gestation week)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0047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Duration of ART predelivery</a:t>
                      </a:r>
                      <a:r>
                        <a:rPr lang="en-US" sz="1600" baseline="0" noProof="0" dirty="0"/>
                        <a:t> (days)</a:t>
                      </a:r>
                      <a:endParaRPr lang="en-US" sz="1600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24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8508">
                <a:tc>
                  <a:txBody>
                    <a:bodyPr/>
                    <a:lstStyle/>
                    <a:p>
                      <a:r>
                        <a:rPr lang="en-US" sz="1600" noProof="0"/>
                        <a:t>VL (c/mL) at baseline</a:t>
                      </a:r>
                    </a:p>
                    <a:p>
                      <a:r>
                        <a:rPr lang="en-US" sz="1600" noProof="0"/>
                        <a:t>D+7</a:t>
                      </a:r>
                    </a:p>
                    <a:p>
                      <a:r>
                        <a:rPr lang="en-US" sz="1600" noProof="0"/>
                        <a:t>D+28</a:t>
                      </a:r>
                    </a:p>
                    <a:p>
                      <a:r>
                        <a:rPr lang="en-US" sz="1600" noProof="0"/>
                        <a:t>Delivery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48969</a:t>
                      </a:r>
                    </a:p>
                    <a:p>
                      <a:pPr algn="ctr"/>
                      <a:r>
                        <a:rPr lang="en-US" sz="1600" noProof="0" dirty="0"/>
                        <a:t>5211</a:t>
                      </a:r>
                    </a:p>
                    <a:p>
                      <a:pPr algn="ctr"/>
                      <a:r>
                        <a:rPr lang="en-US" sz="1600" noProof="0" dirty="0"/>
                        <a:t>503</a:t>
                      </a:r>
                    </a:p>
                    <a:p>
                      <a:pPr algn="ctr"/>
                      <a:r>
                        <a:rPr lang="en-US" sz="1600" noProof="0" dirty="0"/>
                        <a:t>29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32844</a:t>
                      </a:r>
                    </a:p>
                    <a:p>
                      <a:pPr algn="ctr"/>
                      <a:r>
                        <a:rPr lang="en-US" sz="1600" noProof="0" dirty="0"/>
                        <a:t>210</a:t>
                      </a:r>
                    </a:p>
                    <a:p>
                      <a:pPr algn="ctr"/>
                      <a:r>
                        <a:rPr lang="en-US" sz="1600" noProof="0" dirty="0"/>
                        <a:t>100</a:t>
                      </a:r>
                    </a:p>
                    <a:p>
                      <a:pPr algn="ctr"/>
                      <a:r>
                        <a:rPr lang="en-US" sz="1600" noProof="0" dirty="0"/>
                        <a:t>20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31354</a:t>
                      </a:r>
                    </a:p>
                    <a:p>
                      <a:pPr algn="ctr"/>
                      <a:r>
                        <a:rPr lang="en-US" sz="1600" noProof="0" dirty="0"/>
                        <a:t>258</a:t>
                      </a:r>
                    </a:p>
                    <a:p>
                      <a:pPr algn="ctr"/>
                      <a:r>
                        <a:rPr lang="en-US" sz="1600" noProof="0" dirty="0"/>
                        <a:t>ND</a:t>
                      </a:r>
                    </a:p>
                    <a:p>
                      <a:pPr algn="ctr"/>
                      <a:r>
                        <a:rPr lang="en-US" sz="1600" noProof="0" dirty="0"/>
                        <a:t>200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0047">
                <a:tc>
                  <a:txBody>
                    <a:bodyPr/>
                    <a:lstStyle/>
                    <a:p>
                      <a:r>
                        <a:rPr lang="en-US" sz="1600" noProof="0"/>
                        <a:t>Delay delivery-PCR+ in infant (days)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5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6620355"/>
              </p:ext>
            </p:extLst>
          </p:nvPr>
        </p:nvGraphicFramePr>
        <p:xfrm>
          <a:off x="4435373" y="1392845"/>
          <a:ext cx="4482498" cy="41671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842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3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1377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Mothers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DTG</a:t>
                      </a:r>
                    </a:p>
                    <a:p>
                      <a:pPr algn="ctr"/>
                      <a:r>
                        <a:rPr lang="en-US" sz="1600" noProof="0" dirty="0"/>
                        <a:t>N = 137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EFV</a:t>
                      </a:r>
                    </a:p>
                    <a:p>
                      <a:pPr algn="ctr"/>
                      <a:r>
                        <a:rPr lang="en-US" sz="1600" noProof="0"/>
                        <a:t>N = 131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43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≥ 1 drug-related</a:t>
                      </a:r>
                      <a:r>
                        <a:rPr lang="en-US" sz="1600" baseline="0" noProof="0" dirty="0"/>
                        <a:t> SAE</a:t>
                      </a:r>
                      <a:endParaRPr lang="en-US" sz="1600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1.5 %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3.8 %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43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≥ 1 IRIS-related</a:t>
                      </a:r>
                      <a:r>
                        <a:rPr lang="en-US" sz="1600" baseline="0" noProof="0" dirty="0"/>
                        <a:t> SAE</a:t>
                      </a:r>
                      <a:endParaRPr lang="en-US" sz="1600" noProof="0" dirty="0"/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0.7 %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1.5 %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2494">
                <a:tc>
                  <a:txBody>
                    <a:bodyPr/>
                    <a:lstStyle/>
                    <a:p>
                      <a:r>
                        <a:rPr lang="en-US" sz="1600" noProof="0"/>
                        <a:t>Sillbirths *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N = 4 (2.9%)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0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1377">
                <a:tc>
                  <a:txBody>
                    <a:bodyPr/>
                    <a:lstStyle/>
                    <a:p>
                      <a:r>
                        <a:rPr lang="en-US" sz="1600" noProof="0"/>
                        <a:t>Infants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DTG</a:t>
                      </a:r>
                    </a:p>
                    <a:p>
                      <a:pPr algn="ctr"/>
                      <a:r>
                        <a:rPr lang="en-US" sz="1600" noProof="0" dirty="0"/>
                        <a:t>N = 123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EFV</a:t>
                      </a:r>
                    </a:p>
                    <a:p>
                      <a:pPr algn="ctr"/>
                      <a:r>
                        <a:rPr lang="en-US" sz="1600" noProof="0" dirty="0"/>
                        <a:t>N = 119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2494">
                <a:tc>
                  <a:txBody>
                    <a:bodyPr/>
                    <a:lstStyle/>
                    <a:p>
                      <a:r>
                        <a:rPr lang="en-US" sz="1600" noProof="0"/>
                        <a:t>Deaths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/>
                        <a:t>N = 5 (4.1%)</a:t>
                      </a:r>
                      <a:endParaRPr lang="en-US" sz="1600" noProof="0" dirty="0"/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N= 3</a:t>
                      </a:r>
                      <a:r>
                        <a:rPr lang="en-US" sz="1600" baseline="0" noProof="0" dirty="0"/>
                        <a:t> (</a:t>
                      </a:r>
                      <a:r>
                        <a:rPr lang="en-US" sz="1600" noProof="0" dirty="0"/>
                        <a:t>2.5%)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2494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Congenital, familial and genetic **</a:t>
                      </a:r>
                    </a:p>
                  </a:txBody>
                  <a:tcPr marL="68580" marR="68580" anchor="ctr"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38.2%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37.8%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3C54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="" xmlns:a16="http://schemas.microsoft.com/office/drawing/2014/main" id="{6FF198BC-AAA1-420F-98C2-2300C3D54E8F}"/>
              </a:ext>
            </a:extLst>
          </p:cNvPr>
          <p:cNvSpPr txBox="1">
            <a:spLocks/>
          </p:cNvSpPr>
          <p:nvPr/>
        </p:nvSpPr>
        <p:spPr bwMode="auto">
          <a:xfrm>
            <a:off x="340317" y="945791"/>
            <a:ext cx="350393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Infant Transmissions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114894" y="1379936"/>
            <a:ext cx="4320479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b="1" dirty="0"/>
              <a:t>3 infant transmissions – all in the DTG arm</a:t>
            </a:r>
          </a:p>
          <a:p>
            <a:pPr algn="ctr">
              <a:lnSpc>
                <a:spcPct val="90000"/>
              </a:lnSpc>
            </a:pPr>
            <a:endParaRPr lang="en-GB" b="1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FF198BC-AAA1-420F-98C2-2300C3D54E8F}"/>
              </a:ext>
            </a:extLst>
          </p:cNvPr>
          <p:cNvSpPr txBox="1">
            <a:spLocks/>
          </p:cNvSpPr>
          <p:nvPr/>
        </p:nvSpPr>
        <p:spPr bwMode="auto">
          <a:xfrm>
            <a:off x="4659729" y="945791"/>
            <a:ext cx="41851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Safety Mothers and Infants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11702" y="5686432"/>
            <a:ext cx="3931443" cy="45155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* 2 not related (maternal syphilis) ; 3 unlikely (maternal </a:t>
            </a:r>
            <a:br>
              <a:rPr lang="en-US" sz="1400"/>
            </a:br>
            <a:r>
              <a:rPr lang="en-US" sz="1400"/>
              <a:t>syphilis, post-dates with fetal distress, sepsis with possible TB)</a:t>
            </a:r>
          </a:p>
          <a:p>
            <a:pPr>
              <a:lnSpc>
                <a:spcPct val="90000"/>
              </a:lnSpc>
            </a:pPr>
            <a:r>
              <a:rPr lang="en-US" sz="1400"/>
              <a:t>** no differences in system organ class </a:t>
            </a:r>
            <a:br>
              <a:rPr lang="en-US" sz="1400"/>
            </a:br>
            <a:r>
              <a:rPr lang="en-US" sz="1400"/>
              <a:t>frequencies between groups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6FF198BC-AAA1-420F-98C2-2300C3D5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/>
              <a:t>DoIPHIN-2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="" xmlns:a16="http://schemas.microsoft.com/office/drawing/2014/main" id="{6938C4F3-65ED-462D-9BB3-6443B8D5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280" y="6509264"/>
            <a:ext cx="34688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fr-FR" sz="1400" b="1" i="1" dirty="0" err="1">
                <a:solidFill>
                  <a:srgbClr val="0070C0"/>
                </a:solidFill>
              </a:rPr>
              <a:t>Kintu</a:t>
            </a:r>
            <a:r>
              <a:rPr lang="fr-FR" sz="1400" b="1" i="1" dirty="0">
                <a:solidFill>
                  <a:srgbClr val="0070C0"/>
                </a:solidFill>
              </a:rPr>
              <a:t> K, CROI 2019, Abs. 40</a:t>
            </a:r>
          </a:p>
        </p:txBody>
      </p:sp>
    </p:spTree>
    <p:extLst>
      <p:ext uri="{BB962C8B-B14F-4D97-AF65-F5344CB8AC3E}">
        <p14:creationId xmlns:p14="http://schemas.microsoft.com/office/powerpoint/2010/main" val="279439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359673" y="6484930"/>
            <a:ext cx="282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Underwood</a:t>
            </a:r>
            <a:r>
              <a:rPr lang="fr-FR" sz="1400" b="1" i="1" dirty="0">
                <a:solidFill>
                  <a:srgbClr val="0070C0"/>
                </a:solidFill>
              </a:rPr>
              <a:t> M. CROI 2019, Abs 490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33" y="803310"/>
            <a:ext cx="3652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Kaplan-Meier of Time to Viral Target Not </a:t>
            </a:r>
            <a:r>
              <a:rPr lang="fr-FR" sz="2000" b="1" dirty="0" err="1">
                <a:solidFill>
                  <a:srgbClr val="0070C0"/>
                </a:solidFill>
              </a:rPr>
              <a:t>Detected</a:t>
            </a:r>
            <a:r>
              <a:rPr lang="fr-FR" sz="2000" b="1" dirty="0">
                <a:solidFill>
                  <a:srgbClr val="0070C0"/>
                </a:solidFill>
              </a:rPr>
              <a:t> :</a:t>
            </a:r>
          </a:p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Overall</a:t>
            </a:r>
            <a:r>
              <a:rPr lang="fr-FR" sz="2000" b="1" dirty="0">
                <a:solidFill>
                  <a:srgbClr val="0070C0"/>
                </a:solidFill>
              </a:rPr>
              <a:t> Participants 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274638"/>
            <a:ext cx="9144000" cy="547838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Gemini 1 &amp; 2 </a:t>
            </a:r>
            <a:r>
              <a:rPr lang="fr-FR" sz="3200" dirty="0" err="1"/>
              <a:t>studies</a:t>
            </a:r>
            <a:r>
              <a:rPr lang="fr-FR" sz="3200" dirty="0"/>
              <a:t> : 3TC + DTG vs FTC/TDF + DTG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2079" y="803310"/>
            <a:ext cx="23622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By </a:t>
            </a:r>
            <a:r>
              <a:rPr lang="fr-FR" sz="2000" b="1" dirty="0" err="1">
                <a:solidFill>
                  <a:srgbClr val="0070C0"/>
                </a:solidFill>
              </a:rPr>
              <a:t>baseline</a:t>
            </a:r>
            <a:r>
              <a:rPr lang="fr-FR" sz="2000" b="1" dirty="0">
                <a:solidFill>
                  <a:srgbClr val="0070C0"/>
                </a:solidFill>
              </a:rPr>
              <a:t> HIV RNA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460414" y="1880323"/>
            <a:ext cx="3641586" cy="2511171"/>
            <a:chOff x="797193" y="2555492"/>
            <a:chExt cx="4809865" cy="2511171"/>
          </a:xfrm>
        </p:grpSpPr>
        <p:grpSp>
          <p:nvGrpSpPr>
            <p:cNvPr id="9" name="Groupe 80">
              <a:extLst>
                <a:ext uri="{FF2B5EF4-FFF2-40B4-BE49-F238E27FC236}">
                  <a16:creationId xmlns="" xmlns:a16="http://schemas.microsoft.com/office/drawing/2014/main" id="{5CABD294-E535-4E5C-B20D-5A94ACF7452F}"/>
                </a:ext>
              </a:extLst>
            </p:cNvPr>
            <p:cNvGrpSpPr/>
            <p:nvPr/>
          </p:nvGrpSpPr>
          <p:grpSpPr>
            <a:xfrm>
              <a:off x="1138075" y="2844883"/>
              <a:ext cx="3984625" cy="1916112"/>
              <a:chOff x="1306513" y="3217863"/>
              <a:chExt cx="3984625" cy="1916112"/>
            </a:xfrm>
          </p:grpSpPr>
          <p:sp>
            <p:nvSpPr>
              <p:cNvPr id="31" name="Freeform 6">
                <a:extLst>
                  <a:ext uri="{FF2B5EF4-FFF2-40B4-BE49-F238E27FC236}">
                    <a16:creationId xmlns="" xmlns:a16="http://schemas.microsoft.com/office/drawing/2014/main" id="{A656F374-0C20-484C-870D-F5441AD24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3287713"/>
                <a:ext cx="3867150" cy="1776412"/>
              </a:xfrm>
              <a:custGeom>
                <a:avLst/>
                <a:gdLst>
                  <a:gd name="T0" fmla="*/ 2436 w 2436"/>
                  <a:gd name="T1" fmla="*/ 1119 h 1119"/>
                  <a:gd name="T2" fmla="*/ 0 w 2436"/>
                  <a:gd name="T3" fmla="*/ 1119 h 1119"/>
                  <a:gd name="T4" fmla="*/ 0 w 2436"/>
                  <a:gd name="T5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36" h="1119">
                    <a:moveTo>
                      <a:pt x="2436" y="1119"/>
                    </a:moveTo>
                    <a:lnTo>
                      <a:pt x="0" y="1119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0">
                <a:extLst>
                  <a:ext uri="{FF2B5EF4-FFF2-40B4-BE49-F238E27FC236}">
                    <a16:creationId xmlns="" xmlns:a16="http://schemas.microsoft.com/office/drawing/2014/main" id="{678FDACD-E376-4B41-81B0-6C5040B70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3302000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1">
                <a:extLst>
                  <a:ext uri="{FF2B5EF4-FFF2-40B4-BE49-F238E27FC236}">
                    <a16:creationId xmlns="" xmlns:a16="http://schemas.microsoft.com/office/drawing/2014/main" id="{19A87661-6846-4E5C-B5D8-B914C90DB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3641725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2">
                <a:extLst>
                  <a:ext uri="{FF2B5EF4-FFF2-40B4-BE49-F238E27FC236}">
                    <a16:creationId xmlns="" xmlns:a16="http://schemas.microsoft.com/office/drawing/2014/main" id="{9C643C63-1E76-4F8B-B543-EAEF4CFA0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3983038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3">
                <a:extLst>
                  <a:ext uri="{FF2B5EF4-FFF2-40B4-BE49-F238E27FC236}">
                    <a16:creationId xmlns="" xmlns:a16="http://schemas.microsoft.com/office/drawing/2014/main" id="{37964A61-AA56-42AB-8F01-7AC1EE1B9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4322763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4">
                <a:extLst>
                  <a:ext uri="{FF2B5EF4-FFF2-40B4-BE49-F238E27FC236}">
                    <a16:creationId xmlns="" xmlns:a16="http://schemas.microsoft.com/office/drawing/2014/main" id="{877BDF77-AA96-48D5-A3AB-0EF9BB794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4665663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25">
                <a:extLst>
                  <a:ext uri="{FF2B5EF4-FFF2-40B4-BE49-F238E27FC236}">
                    <a16:creationId xmlns="" xmlns:a16="http://schemas.microsoft.com/office/drawing/2014/main" id="{CECD3EAC-3C5C-43CD-BE46-D6D4307FA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6513" y="5008563"/>
                <a:ext cx="6985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38">
                <a:extLst>
                  <a:ext uri="{FF2B5EF4-FFF2-40B4-BE49-F238E27FC236}">
                    <a16:creationId xmlns="" xmlns:a16="http://schemas.microsoft.com/office/drawing/2014/main" id="{48164050-C8FC-46EC-B5A5-532E8F3AA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4700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39">
                <a:extLst>
                  <a:ext uri="{FF2B5EF4-FFF2-40B4-BE49-F238E27FC236}">
                    <a16:creationId xmlns="" xmlns:a16="http://schemas.microsoft.com/office/drawing/2014/main" id="{843A9037-D4A6-4B36-B61D-8E39E2937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3541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40">
                <a:extLst>
                  <a:ext uri="{FF2B5EF4-FFF2-40B4-BE49-F238E27FC236}">
                    <a16:creationId xmlns="" xmlns:a16="http://schemas.microsoft.com/office/drawing/2014/main" id="{3FC12789-BCF0-46A1-9A15-1B05FDE1D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29225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49">
                <a:extLst>
                  <a:ext uri="{FF2B5EF4-FFF2-40B4-BE49-F238E27FC236}">
                    <a16:creationId xmlns="" xmlns:a16="http://schemas.microsoft.com/office/drawing/2014/main" id="{665E8601-9B05-4B74-BADD-E9ACB43E0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636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50">
                <a:extLst>
                  <a:ext uri="{FF2B5EF4-FFF2-40B4-BE49-F238E27FC236}">
                    <a16:creationId xmlns="" xmlns:a16="http://schemas.microsoft.com/office/drawing/2014/main" id="{7DA86D76-0BBA-4FFE-91A0-49AB8B3E5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788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51">
                <a:extLst>
                  <a:ext uri="{FF2B5EF4-FFF2-40B4-BE49-F238E27FC236}">
                    <a16:creationId xmlns="" xmlns:a16="http://schemas.microsoft.com/office/drawing/2014/main" id="{E64CF3D2-239C-4DFB-B327-5623DF7A4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406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52">
                <a:extLst>
                  <a:ext uri="{FF2B5EF4-FFF2-40B4-BE49-F238E27FC236}">
                    <a16:creationId xmlns="" xmlns:a16="http://schemas.microsoft.com/office/drawing/2014/main" id="{43EF2899-D52A-45BA-99DA-E5664481A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0225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53">
                <a:extLst>
                  <a:ext uri="{FF2B5EF4-FFF2-40B4-BE49-F238E27FC236}">
                    <a16:creationId xmlns="" xmlns:a16="http://schemas.microsoft.com/office/drawing/2014/main" id="{9E32F43E-C2FE-484A-9DB5-B612F27C0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2263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54">
                <a:extLst>
                  <a:ext uri="{FF2B5EF4-FFF2-40B4-BE49-F238E27FC236}">
                    <a16:creationId xmlns="" xmlns:a16="http://schemas.microsoft.com/office/drawing/2014/main" id="{E2C281EE-6D82-45AB-B69F-60D8E3153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7000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55">
                <a:extLst>
                  <a:ext uri="{FF2B5EF4-FFF2-40B4-BE49-F238E27FC236}">
                    <a16:creationId xmlns="" xmlns:a16="http://schemas.microsoft.com/office/drawing/2014/main" id="{7245DFC7-4F80-4E47-9041-85D95465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2475" y="5064125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56">
                <a:extLst>
                  <a:ext uri="{FF2B5EF4-FFF2-40B4-BE49-F238E27FC236}">
                    <a16:creationId xmlns="" xmlns:a16="http://schemas.microsoft.com/office/drawing/2014/main" id="{0FDC7DC2-E369-49DB-9B65-D8DB719B2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5413" y="3217863"/>
                <a:ext cx="0" cy="184626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59">
                <a:extLst>
                  <a:ext uri="{FF2B5EF4-FFF2-40B4-BE49-F238E27FC236}">
                    <a16:creationId xmlns="" xmlns:a16="http://schemas.microsoft.com/office/drawing/2014/main" id="{58AFF127-90A7-428F-BCC8-D7761C2BE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0663" y="4625975"/>
                <a:ext cx="252413" cy="0"/>
              </a:xfrm>
              <a:prstGeom prst="line">
                <a:avLst/>
              </a:pr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62">
                <a:extLst>
                  <a:ext uri="{FF2B5EF4-FFF2-40B4-BE49-F238E27FC236}">
                    <a16:creationId xmlns="" xmlns:a16="http://schemas.microsoft.com/office/drawing/2014/main" id="{101D04B9-164B-4786-9AA1-C1E5BE259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0663" y="4838700"/>
                <a:ext cx="252413" cy="0"/>
              </a:xfrm>
              <a:prstGeom prst="line">
                <a:avLst/>
              </a:pr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68">
                <a:extLst>
                  <a:ext uri="{FF2B5EF4-FFF2-40B4-BE49-F238E27FC236}">
                    <a16:creationId xmlns="" xmlns:a16="http://schemas.microsoft.com/office/drawing/2014/main" id="{AA9520E8-6A7F-4F0A-8BD0-D6096C232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3343275"/>
                <a:ext cx="3422650" cy="1665287"/>
              </a:xfrm>
              <a:custGeom>
                <a:avLst/>
                <a:gdLst>
                  <a:gd name="T0" fmla="*/ 2156 w 2156"/>
                  <a:gd name="T1" fmla="*/ 0 h 1049"/>
                  <a:gd name="T2" fmla="*/ 2056 w 2156"/>
                  <a:gd name="T3" fmla="*/ 0 h 1049"/>
                  <a:gd name="T4" fmla="*/ 2056 w 2156"/>
                  <a:gd name="T5" fmla="*/ 10 h 1049"/>
                  <a:gd name="T6" fmla="*/ 2023 w 2156"/>
                  <a:gd name="T7" fmla="*/ 10 h 1049"/>
                  <a:gd name="T8" fmla="*/ 2023 w 2156"/>
                  <a:gd name="T9" fmla="*/ 29 h 1049"/>
                  <a:gd name="T10" fmla="*/ 1767 w 2156"/>
                  <a:gd name="T11" fmla="*/ 29 h 1049"/>
                  <a:gd name="T12" fmla="*/ 1767 w 2156"/>
                  <a:gd name="T13" fmla="*/ 36 h 1049"/>
                  <a:gd name="T14" fmla="*/ 1625 w 2156"/>
                  <a:gd name="T15" fmla="*/ 36 h 1049"/>
                  <a:gd name="T16" fmla="*/ 1625 w 2156"/>
                  <a:gd name="T17" fmla="*/ 68 h 1049"/>
                  <a:gd name="T18" fmla="*/ 1595 w 2156"/>
                  <a:gd name="T19" fmla="*/ 68 h 1049"/>
                  <a:gd name="T20" fmla="*/ 1595 w 2156"/>
                  <a:gd name="T21" fmla="*/ 83 h 1049"/>
                  <a:gd name="T22" fmla="*/ 1228 w 2156"/>
                  <a:gd name="T23" fmla="*/ 83 h 1049"/>
                  <a:gd name="T24" fmla="*/ 1228 w 2156"/>
                  <a:gd name="T25" fmla="*/ 105 h 1049"/>
                  <a:gd name="T26" fmla="*/ 1211 w 2156"/>
                  <a:gd name="T27" fmla="*/ 105 h 1049"/>
                  <a:gd name="T28" fmla="*/ 1211 w 2156"/>
                  <a:gd name="T29" fmla="*/ 116 h 1049"/>
                  <a:gd name="T30" fmla="*/ 1175 w 2156"/>
                  <a:gd name="T31" fmla="*/ 116 h 1049"/>
                  <a:gd name="T32" fmla="*/ 1175 w 2156"/>
                  <a:gd name="T33" fmla="*/ 125 h 1049"/>
                  <a:gd name="T34" fmla="*/ 946 w 2156"/>
                  <a:gd name="T35" fmla="*/ 125 h 1049"/>
                  <a:gd name="T36" fmla="*/ 946 w 2156"/>
                  <a:gd name="T37" fmla="*/ 136 h 1049"/>
                  <a:gd name="T38" fmla="*/ 820 w 2156"/>
                  <a:gd name="T39" fmla="*/ 136 h 1049"/>
                  <a:gd name="T40" fmla="*/ 820 w 2156"/>
                  <a:gd name="T41" fmla="*/ 179 h 1049"/>
                  <a:gd name="T42" fmla="*/ 806 w 2156"/>
                  <a:gd name="T43" fmla="*/ 179 h 1049"/>
                  <a:gd name="T44" fmla="*/ 806 w 2156"/>
                  <a:gd name="T45" fmla="*/ 193 h 1049"/>
                  <a:gd name="T46" fmla="*/ 774 w 2156"/>
                  <a:gd name="T47" fmla="*/ 193 h 1049"/>
                  <a:gd name="T48" fmla="*/ 774 w 2156"/>
                  <a:gd name="T49" fmla="*/ 205 h 1049"/>
                  <a:gd name="T50" fmla="*/ 556 w 2156"/>
                  <a:gd name="T51" fmla="*/ 205 h 1049"/>
                  <a:gd name="T52" fmla="*/ 556 w 2156"/>
                  <a:gd name="T53" fmla="*/ 218 h 1049"/>
                  <a:gd name="T54" fmla="*/ 545 w 2156"/>
                  <a:gd name="T55" fmla="*/ 218 h 1049"/>
                  <a:gd name="T56" fmla="*/ 545 w 2156"/>
                  <a:gd name="T57" fmla="*/ 253 h 1049"/>
                  <a:gd name="T58" fmla="*/ 531 w 2156"/>
                  <a:gd name="T59" fmla="*/ 253 h 1049"/>
                  <a:gd name="T60" fmla="*/ 531 w 2156"/>
                  <a:gd name="T61" fmla="*/ 268 h 1049"/>
                  <a:gd name="T62" fmla="*/ 507 w 2156"/>
                  <a:gd name="T63" fmla="*/ 268 h 1049"/>
                  <a:gd name="T64" fmla="*/ 507 w 2156"/>
                  <a:gd name="T65" fmla="*/ 275 h 1049"/>
                  <a:gd name="T66" fmla="*/ 425 w 2156"/>
                  <a:gd name="T67" fmla="*/ 275 h 1049"/>
                  <a:gd name="T68" fmla="*/ 425 w 2156"/>
                  <a:gd name="T69" fmla="*/ 296 h 1049"/>
                  <a:gd name="T70" fmla="*/ 408 w 2156"/>
                  <a:gd name="T71" fmla="*/ 296 h 1049"/>
                  <a:gd name="T72" fmla="*/ 408 w 2156"/>
                  <a:gd name="T73" fmla="*/ 394 h 1049"/>
                  <a:gd name="T74" fmla="*/ 397 w 2156"/>
                  <a:gd name="T75" fmla="*/ 394 h 1049"/>
                  <a:gd name="T76" fmla="*/ 397 w 2156"/>
                  <a:gd name="T77" fmla="*/ 421 h 1049"/>
                  <a:gd name="T78" fmla="*/ 378 w 2156"/>
                  <a:gd name="T79" fmla="*/ 421 h 1049"/>
                  <a:gd name="T80" fmla="*/ 378 w 2156"/>
                  <a:gd name="T81" fmla="*/ 432 h 1049"/>
                  <a:gd name="T82" fmla="*/ 339 w 2156"/>
                  <a:gd name="T83" fmla="*/ 432 h 1049"/>
                  <a:gd name="T84" fmla="*/ 339 w 2156"/>
                  <a:gd name="T85" fmla="*/ 441 h 1049"/>
                  <a:gd name="T86" fmla="*/ 290 w 2156"/>
                  <a:gd name="T87" fmla="*/ 441 h 1049"/>
                  <a:gd name="T88" fmla="*/ 290 w 2156"/>
                  <a:gd name="T89" fmla="*/ 455 h 1049"/>
                  <a:gd name="T90" fmla="*/ 272 w 2156"/>
                  <a:gd name="T91" fmla="*/ 455 h 1049"/>
                  <a:gd name="T92" fmla="*/ 272 w 2156"/>
                  <a:gd name="T93" fmla="*/ 655 h 1049"/>
                  <a:gd name="T94" fmla="*/ 264 w 2156"/>
                  <a:gd name="T95" fmla="*/ 655 h 1049"/>
                  <a:gd name="T96" fmla="*/ 264 w 2156"/>
                  <a:gd name="T97" fmla="*/ 686 h 1049"/>
                  <a:gd name="T98" fmla="*/ 247 w 2156"/>
                  <a:gd name="T99" fmla="*/ 686 h 1049"/>
                  <a:gd name="T100" fmla="*/ 247 w 2156"/>
                  <a:gd name="T101" fmla="*/ 699 h 1049"/>
                  <a:gd name="T102" fmla="*/ 184 w 2156"/>
                  <a:gd name="T103" fmla="*/ 699 h 1049"/>
                  <a:gd name="T104" fmla="*/ 184 w 2156"/>
                  <a:gd name="T105" fmla="*/ 710 h 1049"/>
                  <a:gd name="T106" fmla="*/ 145 w 2156"/>
                  <a:gd name="T107" fmla="*/ 710 h 1049"/>
                  <a:gd name="T108" fmla="*/ 145 w 2156"/>
                  <a:gd name="T109" fmla="*/ 747 h 1049"/>
                  <a:gd name="T110" fmla="*/ 134 w 2156"/>
                  <a:gd name="T111" fmla="*/ 747 h 1049"/>
                  <a:gd name="T112" fmla="*/ 134 w 2156"/>
                  <a:gd name="T113" fmla="*/ 1027 h 1049"/>
                  <a:gd name="T114" fmla="*/ 119 w 2156"/>
                  <a:gd name="T115" fmla="*/ 1027 h 1049"/>
                  <a:gd name="T116" fmla="*/ 119 w 2156"/>
                  <a:gd name="T117" fmla="*/ 1038 h 1049"/>
                  <a:gd name="T118" fmla="*/ 100 w 2156"/>
                  <a:gd name="T119" fmla="*/ 1038 h 1049"/>
                  <a:gd name="T120" fmla="*/ 100 w 2156"/>
                  <a:gd name="T121" fmla="*/ 1049 h 1049"/>
                  <a:gd name="T122" fmla="*/ 0 w 2156"/>
                  <a:gd name="T123" fmla="*/ 1049 h 10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56" h="1049">
                    <a:moveTo>
                      <a:pt x="2156" y="0"/>
                    </a:moveTo>
                    <a:lnTo>
                      <a:pt x="2056" y="0"/>
                    </a:lnTo>
                    <a:lnTo>
                      <a:pt x="2056" y="10"/>
                    </a:lnTo>
                    <a:lnTo>
                      <a:pt x="2023" y="10"/>
                    </a:lnTo>
                    <a:lnTo>
                      <a:pt x="2023" y="29"/>
                    </a:lnTo>
                    <a:lnTo>
                      <a:pt x="1767" y="29"/>
                    </a:lnTo>
                    <a:lnTo>
                      <a:pt x="1767" y="36"/>
                    </a:lnTo>
                    <a:lnTo>
                      <a:pt x="1625" y="36"/>
                    </a:lnTo>
                    <a:lnTo>
                      <a:pt x="1625" y="68"/>
                    </a:lnTo>
                    <a:lnTo>
                      <a:pt x="1595" y="68"/>
                    </a:lnTo>
                    <a:lnTo>
                      <a:pt x="1595" y="83"/>
                    </a:lnTo>
                    <a:lnTo>
                      <a:pt x="1228" y="83"/>
                    </a:lnTo>
                    <a:lnTo>
                      <a:pt x="1228" y="105"/>
                    </a:lnTo>
                    <a:lnTo>
                      <a:pt x="1211" y="105"/>
                    </a:lnTo>
                    <a:lnTo>
                      <a:pt x="1211" y="116"/>
                    </a:lnTo>
                    <a:lnTo>
                      <a:pt x="1175" y="116"/>
                    </a:lnTo>
                    <a:lnTo>
                      <a:pt x="1175" y="125"/>
                    </a:lnTo>
                    <a:lnTo>
                      <a:pt x="946" y="125"/>
                    </a:lnTo>
                    <a:lnTo>
                      <a:pt x="946" y="136"/>
                    </a:lnTo>
                    <a:lnTo>
                      <a:pt x="820" y="136"/>
                    </a:lnTo>
                    <a:lnTo>
                      <a:pt x="820" y="179"/>
                    </a:lnTo>
                    <a:lnTo>
                      <a:pt x="806" y="179"/>
                    </a:lnTo>
                    <a:lnTo>
                      <a:pt x="806" y="193"/>
                    </a:lnTo>
                    <a:lnTo>
                      <a:pt x="774" y="193"/>
                    </a:lnTo>
                    <a:lnTo>
                      <a:pt x="774" y="205"/>
                    </a:lnTo>
                    <a:lnTo>
                      <a:pt x="556" y="205"/>
                    </a:lnTo>
                    <a:lnTo>
                      <a:pt x="556" y="218"/>
                    </a:lnTo>
                    <a:lnTo>
                      <a:pt x="545" y="218"/>
                    </a:lnTo>
                    <a:lnTo>
                      <a:pt x="545" y="253"/>
                    </a:lnTo>
                    <a:lnTo>
                      <a:pt x="531" y="253"/>
                    </a:lnTo>
                    <a:lnTo>
                      <a:pt x="531" y="268"/>
                    </a:lnTo>
                    <a:lnTo>
                      <a:pt x="507" y="268"/>
                    </a:lnTo>
                    <a:lnTo>
                      <a:pt x="507" y="275"/>
                    </a:lnTo>
                    <a:lnTo>
                      <a:pt x="425" y="275"/>
                    </a:lnTo>
                    <a:lnTo>
                      <a:pt x="425" y="296"/>
                    </a:lnTo>
                    <a:lnTo>
                      <a:pt x="408" y="296"/>
                    </a:lnTo>
                    <a:lnTo>
                      <a:pt x="408" y="394"/>
                    </a:lnTo>
                    <a:lnTo>
                      <a:pt x="397" y="394"/>
                    </a:lnTo>
                    <a:lnTo>
                      <a:pt x="397" y="421"/>
                    </a:lnTo>
                    <a:lnTo>
                      <a:pt x="378" y="421"/>
                    </a:lnTo>
                    <a:lnTo>
                      <a:pt x="378" y="432"/>
                    </a:lnTo>
                    <a:lnTo>
                      <a:pt x="339" y="432"/>
                    </a:lnTo>
                    <a:lnTo>
                      <a:pt x="339" y="441"/>
                    </a:lnTo>
                    <a:lnTo>
                      <a:pt x="290" y="441"/>
                    </a:lnTo>
                    <a:lnTo>
                      <a:pt x="290" y="455"/>
                    </a:lnTo>
                    <a:lnTo>
                      <a:pt x="272" y="455"/>
                    </a:lnTo>
                    <a:lnTo>
                      <a:pt x="272" y="655"/>
                    </a:lnTo>
                    <a:lnTo>
                      <a:pt x="264" y="655"/>
                    </a:lnTo>
                    <a:lnTo>
                      <a:pt x="264" y="686"/>
                    </a:lnTo>
                    <a:lnTo>
                      <a:pt x="247" y="686"/>
                    </a:lnTo>
                    <a:lnTo>
                      <a:pt x="247" y="699"/>
                    </a:lnTo>
                    <a:lnTo>
                      <a:pt x="184" y="699"/>
                    </a:lnTo>
                    <a:lnTo>
                      <a:pt x="184" y="710"/>
                    </a:lnTo>
                    <a:lnTo>
                      <a:pt x="145" y="710"/>
                    </a:lnTo>
                    <a:lnTo>
                      <a:pt x="145" y="747"/>
                    </a:lnTo>
                    <a:lnTo>
                      <a:pt x="134" y="747"/>
                    </a:lnTo>
                    <a:lnTo>
                      <a:pt x="134" y="1027"/>
                    </a:lnTo>
                    <a:lnTo>
                      <a:pt x="119" y="1027"/>
                    </a:lnTo>
                    <a:lnTo>
                      <a:pt x="119" y="1038"/>
                    </a:lnTo>
                    <a:lnTo>
                      <a:pt x="100" y="1038"/>
                    </a:lnTo>
                    <a:lnTo>
                      <a:pt x="100" y="1049"/>
                    </a:lnTo>
                    <a:lnTo>
                      <a:pt x="0" y="1049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="" xmlns:a16="http://schemas.microsoft.com/office/drawing/2014/main" id="{C8F05969-3441-42DB-9B29-4E5708201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363" y="3328988"/>
                <a:ext cx="3914775" cy="1679575"/>
              </a:xfrm>
              <a:custGeom>
                <a:avLst/>
                <a:gdLst>
                  <a:gd name="T0" fmla="*/ 2466 w 2466"/>
                  <a:gd name="T1" fmla="*/ 0 h 1058"/>
                  <a:gd name="T2" fmla="*/ 2029 w 2466"/>
                  <a:gd name="T3" fmla="*/ 0 h 1058"/>
                  <a:gd name="T4" fmla="*/ 2029 w 2466"/>
                  <a:gd name="T5" fmla="*/ 14 h 1058"/>
                  <a:gd name="T6" fmla="*/ 1633 w 2466"/>
                  <a:gd name="T7" fmla="*/ 14 h 1058"/>
                  <a:gd name="T8" fmla="*/ 1633 w 2466"/>
                  <a:gd name="T9" fmla="*/ 27 h 1058"/>
                  <a:gd name="T10" fmla="*/ 1612 w 2466"/>
                  <a:gd name="T11" fmla="*/ 27 h 1058"/>
                  <a:gd name="T12" fmla="*/ 1612 w 2466"/>
                  <a:gd name="T13" fmla="*/ 45 h 1058"/>
                  <a:gd name="T14" fmla="*/ 1578 w 2466"/>
                  <a:gd name="T15" fmla="*/ 45 h 1058"/>
                  <a:gd name="T16" fmla="*/ 1578 w 2466"/>
                  <a:gd name="T17" fmla="*/ 56 h 1058"/>
                  <a:gd name="T18" fmla="*/ 1303 w 2466"/>
                  <a:gd name="T19" fmla="*/ 56 h 1058"/>
                  <a:gd name="T20" fmla="*/ 1303 w 2466"/>
                  <a:gd name="T21" fmla="*/ 64 h 1058"/>
                  <a:gd name="T22" fmla="*/ 1218 w 2466"/>
                  <a:gd name="T23" fmla="*/ 64 h 1058"/>
                  <a:gd name="T24" fmla="*/ 1218 w 2466"/>
                  <a:gd name="T25" fmla="*/ 95 h 1058"/>
                  <a:gd name="T26" fmla="*/ 1191 w 2466"/>
                  <a:gd name="T27" fmla="*/ 95 h 1058"/>
                  <a:gd name="T28" fmla="*/ 1191 w 2466"/>
                  <a:gd name="T29" fmla="*/ 105 h 1058"/>
                  <a:gd name="T30" fmla="*/ 812 w 2466"/>
                  <a:gd name="T31" fmla="*/ 105 h 1058"/>
                  <a:gd name="T32" fmla="*/ 812 w 2466"/>
                  <a:gd name="T33" fmla="*/ 134 h 1058"/>
                  <a:gd name="T34" fmla="*/ 791 w 2466"/>
                  <a:gd name="T35" fmla="*/ 134 h 1058"/>
                  <a:gd name="T36" fmla="*/ 791 w 2466"/>
                  <a:gd name="T37" fmla="*/ 150 h 1058"/>
                  <a:gd name="T38" fmla="*/ 559 w 2466"/>
                  <a:gd name="T39" fmla="*/ 150 h 1058"/>
                  <a:gd name="T40" fmla="*/ 559 w 2466"/>
                  <a:gd name="T41" fmla="*/ 169 h 1058"/>
                  <a:gd name="T42" fmla="*/ 545 w 2466"/>
                  <a:gd name="T43" fmla="*/ 169 h 1058"/>
                  <a:gd name="T44" fmla="*/ 545 w 2466"/>
                  <a:gd name="T45" fmla="*/ 216 h 1058"/>
                  <a:gd name="T46" fmla="*/ 534 w 2466"/>
                  <a:gd name="T47" fmla="*/ 216 h 1058"/>
                  <a:gd name="T48" fmla="*/ 534 w 2466"/>
                  <a:gd name="T49" fmla="*/ 248 h 1058"/>
                  <a:gd name="T50" fmla="*/ 425 w 2466"/>
                  <a:gd name="T51" fmla="*/ 248 h 1058"/>
                  <a:gd name="T52" fmla="*/ 425 w 2466"/>
                  <a:gd name="T53" fmla="*/ 266 h 1058"/>
                  <a:gd name="T54" fmla="*/ 406 w 2466"/>
                  <a:gd name="T55" fmla="*/ 266 h 1058"/>
                  <a:gd name="T56" fmla="*/ 406 w 2466"/>
                  <a:gd name="T57" fmla="*/ 380 h 1058"/>
                  <a:gd name="T58" fmla="*/ 393 w 2466"/>
                  <a:gd name="T59" fmla="*/ 380 h 1058"/>
                  <a:gd name="T60" fmla="*/ 393 w 2466"/>
                  <a:gd name="T61" fmla="*/ 400 h 1058"/>
                  <a:gd name="T62" fmla="*/ 372 w 2466"/>
                  <a:gd name="T63" fmla="*/ 400 h 1058"/>
                  <a:gd name="T64" fmla="*/ 372 w 2466"/>
                  <a:gd name="T65" fmla="*/ 409 h 1058"/>
                  <a:gd name="T66" fmla="*/ 308 w 2466"/>
                  <a:gd name="T67" fmla="*/ 409 h 1058"/>
                  <a:gd name="T68" fmla="*/ 308 w 2466"/>
                  <a:gd name="T69" fmla="*/ 420 h 1058"/>
                  <a:gd name="T70" fmla="*/ 278 w 2466"/>
                  <a:gd name="T71" fmla="*/ 420 h 1058"/>
                  <a:gd name="T72" fmla="*/ 278 w 2466"/>
                  <a:gd name="T73" fmla="*/ 466 h 1058"/>
                  <a:gd name="T74" fmla="*/ 264 w 2466"/>
                  <a:gd name="T75" fmla="*/ 466 h 1058"/>
                  <a:gd name="T76" fmla="*/ 264 w 2466"/>
                  <a:gd name="T77" fmla="*/ 678 h 1058"/>
                  <a:gd name="T78" fmla="*/ 231 w 2466"/>
                  <a:gd name="T79" fmla="*/ 678 h 1058"/>
                  <a:gd name="T80" fmla="*/ 231 w 2466"/>
                  <a:gd name="T81" fmla="*/ 687 h 1058"/>
                  <a:gd name="T82" fmla="*/ 162 w 2466"/>
                  <a:gd name="T83" fmla="*/ 687 h 1058"/>
                  <a:gd name="T84" fmla="*/ 162 w 2466"/>
                  <a:gd name="T85" fmla="*/ 701 h 1058"/>
                  <a:gd name="T86" fmla="*/ 144 w 2466"/>
                  <a:gd name="T87" fmla="*/ 701 h 1058"/>
                  <a:gd name="T88" fmla="*/ 144 w 2466"/>
                  <a:gd name="T89" fmla="*/ 751 h 1058"/>
                  <a:gd name="T90" fmla="*/ 131 w 2466"/>
                  <a:gd name="T91" fmla="*/ 751 h 1058"/>
                  <a:gd name="T92" fmla="*/ 131 w 2466"/>
                  <a:gd name="T93" fmla="*/ 1015 h 1058"/>
                  <a:gd name="T94" fmla="*/ 122 w 2466"/>
                  <a:gd name="T95" fmla="*/ 1015 h 1058"/>
                  <a:gd name="T96" fmla="*/ 122 w 2466"/>
                  <a:gd name="T97" fmla="*/ 1045 h 1058"/>
                  <a:gd name="T98" fmla="*/ 99 w 2466"/>
                  <a:gd name="T99" fmla="*/ 1045 h 1058"/>
                  <a:gd name="T100" fmla="*/ 99 w 2466"/>
                  <a:gd name="T101" fmla="*/ 1058 h 1058"/>
                  <a:gd name="T102" fmla="*/ 0 w 2466"/>
                  <a:gd name="T103" fmla="*/ 1058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6" h="1058">
                    <a:moveTo>
                      <a:pt x="2466" y="0"/>
                    </a:moveTo>
                    <a:lnTo>
                      <a:pt x="2029" y="0"/>
                    </a:lnTo>
                    <a:lnTo>
                      <a:pt x="2029" y="14"/>
                    </a:lnTo>
                    <a:lnTo>
                      <a:pt x="1633" y="14"/>
                    </a:lnTo>
                    <a:lnTo>
                      <a:pt x="1633" y="27"/>
                    </a:lnTo>
                    <a:lnTo>
                      <a:pt x="1612" y="27"/>
                    </a:lnTo>
                    <a:lnTo>
                      <a:pt x="1612" y="45"/>
                    </a:lnTo>
                    <a:lnTo>
                      <a:pt x="1578" y="45"/>
                    </a:lnTo>
                    <a:lnTo>
                      <a:pt x="1578" y="56"/>
                    </a:lnTo>
                    <a:lnTo>
                      <a:pt x="1303" y="56"/>
                    </a:lnTo>
                    <a:lnTo>
                      <a:pt x="1303" y="64"/>
                    </a:lnTo>
                    <a:lnTo>
                      <a:pt x="1218" y="64"/>
                    </a:lnTo>
                    <a:lnTo>
                      <a:pt x="1218" y="95"/>
                    </a:lnTo>
                    <a:lnTo>
                      <a:pt x="1191" y="95"/>
                    </a:lnTo>
                    <a:lnTo>
                      <a:pt x="1191" y="105"/>
                    </a:lnTo>
                    <a:lnTo>
                      <a:pt x="812" y="105"/>
                    </a:lnTo>
                    <a:lnTo>
                      <a:pt x="812" y="134"/>
                    </a:lnTo>
                    <a:lnTo>
                      <a:pt x="791" y="134"/>
                    </a:lnTo>
                    <a:lnTo>
                      <a:pt x="791" y="150"/>
                    </a:lnTo>
                    <a:lnTo>
                      <a:pt x="559" y="150"/>
                    </a:lnTo>
                    <a:lnTo>
                      <a:pt x="559" y="169"/>
                    </a:lnTo>
                    <a:lnTo>
                      <a:pt x="545" y="169"/>
                    </a:lnTo>
                    <a:lnTo>
                      <a:pt x="545" y="216"/>
                    </a:lnTo>
                    <a:lnTo>
                      <a:pt x="534" y="216"/>
                    </a:lnTo>
                    <a:lnTo>
                      <a:pt x="534" y="248"/>
                    </a:lnTo>
                    <a:lnTo>
                      <a:pt x="425" y="248"/>
                    </a:lnTo>
                    <a:lnTo>
                      <a:pt x="425" y="266"/>
                    </a:lnTo>
                    <a:lnTo>
                      <a:pt x="406" y="266"/>
                    </a:lnTo>
                    <a:lnTo>
                      <a:pt x="406" y="380"/>
                    </a:lnTo>
                    <a:lnTo>
                      <a:pt x="393" y="380"/>
                    </a:lnTo>
                    <a:lnTo>
                      <a:pt x="393" y="400"/>
                    </a:lnTo>
                    <a:lnTo>
                      <a:pt x="372" y="400"/>
                    </a:lnTo>
                    <a:lnTo>
                      <a:pt x="372" y="409"/>
                    </a:lnTo>
                    <a:lnTo>
                      <a:pt x="308" y="409"/>
                    </a:lnTo>
                    <a:lnTo>
                      <a:pt x="308" y="420"/>
                    </a:lnTo>
                    <a:lnTo>
                      <a:pt x="278" y="420"/>
                    </a:lnTo>
                    <a:lnTo>
                      <a:pt x="278" y="466"/>
                    </a:lnTo>
                    <a:lnTo>
                      <a:pt x="264" y="466"/>
                    </a:lnTo>
                    <a:lnTo>
                      <a:pt x="264" y="678"/>
                    </a:lnTo>
                    <a:lnTo>
                      <a:pt x="231" y="678"/>
                    </a:lnTo>
                    <a:lnTo>
                      <a:pt x="231" y="687"/>
                    </a:lnTo>
                    <a:lnTo>
                      <a:pt x="162" y="687"/>
                    </a:lnTo>
                    <a:lnTo>
                      <a:pt x="162" y="701"/>
                    </a:lnTo>
                    <a:lnTo>
                      <a:pt x="144" y="701"/>
                    </a:lnTo>
                    <a:lnTo>
                      <a:pt x="144" y="751"/>
                    </a:lnTo>
                    <a:lnTo>
                      <a:pt x="131" y="751"/>
                    </a:lnTo>
                    <a:lnTo>
                      <a:pt x="131" y="1015"/>
                    </a:lnTo>
                    <a:lnTo>
                      <a:pt x="122" y="1015"/>
                    </a:lnTo>
                    <a:lnTo>
                      <a:pt x="122" y="1045"/>
                    </a:lnTo>
                    <a:lnTo>
                      <a:pt x="99" y="1045"/>
                    </a:lnTo>
                    <a:lnTo>
                      <a:pt x="99" y="1058"/>
                    </a:lnTo>
                    <a:lnTo>
                      <a:pt x="0" y="1058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FCF5F525-983F-44B5-A180-0D4036EC6453}"/>
                </a:ext>
              </a:extLst>
            </p:cNvPr>
            <p:cNvSpPr txBox="1"/>
            <p:nvPr/>
          </p:nvSpPr>
          <p:spPr>
            <a:xfrm>
              <a:off x="1070031" y="47656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FB75EE72-96CD-4787-9E10-976062868BD5}"/>
                </a:ext>
              </a:extLst>
            </p:cNvPr>
            <p:cNvSpPr txBox="1"/>
            <p:nvPr/>
          </p:nvSpPr>
          <p:spPr>
            <a:xfrm>
              <a:off x="1285984" y="47656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87777425-297F-4753-9F30-B45C0EC47E12}"/>
                </a:ext>
              </a:extLst>
            </p:cNvPr>
            <p:cNvSpPr txBox="1"/>
            <p:nvPr/>
          </p:nvSpPr>
          <p:spPr>
            <a:xfrm>
              <a:off x="1502855" y="476560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FA47C270-DD22-4CEA-AB33-87CDE89B190A}"/>
                </a:ext>
              </a:extLst>
            </p:cNvPr>
            <p:cNvSpPr txBox="1"/>
            <p:nvPr/>
          </p:nvSpPr>
          <p:spPr>
            <a:xfrm>
              <a:off x="1676838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0B52B43F-7110-48B5-A766-BCE276EBDC71}"/>
                </a:ext>
              </a:extLst>
            </p:cNvPr>
            <p:cNvSpPr txBox="1"/>
            <p:nvPr/>
          </p:nvSpPr>
          <p:spPr>
            <a:xfrm>
              <a:off x="1893068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76D89CBA-4C47-47EE-848A-9AC809C4A4C8}"/>
                </a:ext>
              </a:extLst>
            </p:cNvPr>
            <p:cNvSpPr txBox="1"/>
            <p:nvPr/>
          </p:nvSpPr>
          <p:spPr>
            <a:xfrm>
              <a:off x="2325793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="" xmlns:a16="http://schemas.microsoft.com/office/drawing/2014/main" id="{B8A9B005-8D7E-4563-B804-C59ECF44BA7F}"/>
                </a:ext>
              </a:extLst>
            </p:cNvPr>
            <p:cNvSpPr txBox="1"/>
            <p:nvPr/>
          </p:nvSpPr>
          <p:spPr>
            <a:xfrm>
              <a:off x="2951354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="" xmlns:a16="http://schemas.microsoft.com/office/drawing/2014/main" id="{FF4926F1-5163-4AA1-893D-27A3FA302AB1}"/>
                </a:ext>
              </a:extLst>
            </p:cNvPr>
            <p:cNvSpPr txBox="1"/>
            <p:nvPr/>
          </p:nvSpPr>
          <p:spPr>
            <a:xfrm>
              <a:off x="3601072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DEDDD0D9-EA2D-40B2-AD2E-ADEDFFD8276F}"/>
                </a:ext>
              </a:extLst>
            </p:cNvPr>
            <p:cNvSpPr txBox="1"/>
            <p:nvPr/>
          </p:nvSpPr>
          <p:spPr>
            <a:xfrm>
              <a:off x="4238970" y="476560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A44A1C58-0671-4F10-BA2F-5B215AD45419}"/>
                </a:ext>
              </a:extLst>
            </p:cNvPr>
            <p:cNvSpPr txBox="1"/>
            <p:nvPr/>
          </p:nvSpPr>
          <p:spPr>
            <a:xfrm>
              <a:off x="4937880" y="47896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8D7B17C0-9002-4D62-9AE4-263A31441CBC}"/>
                </a:ext>
              </a:extLst>
            </p:cNvPr>
            <p:cNvSpPr txBox="1"/>
            <p:nvPr/>
          </p:nvSpPr>
          <p:spPr>
            <a:xfrm>
              <a:off x="925433" y="449956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7B1FA073-B739-4F97-8E5F-9E0356897BA0}"/>
                </a:ext>
              </a:extLst>
            </p:cNvPr>
            <p:cNvSpPr txBox="1"/>
            <p:nvPr/>
          </p:nvSpPr>
          <p:spPr>
            <a:xfrm>
              <a:off x="797193" y="415873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="" xmlns:a16="http://schemas.microsoft.com/office/drawing/2014/main" id="{550C5651-5AAF-42FD-A4B1-D6EDA5B126D6}"/>
                </a:ext>
              </a:extLst>
            </p:cNvPr>
            <p:cNvSpPr txBox="1"/>
            <p:nvPr/>
          </p:nvSpPr>
          <p:spPr>
            <a:xfrm>
              <a:off x="797193" y="381790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0,4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2F5B7BE7-B69F-4A02-9DEC-F167B0BDCCD5}"/>
                </a:ext>
              </a:extLst>
            </p:cNvPr>
            <p:cNvSpPr txBox="1"/>
            <p:nvPr/>
          </p:nvSpPr>
          <p:spPr>
            <a:xfrm>
              <a:off x="797193" y="347707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0,6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="" xmlns:a16="http://schemas.microsoft.com/office/drawing/2014/main" id="{111155E3-4ED6-44AC-B365-A1FDCF2EA73A}"/>
                </a:ext>
              </a:extLst>
            </p:cNvPr>
            <p:cNvSpPr txBox="1"/>
            <p:nvPr/>
          </p:nvSpPr>
          <p:spPr>
            <a:xfrm>
              <a:off x="797193" y="313624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="" xmlns:a16="http://schemas.microsoft.com/office/drawing/2014/main" id="{8AAE8DC8-7B7B-4F32-9173-E20EF8F105BF}"/>
                </a:ext>
              </a:extLst>
            </p:cNvPr>
            <p:cNvSpPr txBox="1"/>
            <p:nvPr/>
          </p:nvSpPr>
          <p:spPr>
            <a:xfrm>
              <a:off x="797193" y="279541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5EDFF6C1-D0A7-4EC2-B8CC-E24AE30D5FF1}"/>
                </a:ext>
              </a:extLst>
            </p:cNvPr>
            <p:cNvSpPr txBox="1"/>
            <p:nvPr/>
          </p:nvSpPr>
          <p:spPr>
            <a:xfrm>
              <a:off x="4113280" y="4114495"/>
              <a:ext cx="1099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+ 3TC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1958124B-B869-475E-883B-A44E79450578}"/>
                </a:ext>
              </a:extLst>
            </p:cNvPr>
            <p:cNvSpPr txBox="1"/>
            <p:nvPr/>
          </p:nvSpPr>
          <p:spPr>
            <a:xfrm>
              <a:off x="4113280" y="4351515"/>
              <a:ext cx="14937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TDF/FTC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="" xmlns:a16="http://schemas.microsoft.com/office/drawing/2014/main" id="{5D2EF9BF-537E-47C3-B430-583A3E6BA7F3}"/>
                </a:ext>
              </a:extLst>
            </p:cNvPr>
            <p:cNvSpPr txBox="1"/>
            <p:nvPr/>
          </p:nvSpPr>
          <p:spPr>
            <a:xfrm>
              <a:off x="3534526" y="2555492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S48</a:t>
              </a: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4511088" y="1218809"/>
            <a:ext cx="4261361" cy="5313016"/>
            <a:chOff x="6699341" y="1183182"/>
            <a:chExt cx="4514307" cy="5414864"/>
          </a:xfrm>
        </p:grpSpPr>
        <p:grpSp>
          <p:nvGrpSpPr>
            <p:cNvPr id="54" name="Groupe 79">
              <a:extLst>
                <a:ext uri="{FF2B5EF4-FFF2-40B4-BE49-F238E27FC236}">
                  <a16:creationId xmlns="" xmlns:a16="http://schemas.microsoft.com/office/drawing/2014/main" id="{2B143D8B-4BD0-47EA-9203-33F98F85D1F2}"/>
                </a:ext>
              </a:extLst>
            </p:cNvPr>
            <p:cNvGrpSpPr/>
            <p:nvPr/>
          </p:nvGrpSpPr>
          <p:grpSpPr>
            <a:xfrm>
              <a:off x="7028449" y="4149813"/>
              <a:ext cx="3925254" cy="1897063"/>
              <a:chOff x="6896100" y="4044950"/>
              <a:chExt cx="4094163" cy="1897063"/>
            </a:xfrm>
          </p:grpSpPr>
          <p:sp>
            <p:nvSpPr>
              <p:cNvPr id="124" name="Freeform 5">
                <a:extLst>
                  <a:ext uri="{FF2B5EF4-FFF2-40B4-BE49-F238E27FC236}">
                    <a16:creationId xmlns="" xmlns:a16="http://schemas.microsoft.com/office/drawing/2014/main" id="{3492795C-E04E-4D66-98A9-383E8A54A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4113213"/>
                <a:ext cx="4021138" cy="1762125"/>
              </a:xfrm>
              <a:custGeom>
                <a:avLst/>
                <a:gdLst>
                  <a:gd name="T0" fmla="*/ 2533 w 2533"/>
                  <a:gd name="T1" fmla="*/ 1110 h 1110"/>
                  <a:gd name="T2" fmla="*/ 0 w 2533"/>
                  <a:gd name="T3" fmla="*/ 1110 h 1110"/>
                  <a:gd name="T4" fmla="*/ 0 w 2533"/>
                  <a:gd name="T5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33" h="1110">
                    <a:moveTo>
                      <a:pt x="2533" y="1110"/>
                    </a:moveTo>
                    <a:lnTo>
                      <a:pt x="0" y="111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14">
                <a:extLst>
                  <a:ext uri="{FF2B5EF4-FFF2-40B4-BE49-F238E27FC236}">
                    <a16:creationId xmlns="" xmlns:a16="http://schemas.microsoft.com/office/drawing/2014/main" id="{ED67A919-7148-4A1A-8CDB-B63CDD03E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412750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15">
                <a:extLst>
                  <a:ext uri="{FF2B5EF4-FFF2-40B4-BE49-F238E27FC236}">
                    <a16:creationId xmlns="" xmlns:a16="http://schemas.microsoft.com/office/drawing/2014/main" id="{3156340B-8953-4752-BE21-E6CAA227A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4803775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16">
                <a:extLst>
                  <a:ext uri="{FF2B5EF4-FFF2-40B4-BE49-F238E27FC236}">
                    <a16:creationId xmlns="" xmlns:a16="http://schemas.microsoft.com/office/drawing/2014/main" id="{1FEC071C-DE82-4E6A-BCCE-103E19DFA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446405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Line 17">
                <a:extLst>
                  <a:ext uri="{FF2B5EF4-FFF2-40B4-BE49-F238E27FC236}">
                    <a16:creationId xmlns="" xmlns:a16="http://schemas.microsoft.com/office/drawing/2014/main" id="{AFC2AA5D-96BB-4984-9DDC-2D7108123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5141913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18">
                <a:extLst>
                  <a:ext uri="{FF2B5EF4-FFF2-40B4-BE49-F238E27FC236}">
                    <a16:creationId xmlns="" xmlns:a16="http://schemas.microsoft.com/office/drawing/2014/main" id="{0B6907BA-F367-455C-BCD2-A3B044865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581660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Line 19">
                <a:extLst>
                  <a:ext uri="{FF2B5EF4-FFF2-40B4-BE49-F238E27FC236}">
                    <a16:creationId xmlns="" xmlns:a16="http://schemas.microsoft.com/office/drawing/2014/main" id="{C702BDC0-8D63-4210-A657-47CEC41B9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5478463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Line 28">
                <a:extLst>
                  <a:ext uri="{FF2B5EF4-FFF2-40B4-BE49-F238E27FC236}">
                    <a16:creationId xmlns="" xmlns:a16="http://schemas.microsoft.com/office/drawing/2014/main" id="{57FF12CC-9EEA-4566-B99B-DB659D219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2800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Line 29">
                <a:extLst>
                  <a:ext uri="{FF2B5EF4-FFF2-40B4-BE49-F238E27FC236}">
                    <a16:creationId xmlns="" xmlns:a16="http://schemas.microsoft.com/office/drawing/2014/main" id="{EA5C4002-63A2-4CA0-B6A0-274A880A9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2875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Line 41">
                <a:extLst>
                  <a:ext uri="{FF2B5EF4-FFF2-40B4-BE49-F238E27FC236}">
                    <a16:creationId xmlns="" xmlns:a16="http://schemas.microsoft.com/office/drawing/2014/main" id="{9E64154A-3513-477D-B330-B58AA1725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5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Line 42">
                <a:extLst>
                  <a:ext uri="{FF2B5EF4-FFF2-40B4-BE49-F238E27FC236}">
                    <a16:creationId xmlns="" xmlns:a16="http://schemas.microsoft.com/office/drawing/2014/main" id="{1978DF1F-E49F-49F4-BBBF-0B98F5154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9775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Line 43">
                <a:extLst>
                  <a:ext uri="{FF2B5EF4-FFF2-40B4-BE49-F238E27FC236}">
                    <a16:creationId xmlns="" xmlns:a16="http://schemas.microsoft.com/office/drawing/2014/main" id="{992E2A53-996F-4050-A70C-103D7DEC7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614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Line 44">
                <a:extLst>
                  <a:ext uri="{FF2B5EF4-FFF2-40B4-BE49-F238E27FC236}">
                    <a16:creationId xmlns="" xmlns:a16="http://schemas.microsoft.com/office/drawing/2014/main" id="{F81BFAFF-F3AF-4583-B1DE-4E13E2F70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37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Line 45">
                <a:extLst>
                  <a:ext uri="{FF2B5EF4-FFF2-40B4-BE49-F238E27FC236}">
                    <a16:creationId xmlns="" xmlns:a16="http://schemas.microsoft.com/office/drawing/2014/main" id="{5F0816B2-7050-450C-85D6-44B98D692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6063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Line 46">
                <a:extLst>
                  <a:ext uri="{FF2B5EF4-FFF2-40B4-BE49-F238E27FC236}">
                    <a16:creationId xmlns="" xmlns:a16="http://schemas.microsoft.com/office/drawing/2014/main" id="{77186C8F-4A5E-490D-B096-EC996ED1C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5400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Line 47">
                <a:extLst>
                  <a:ext uri="{FF2B5EF4-FFF2-40B4-BE49-F238E27FC236}">
                    <a16:creationId xmlns="" xmlns:a16="http://schemas.microsoft.com/office/drawing/2014/main" id="{6F8E8DFD-B8C6-46D7-AB11-F755E7913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Line 48">
                <a:extLst>
                  <a:ext uri="{FF2B5EF4-FFF2-40B4-BE49-F238E27FC236}">
                    <a16:creationId xmlns="" xmlns:a16="http://schemas.microsoft.com/office/drawing/2014/main" id="{EB96A371-6244-4B73-946C-F460ACFBC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5875338"/>
                <a:ext cx="0" cy="666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Line 58">
                <a:extLst>
                  <a:ext uri="{FF2B5EF4-FFF2-40B4-BE49-F238E27FC236}">
                    <a16:creationId xmlns="" xmlns:a16="http://schemas.microsoft.com/office/drawing/2014/main" id="{CAF758A1-569E-4920-8B8A-32E68B9E6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9775" y="4044950"/>
                <a:ext cx="0" cy="183038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Line 60">
                <a:extLst>
                  <a:ext uri="{FF2B5EF4-FFF2-40B4-BE49-F238E27FC236}">
                    <a16:creationId xmlns="" xmlns:a16="http://schemas.microsoft.com/office/drawing/2014/main" id="{A4ED95B4-DFA4-4A80-8374-FBF300DFE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5437188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Line 63">
                <a:extLst>
                  <a:ext uri="{FF2B5EF4-FFF2-40B4-BE49-F238E27FC236}">
                    <a16:creationId xmlns="" xmlns:a16="http://schemas.microsoft.com/office/drawing/2014/main" id="{AD390FF7-7077-497A-83BE-2387CF6DA9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5649913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66">
                <a:extLst>
                  <a:ext uri="{FF2B5EF4-FFF2-40B4-BE49-F238E27FC236}">
                    <a16:creationId xmlns="" xmlns:a16="http://schemas.microsoft.com/office/drawing/2014/main" id="{11C52DA8-D46D-4092-BD86-263DF843E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0" y="4224338"/>
                <a:ext cx="2898775" cy="1050925"/>
              </a:xfrm>
              <a:custGeom>
                <a:avLst/>
                <a:gdLst>
                  <a:gd name="T0" fmla="*/ 1826 w 1826"/>
                  <a:gd name="T1" fmla="*/ 0 h 662"/>
                  <a:gd name="T2" fmla="*/ 1826 w 1826"/>
                  <a:gd name="T3" fmla="*/ 47 h 662"/>
                  <a:gd name="T4" fmla="*/ 1709 w 1826"/>
                  <a:gd name="T5" fmla="*/ 47 h 662"/>
                  <a:gd name="T6" fmla="*/ 1709 w 1826"/>
                  <a:gd name="T7" fmla="*/ 80 h 662"/>
                  <a:gd name="T8" fmla="*/ 1698 w 1826"/>
                  <a:gd name="T9" fmla="*/ 80 h 662"/>
                  <a:gd name="T10" fmla="*/ 1698 w 1826"/>
                  <a:gd name="T11" fmla="*/ 100 h 662"/>
                  <a:gd name="T12" fmla="*/ 1684 w 1826"/>
                  <a:gd name="T13" fmla="*/ 100 h 662"/>
                  <a:gd name="T14" fmla="*/ 1684 w 1826"/>
                  <a:gd name="T15" fmla="*/ 122 h 662"/>
                  <a:gd name="T16" fmla="*/ 1673 w 1826"/>
                  <a:gd name="T17" fmla="*/ 122 h 662"/>
                  <a:gd name="T18" fmla="*/ 1673 w 1826"/>
                  <a:gd name="T19" fmla="*/ 139 h 662"/>
                  <a:gd name="T20" fmla="*/ 1645 w 1826"/>
                  <a:gd name="T21" fmla="*/ 139 h 662"/>
                  <a:gd name="T22" fmla="*/ 1645 w 1826"/>
                  <a:gd name="T23" fmla="*/ 148 h 662"/>
                  <a:gd name="T24" fmla="*/ 1409 w 1826"/>
                  <a:gd name="T25" fmla="*/ 148 h 662"/>
                  <a:gd name="T26" fmla="*/ 1409 w 1826"/>
                  <a:gd name="T27" fmla="*/ 162 h 662"/>
                  <a:gd name="T28" fmla="*/ 1266 w 1826"/>
                  <a:gd name="T29" fmla="*/ 162 h 662"/>
                  <a:gd name="T30" fmla="*/ 1266 w 1826"/>
                  <a:gd name="T31" fmla="*/ 175 h 662"/>
                  <a:gd name="T32" fmla="*/ 1256 w 1826"/>
                  <a:gd name="T33" fmla="*/ 175 h 662"/>
                  <a:gd name="T34" fmla="*/ 1256 w 1826"/>
                  <a:gd name="T35" fmla="*/ 284 h 662"/>
                  <a:gd name="T36" fmla="*/ 1192 w 1826"/>
                  <a:gd name="T37" fmla="*/ 284 h 662"/>
                  <a:gd name="T38" fmla="*/ 1192 w 1826"/>
                  <a:gd name="T39" fmla="*/ 294 h 662"/>
                  <a:gd name="T40" fmla="*/ 913 w 1826"/>
                  <a:gd name="T41" fmla="*/ 294 h 662"/>
                  <a:gd name="T42" fmla="*/ 913 w 1826"/>
                  <a:gd name="T43" fmla="*/ 303 h 662"/>
                  <a:gd name="T44" fmla="*/ 866 w 1826"/>
                  <a:gd name="T45" fmla="*/ 303 h 662"/>
                  <a:gd name="T46" fmla="*/ 866 w 1826"/>
                  <a:gd name="T47" fmla="*/ 312 h 662"/>
                  <a:gd name="T48" fmla="*/ 847 w 1826"/>
                  <a:gd name="T49" fmla="*/ 312 h 662"/>
                  <a:gd name="T50" fmla="*/ 847 w 1826"/>
                  <a:gd name="T51" fmla="*/ 347 h 662"/>
                  <a:gd name="T52" fmla="*/ 835 w 1826"/>
                  <a:gd name="T53" fmla="*/ 347 h 662"/>
                  <a:gd name="T54" fmla="*/ 835 w 1826"/>
                  <a:gd name="T55" fmla="*/ 372 h 662"/>
                  <a:gd name="T56" fmla="*/ 824 w 1826"/>
                  <a:gd name="T57" fmla="*/ 372 h 662"/>
                  <a:gd name="T58" fmla="*/ 824 w 1826"/>
                  <a:gd name="T59" fmla="*/ 389 h 662"/>
                  <a:gd name="T60" fmla="*/ 810 w 1826"/>
                  <a:gd name="T61" fmla="*/ 389 h 662"/>
                  <a:gd name="T62" fmla="*/ 810 w 1826"/>
                  <a:gd name="T63" fmla="*/ 405 h 662"/>
                  <a:gd name="T64" fmla="*/ 796 w 1826"/>
                  <a:gd name="T65" fmla="*/ 405 h 662"/>
                  <a:gd name="T66" fmla="*/ 796 w 1826"/>
                  <a:gd name="T67" fmla="*/ 415 h 662"/>
                  <a:gd name="T68" fmla="*/ 736 w 1826"/>
                  <a:gd name="T69" fmla="*/ 415 h 662"/>
                  <a:gd name="T70" fmla="*/ 736 w 1826"/>
                  <a:gd name="T71" fmla="*/ 431 h 662"/>
                  <a:gd name="T72" fmla="*/ 560 w 1826"/>
                  <a:gd name="T73" fmla="*/ 431 h 662"/>
                  <a:gd name="T74" fmla="*/ 560 w 1826"/>
                  <a:gd name="T75" fmla="*/ 445 h 662"/>
                  <a:gd name="T76" fmla="*/ 421 w 1826"/>
                  <a:gd name="T77" fmla="*/ 445 h 662"/>
                  <a:gd name="T78" fmla="*/ 421 w 1826"/>
                  <a:gd name="T79" fmla="*/ 548 h 662"/>
                  <a:gd name="T80" fmla="*/ 410 w 1826"/>
                  <a:gd name="T81" fmla="*/ 548 h 662"/>
                  <a:gd name="T82" fmla="*/ 410 w 1826"/>
                  <a:gd name="T83" fmla="*/ 576 h 662"/>
                  <a:gd name="T84" fmla="*/ 243 w 1826"/>
                  <a:gd name="T85" fmla="*/ 576 h 662"/>
                  <a:gd name="T86" fmla="*/ 243 w 1826"/>
                  <a:gd name="T87" fmla="*/ 586 h 662"/>
                  <a:gd name="T88" fmla="*/ 145 w 1826"/>
                  <a:gd name="T89" fmla="*/ 586 h 662"/>
                  <a:gd name="T90" fmla="*/ 145 w 1826"/>
                  <a:gd name="T91" fmla="*/ 623 h 662"/>
                  <a:gd name="T92" fmla="*/ 114 w 1826"/>
                  <a:gd name="T93" fmla="*/ 623 h 662"/>
                  <a:gd name="T94" fmla="*/ 114 w 1826"/>
                  <a:gd name="T95" fmla="*/ 636 h 662"/>
                  <a:gd name="T96" fmla="*/ 29 w 1826"/>
                  <a:gd name="T97" fmla="*/ 636 h 662"/>
                  <a:gd name="T98" fmla="*/ 29 w 1826"/>
                  <a:gd name="T99" fmla="*/ 647 h 662"/>
                  <a:gd name="T100" fmla="*/ 12 w 1826"/>
                  <a:gd name="T101" fmla="*/ 647 h 662"/>
                  <a:gd name="T102" fmla="*/ 12 w 1826"/>
                  <a:gd name="T103" fmla="*/ 662 h 662"/>
                  <a:gd name="T104" fmla="*/ 0 w 1826"/>
                  <a:gd name="T105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26" h="662">
                    <a:moveTo>
                      <a:pt x="1826" y="0"/>
                    </a:moveTo>
                    <a:lnTo>
                      <a:pt x="1826" y="47"/>
                    </a:lnTo>
                    <a:lnTo>
                      <a:pt x="1709" y="47"/>
                    </a:lnTo>
                    <a:lnTo>
                      <a:pt x="1709" y="80"/>
                    </a:lnTo>
                    <a:lnTo>
                      <a:pt x="1698" y="80"/>
                    </a:lnTo>
                    <a:lnTo>
                      <a:pt x="1698" y="100"/>
                    </a:lnTo>
                    <a:lnTo>
                      <a:pt x="1684" y="100"/>
                    </a:lnTo>
                    <a:lnTo>
                      <a:pt x="1684" y="122"/>
                    </a:lnTo>
                    <a:lnTo>
                      <a:pt x="1673" y="122"/>
                    </a:lnTo>
                    <a:lnTo>
                      <a:pt x="1673" y="139"/>
                    </a:lnTo>
                    <a:lnTo>
                      <a:pt x="1645" y="139"/>
                    </a:lnTo>
                    <a:lnTo>
                      <a:pt x="1645" y="148"/>
                    </a:lnTo>
                    <a:lnTo>
                      <a:pt x="1409" y="148"/>
                    </a:lnTo>
                    <a:lnTo>
                      <a:pt x="1409" y="162"/>
                    </a:lnTo>
                    <a:lnTo>
                      <a:pt x="1266" y="162"/>
                    </a:lnTo>
                    <a:lnTo>
                      <a:pt x="1266" y="175"/>
                    </a:lnTo>
                    <a:lnTo>
                      <a:pt x="1256" y="175"/>
                    </a:lnTo>
                    <a:lnTo>
                      <a:pt x="1256" y="284"/>
                    </a:lnTo>
                    <a:lnTo>
                      <a:pt x="1192" y="284"/>
                    </a:lnTo>
                    <a:lnTo>
                      <a:pt x="1192" y="294"/>
                    </a:lnTo>
                    <a:lnTo>
                      <a:pt x="913" y="294"/>
                    </a:lnTo>
                    <a:lnTo>
                      <a:pt x="913" y="303"/>
                    </a:lnTo>
                    <a:lnTo>
                      <a:pt x="866" y="303"/>
                    </a:lnTo>
                    <a:lnTo>
                      <a:pt x="866" y="312"/>
                    </a:lnTo>
                    <a:lnTo>
                      <a:pt x="847" y="312"/>
                    </a:lnTo>
                    <a:lnTo>
                      <a:pt x="847" y="347"/>
                    </a:lnTo>
                    <a:lnTo>
                      <a:pt x="835" y="347"/>
                    </a:lnTo>
                    <a:lnTo>
                      <a:pt x="835" y="372"/>
                    </a:lnTo>
                    <a:lnTo>
                      <a:pt x="824" y="372"/>
                    </a:lnTo>
                    <a:lnTo>
                      <a:pt x="824" y="389"/>
                    </a:lnTo>
                    <a:lnTo>
                      <a:pt x="810" y="389"/>
                    </a:lnTo>
                    <a:lnTo>
                      <a:pt x="810" y="405"/>
                    </a:lnTo>
                    <a:lnTo>
                      <a:pt x="796" y="405"/>
                    </a:lnTo>
                    <a:lnTo>
                      <a:pt x="796" y="415"/>
                    </a:lnTo>
                    <a:lnTo>
                      <a:pt x="736" y="415"/>
                    </a:lnTo>
                    <a:lnTo>
                      <a:pt x="736" y="431"/>
                    </a:lnTo>
                    <a:lnTo>
                      <a:pt x="560" y="431"/>
                    </a:lnTo>
                    <a:lnTo>
                      <a:pt x="560" y="445"/>
                    </a:lnTo>
                    <a:lnTo>
                      <a:pt x="421" y="445"/>
                    </a:lnTo>
                    <a:lnTo>
                      <a:pt x="421" y="548"/>
                    </a:lnTo>
                    <a:lnTo>
                      <a:pt x="410" y="548"/>
                    </a:lnTo>
                    <a:lnTo>
                      <a:pt x="410" y="576"/>
                    </a:lnTo>
                    <a:lnTo>
                      <a:pt x="243" y="576"/>
                    </a:lnTo>
                    <a:lnTo>
                      <a:pt x="243" y="586"/>
                    </a:lnTo>
                    <a:lnTo>
                      <a:pt x="145" y="586"/>
                    </a:lnTo>
                    <a:lnTo>
                      <a:pt x="145" y="623"/>
                    </a:lnTo>
                    <a:lnTo>
                      <a:pt x="114" y="623"/>
                    </a:lnTo>
                    <a:lnTo>
                      <a:pt x="114" y="636"/>
                    </a:lnTo>
                    <a:lnTo>
                      <a:pt x="29" y="636"/>
                    </a:lnTo>
                    <a:lnTo>
                      <a:pt x="29" y="647"/>
                    </a:lnTo>
                    <a:lnTo>
                      <a:pt x="12" y="647"/>
                    </a:lnTo>
                    <a:lnTo>
                      <a:pt x="12" y="662"/>
                    </a:lnTo>
                    <a:lnTo>
                      <a:pt x="0" y="662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67">
                <a:extLst>
                  <a:ext uri="{FF2B5EF4-FFF2-40B4-BE49-F238E27FC236}">
                    <a16:creationId xmlns="" xmlns:a16="http://schemas.microsoft.com/office/drawing/2014/main" id="{396A3673-7B7F-4C2E-9074-A134D6E1C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5275263"/>
                <a:ext cx="663575" cy="541337"/>
              </a:xfrm>
              <a:custGeom>
                <a:avLst/>
                <a:gdLst>
                  <a:gd name="T0" fmla="*/ 418 w 418"/>
                  <a:gd name="T1" fmla="*/ 0 h 341"/>
                  <a:gd name="T2" fmla="*/ 418 w 418"/>
                  <a:gd name="T3" fmla="*/ 113 h 341"/>
                  <a:gd name="T4" fmla="*/ 404 w 418"/>
                  <a:gd name="T5" fmla="*/ 113 h 341"/>
                  <a:gd name="T6" fmla="*/ 404 w 418"/>
                  <a:gd name="T7" fmla="*/ 135 h 341"/>
                  <a:gd name="T8" fmla="*/ 285 w 418"/>
                  <a:gd name="T9" fmla="*/ 135 h 341"/>
                  <a:gd name="T10" fmla="*/ 285 w 418"/>
                  <a:gd name="T11" fmla="*/ 253 h 341"/>
                  <a:gd name="T12" fmla="*/ 274 w 418"/>
                  <a:gd name="T13" fmla="*/ 253 h 341"/>
                  <a:gd name="T14" fmla="*/ 274 w 418"/>
                  <a:gd name="T15" fmla="*/ 281 h 341"/>
                  <a:gd name="T16" fmla="*/ 221 w 418"/>
                  <a:gd name="T17" fmla="*/ 281 h 341"/>
                  <a:gd name="T18" fmla="*/ 221 w 418"/>
                  <a:gd name="T19" fmla="*/ 294 h 341"/>
                  <a:gd name="T20" fmla="*/ 142 w 418"/>
                  <a:gd name="T21" fmla="*/ 294 h 341"/>
                  <a:gd name="T22" fmla="*/ 142 w 418"/>
                  <a:gd name="T23" fmla="*/ 327 h 341"/>
                  <a:gd name="T24" fmla="*/ 126 w 418"/>
                  <a:gd name="T25" fmla="*/ 327 h 341"/>
                  <a:gd name="T26" fmla="*/ 126 w 418"/>
                  <a:gd name="T27" fmla="*/ 341 h 341"/>
                  <a:gd name="T28" fmla="*/ 0 w 418"/>
                  <a:gd name="T2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8" h="341">
                    <a:moveTo>
                      <a:pt x="418" y="0"/>
                    </a:moveTo>
                    <a:lnTo>
                      <a:pt x="418" y="113"/>
                    </a:lnTo>
                    <a:lnTo>
                      <a:pt x="404" y="113"/>
                    </a:lnTo>
                    <a:lnTo>
                      <a:pt x="404" y="135"/>
                    </a:lnTo>
                    <a:lnTo>
                      <a:pt x="285" y="135"/>
                    </a:lnTo>
                    <a:lnTo>
                      <a:pt x="285" y="253"/>
                    </a:lnTo>
                    <a:lnTo>
                      <a:pt x="274" y="253"/>
                    </a:lnTo>
                    <a:lnTo>
                      <a:pt x="274" y="281"/>
                    </a:lnTo>
                    <a:lnTo>
                      <a:pt x="221" y="281"/>
                    </a:lnTo>
                    <a:lnTo>
                      <a:pt x="221" y="294"/>
                    </a:lnTo>
                    <a:lnTo>
                      <a:pt x="142" y="294"/>
                    </a:lnTo>
                    <a:lnTo>
                      <a:pt x="142" y="327"/>
                    </a:lnTo>
                    <a:lnTo>
                      <a:pt x="126" y="327"/>
                    </a:lnTo>
                    <a:lnTo>
                      <a:pt x="126" y="341"/>
                    </a:lnTo>
                    <a:lnTo>
                      <a:pt x="0" y="341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72">
                <a:extLst>
                  <a:ext uri="{FF2B5EF4-FFF2-40B4-BE49-F238E27FC236}">
                    <a16:creationId xmlns="" xmlns:a16="http://schemas.microsoft.com/office/drawing/2014/main" id="{ECC8FE68-B88A-447B-B211-A85994131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4198938"/>
                <a:ext cx="2995613" cy="1282700"/>
              </a:xfrm>
              <a:custGeom>
                <a:avLst/>
                <a:gdLst>
                  <a:gd name="T0" fmla="*/ 1887 w 1887"/>
                  <a:gd name="T1" fmla="*/ 0 h 808"/>
                  <a:gd name="T2" fmla="*/ 1839 w 1887"/>
                  <a:gd name="T3" fmla="*/ 0 h 808"/>
                  <a:gd name="T4" fmla="*/ 1839 w 1887"/>
                  <a:gd name="T5" fmla="*/ 19 h 808"/>
                  <a:gd name="T6" fmla="*/ 1820 w 1887"/>
                  <a:gd name="T7" fmla="*/ 19 h 808"/>
                  <a:gd name="T8" fmla="*/ 1820 w 1887"/>
                  <a:gd name="T9" fmla="*/ 53 h 808"/>
                  <a:gd name="T10" fmla="*/ 1420 w 1887"/>
                  <a:gd name="T11" fmla="*/ 53 h 808"/>
                  <a:gd name="T12" fmla="*/ 1420 w 1887"/>
                  <a:gd name="T13" fmla="*/ 63 h 808"/>
                  <a:gd name="T14" fmla="*/ 1403 w 1887"/>
                  <a:gd name="T15" fmla="*/ 63 h 808"/>
                  <a:gd name="T16" fmla="*/ 1403 w 1887"/>
                  <a:gd name="T17" fmla="*/ 147 h 808"/>
                  <a:gd name="T18" fmla="*/ 1386 w 1887"/>
                  <a:gd name="T19" fmla="*/ 147 h 808"/>
                  <a:gd name="T20" fmla="*/ 1386 w 1887"/>
                  <a:gd name="T21" fmla="*/ 180 h 808"/>
                  <a:gd name="T22" fmla="*/ 1350 w 1887"/>
                  <a:gd name="T23" fmla="*/ 180 h 808"/>
                  <a:gd name="T24" fmla="*/ 1350 w 1887"/>
                  <a:gd name="T25" fmla="*/ 197 h 808"/>
                  <a:gd name="T26" fmla="*/ 994 w 1887"/>
                  <a:gd name="T27" fmla="*/ 197 h 808"/>
                  <a:gd name="T28" fmla="*/ 994 w 1887"/>
                  <a:gd name="T29" fmla="*/ 228 h 808"/>
                  <a:gd name="T30" fmla="*/ 980 w 1887"/>
                  <a:gd name="T31" fmla="*/ 228 h 808"/>
                  <a:gd name="T32" fmla="*/ 980 w 1887"/>
                  <a:gd name="T33" fmla="*/ 267 h 808"/>
                  <a:gd name="T34" fmla="*/ 968 w 1887"/>
                  <a:gd name="T35" fmla="*/ 267 h 808"/>
                  <a:gd name="T36" fmla="*/ 968 w 1887"/>
                  <a:gd name="T37" fmla="*/ 285 h 808"/>
                  <a:gd name="T38" fmla="*/ 951 w 1887"/>
                  <a:gd name="T39" fmla="*/ 285 h 808"/>
                  <a:gd name="T40" fmla="*/ 951 w 1887"/>
                  <a:gd name="T41" fmla="*/ 297 h 808"/>
                  <a:gd name="T42" fmla="*/ 704 w 1887"/>
                  <a:gd name="T43" fmla="*/ 297 h 808"/>
                  <a:gd name="T44" fmla="*/ 704 w 1887"/>
                  <a:gd name="T45" fmla="*/ 308 h 808"/>
                  <a:gd name="T46" fmla="*/ 554 w 1887"/>
                  <a:gd name="T47" fmla="*/ 308 h 808"/>
                  <a:gd name="T48" fmla="*/ 554 w 1887"/>
                  <a:gd name="T49" fmla="*/ 406 h 808"/>
                  <a:gd name="T50" fmla="*/ 531 w 1887"/>
                  <a:gd name="T51" fmla="*/ 406 h 808"/>
                  <a:gd name="T52" fmla="*/ 531 w 1887"/>
                  <a:gd name="T53" fmla="*/ 419 h 808"/>
                  <a:gd name="T54" fmla="*/ 307 w 1887"/>
                  <a:gd name="T55" fmla="*/ 419 h 808"/>
                  <a:gd name="T56" fmla="*/ 307 w 1887"/>
                  <a:gd name="T57" fmla="*/ 433 h 808"/>
                  <a:gd name="T58" fmla="*/ 292 w 1887"/>
                  <a:gd name="T59" fmla="*/ 433 h 808"/>
                  <a:gd name="T60" fmla="*/ 292 w 1887"/>
                  <a:gd name="T61" fmla="*/ 453 h 808"/>
                  <a:gd name="T62" fmla="*/ 276 w 1887"/>
                  <a:gd name="T63" fmla="*/ 453 h 808"/>
                  <a:gd name="T64" fmla="*/ 276 w 1887"/>
                  <a:gd name="T65" fmla="*/ 538 h 808"/>
                  <a:gd name="T66" fmla="*/ 264 w 1887"/>
                  <a:gd name="T67" fmla="*/ 538 h 808"/>
                  <a:gd name="T68" fmla="*/ 264 w 1887"/>
                  <a:gd name="T69" fmla="*/ 564 h 808"/>
                  <a:gd name="T70" fmla="*/ 170 w 1887"/>
                  <a:gd name="T71" fmla="*/ 564 h 808"/>
                  <a:gd name="T72" fmla="*/ 170 w 1887"/>
                  <a:gd name="T73" fmla="*/ 577 h 808"/>
                  <a:gd name="T74" fmla="*/ 144 w 1887"/>
                  <a:gd name="T75" fmla="*/ 577 h 808"/>
                  <a:gd name="T76" fmla="*/ 144 w 1887"/>
                  <a:gd name="T77" fmla="*/ 628 h 808"/>
                  <a:gd name="T78" fmla="*/ 128 w 1887"/>
                  <a:gd name="T79" fmla="*/ 628 h 808"/>
                  <a:gd name="T80" fmla="*/ 128 w 1887"/>
                  <a:gd name="T81" fmla="*/ 789 h 808"/>
                  <a:gd name="T82" fmla="*/ 108 w 1887"/>
                  <a:gd name="T83" fmla="*/ 789 h 808"/>
                  <a:gd name="T84" fmla="*/ 108 w 1887"/>
                  <a:gd name="T85" fmla="*/ 808 h 808"/>
                  <a:gd name="T86" fmla="*/ 0 w 1887"/>
                  <a:gd name="T87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7" h="808">
                    <a:moveTo>
                      <a:pt x="1887" y="0"/>
                    </a:moveTo>
                    <a:lnTo>
                      <a:pt x="1839" y="0"/>
                    </a:lnTo>
                    <a:lnTo>
                      <a:pt x="1839" y="19"/>
                    </a:lnTo>
                    <a:lnTo>
                      <a:pt x="1820" y="19"/>
                    </a:lnTo>
                    <a:lnTo>
                      <a:pt x="1820" y="53"/>
                    </a:lnTo>
                    <a:lnTo>
                      <a:pt x="1420" y="53"/>
                    </a:lnTo>
                    <a:lnTo>
                      <a:pt x="1420" y="63"/>
                    </a:lnTo>
                    <a:lnTo>
                      <a:pt x="1403" y="63"/>
                    </a:lnTo>
                    <a:lnTo>
                      <a:pt x="1403" y="147"/>
                    </a:lnTo>
                    <a:lnTo>
                      <a:pt x="1386" y="147"/>
                    </a:lnTo>
                    <a:lnTo>
                      <a:pt x="1386" y="180"/>
                    </a:lnTo>
                    <a:lnTo>
                      <a:pt x="1350" y="180"/>
                    </a:lnTo>
                    <a:lnTo>
                      <a:pt x="1350" y="197"/>
                    </a:lnTo>
                    <a:lnTo>
                      <a:pt x="994" y="197"/>
                    </a:lnTo>
                    <a:lnTo>
                      <a:pt x="994" y="228"/>
                    </a:lnTo>
                    <a:lnTo>
                      <a:pt x="980" y="228"/>
                    </a:lnTo>
                    <a:lnTo>
                      <a:pt x="980" y="267"/>
                    </a:lnTo>
                    <a:lnTo>
                      <a:pt x="968" y="267"/>
                    </a:lnTo>
                    <a:lnTo>
                      <a:pt x="968" y="285"/>
                    </a:lnTo>
                    <a:lnTo>
                      <a:pt x="951" y="285"/>
                    </a:lnTo>
                    <a:lnTo>
                      <a:pt x="951" y="297"/>
                    </a:lnTo>
                    <a:lnTo>
                      <a:pt x="704" y="297"/>
                    </a:lnTo>
                    <a:lnTo>
                      <a:pt x="704" y="308"/>
                    </a:lnTo>
                    <a:lnTo>
                      <a:pt x="554" y="308"/>
                    </a:lnTo>
                    <a:lnTo>
                      <a:pt x="554" y="406"/>
                    </a:lnTo>
                    <a:lnTo>
                      <a:pt x="531" y="406"/>
                    </a:lnTo>
                    <a:lnTo>
                      <a:pt x="531" y="419"/>
                    </a:lnTo>
                    <a:lnTo>
                      <a:pt x="307" y="419"/>
                    </a:lnTo>
                    <a:lnTo>
                      <a:pt x="307" y="433"/>
                    </a:lnTo>
                    <a:lnTo>
                      <a:pt x="292" y="433"/>
                    </a:lnTo>
                    <a:lnTo>
                      <a:pt x="292" y="453"/>
                    </a:lnTo>
                    <a:lnTo>
                      <a:pt x="276" y="453"/>
                    </a:lnTo>
                    <a:lnTo>
                      <a:pt x="276" y="538"/>
                    </a:lnTo>
                    <a:lnTo>
                      <a:pt x="264" y="538"/>
                    </a:lnTo>
                    <a:lnTo>
                      <a:pt x="264" y="564"/>
                    </a:lnTo>
                    <a:lnTo>
                      <a:pt x="170" y="564"/>
                    </a:lnTo>
                    <a:lnTo>
                      <a:pt x="170" y="577"/>
                    </a:lnTo>
                    <a:lnTo>
                      <a:pt x="144" y="577"/>
                    </a:lnTo>
                    <a:lnTo>
                      <a:pt x="144" y="628"/>
                    </a:lnTo>
                    <a:lnTo>
                      <a:pt x="128" y="628"/>
                    </a:lnTo>
                    <a:lnTo>
                      <a:pt x="128" y="789"/>
                    </a:lnTo>
                    <a:lnTo>
                      <a:pt x="108" y="789"/>
                    </a:lnTo>
                    <a:lnTo>
                      <a:pt x="108" y="808"/>
                    </a:lnTo>
                    <a:lnTo>
                      <a:pt x="0" y="808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73">
                <a:extLst>
                  <a:ext uri="{FF2B5EF4-FFF2-40B4-BE49-F238E27FC236}">
                    <a16:creationId xmlns="" xmlns:a16="http://schemas.microsoft.com/office/drawing/2014/main" id="{D54BD2B4-BC60-4EA3-8D4D-E1284F05B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5481638"/>
                <a:ext cx="446088" cy="334962"/>
              </a:xfrm>
              <a:custGeom>
                <a:avLst/>
                <a:gdLst>
                  <a:gd name="T0" fmla="*/ 281 w 281"/>
                  <a:gd name="T1" fmla="*/ 0 h 211"/>
                  <a:gd name="T2" fmla="*/ 281 w 281"/>
                  <a:gd name="T3" fmla="*/ 134 h 211"/>
                  <a:gd name="T4" fmla="*/ 270 w 281"/>
                  <a:gd name="T5" fmla="*/ 134 h 211"/>
                  <a:gd name="T6" fmla="*/ 270 w 281"/>
                  <a:gd name="T7" fmla="*/ 158 h 211"/>
                  <a:gd name="T8" fmla="*/ 232 w 281"/>
                  <a:gd name="T9" fmla="*/ 158 h 211"/>
                  <a:gd name="T10" fmla="*/ 232 w 281"/>
                  <a:gd name="T11" fmla="*/ 170 h 211"/>
                  <a:gd name="T12" fmla="*/ 136 w 281"/>
                  <a:gd name="T13" fmla="*/ 170 h 211"/>
                  <a:gd name="T14" fmla="*/ 136 w 281"/>
                  <a:gd name="T15" fmla="*/ 200 h 211"/>
                  <a:gd name="T16" fmla="*/ 109 w 281"/>
                  <a:gd name="T17" fmla="*/ 200 h 211"/>
                  <a:gd name="T18" fmla="*/ 109 w 281"/>
                  <a:gd name="T19" fmla="*/ 211 h 211"/>
                  <a:gd name="T20" fmla="*/ 0 w 281"/>
                  <a:gd name="T21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11">
                    <a:moveTo>
                      <a:pt x="281" y="0"/>
                    </a:moveTo>
                    <a:lnTo>
                      <a:pt x="281" y="134"/>
                    </a:lnTo>
                    <a:lnTo>
                      <a:pt x="270" y="134"/>
                    </a:lnTo>
                    <a:lnTo>
                      <a:pt x="270" y="158"/>
                    </a:lnTo>
                    <a:lnTo>
                      <a:pt x="232" y="158"/>
                    </a:lnTo>
                    <a:lnTo>
                      <a:pt x="232" y="170"/>
                    </a:lnTo>
                    <a:lnTo>
                      <a:pt x="136" y="170"/>
                    </a:lnTo>
                    <a:lnTo>
                      <a:pt x="136" y="200"/>
                    </a:lnTo>
                    <a:lnTo>
                      <a:pt x="109" y="200"/>
                    </a:lnTo>
                    <a:lnTo>
                      <a:pt x="109" y="211"/>
                    </a:lnTo>
                    <a:lnTo>
                      <a:pt x="0" y="211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5" name="Groupe 78">
              <a:extLst>
                <a:ext uri="{FF2B5EF4-FFF2-40B4-BE49-F238E27FC236}">
                  <a16:creationId xmlns="" xmlns:a16="http://schemas.microsoft.com/office/drawing/2014/main" id="{FB24F851-0CD7-49AA-BD20-F839C64D0410}"/>
                </a:ext>
              </a:extLst>
            </p:cNvPr>
            <p:cNvGrpSpPr/>
            <p:nvPr/>
          </p:nvGrpSpPr>
          <p:grpSpPr>
            <a:xfrm>
              <a:off x="7030391" y="1469274"/>
              <a:ext cx="3973511" cy="1924016"/>
              <a:chOff x="6896100" y="1973263"/>
              <a:chExt cx="4146550" cy="1898650"/>
            </a:xfrm>
          </p:grpSpPr>
          <p:sp>
            <p:nvSpPr>
              <p:cNvPr id="99" name="Freeform 7">
                <a:extLst>
                  <a:ext uri="{FF2B5EF4-FFF2-40B4-BE49-F238E27FC236}">
                    <a16:creationId xmlns="" xmlns:a16="http://schemas.microsoft.com/office/drawing/2014/main" id="{6943D0DB-4305-4427-A8D4-58C169771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2041525"/>
                <a:ext cx="4021138" cy="1760537"/>
              </a:xfrm>
              <a:custGeom>
                <a:avLst/>
                <a:gdLst>
                  <a:gd name="T0" fmla="*/ 2533 w 2533"/>
                  <a:gd name="T1" fmla="*/ 1109 h 1109"/>
                  <a:gd name="T2" fmla="*/ 0 w 2533"/>
                  <a:gd name="T3" fmla="*/ 1109 h 1109"/>
                  <a:gd name="T4" fmla="*/ 0 w 2533"/>
                  <a:gd name="T5" fmla="*/ 0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33" h="1109">
                    <a:moveTo>
                      <a:pt x="2533" y="1109"/>
                    </a:moveTo>
                    <a:lnTo>
                      <a:pt x="0" y="1109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8">
                <a:extLst>
                  <a:ext uri="{FF2B5EF4-FFF2-40B4-BE49-F238E27FC236}">
                    <a16:creationId xmlns="" xmlns:a16="http://schemas.microsoft.com/office/drawing/2014/main" id="{47D9D0B9-3579-4C5C-BFB9-18E9CD431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239395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9">
                <a:extLst>
                  <a:ext uri="{FF2B5EF4-FFF2-40B4-BE49-F238E27FC236}">
                    <a16:creationId xmlns="" xmlns:a16="http://schemas.microsoft.com/office/drawing/2014/main" id="{FA6C69BD-39C8-4803-9825-B9B80C5CA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2057400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10">
                <a:extLst>
                  <a:ext uri="{FF2B5EF4-FFF2-40B4-BE49-F238E27FC236}">
                    <a16:creationId xmlns="" xmlns:a16="http://schemas.microsoft.com/office/drawing/2014/main" id="{D1368FEF-D1BC-43C9-8B74-21058B407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2732088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11">
                <a:extLst>
                  <a:ext uri="{FF2B5EF4-FFF2-40B4-BE49-F238E27FC236}">
                    <a16:creationId xmlns="" xmlns:a16="http://schemas.microsoft.com/office/drawing/2014/main" id="{604FC383-0F83-4442-8702-F41886982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3406775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2">
                <a:extLst>
                  <a:ext uri="{FF2B5EF4-FFF2-40B4-BE49-F238E27FC236}">
                    <a16:creationId xmlns="" xmlns:a16="http://schemas.microsoft.com/office/drawing/2014/main" id="{8A21F84B-8742-4B2C-A205-C9258821A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3068638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13">
                <a:extLst>
                  <a:ext uri="{FF2B5EF4-FFF2-40B4-BE49-F238E27FC236}">
                    <a16:creationId xmlns="" xmlns:a16="http://schemas.microsoft.com/office/drawing/2014/main" id="{0D341D73-75EB-46A1-956F-6DF77D5A8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6100" y="3743325"/>
                <a:ext cx="730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26">
                <a:extLst>
                  <a:ext uri="{FF2B5EF4-FFF2-40B4-BE49-F238E27FC236}">
                    <a16:creationId xmlns="" xmlns:a16="http://schemas.microsoft.com/office/drawing/2014/main" id="{4FFB3DDE-2029-46C7-B566-FAEAADDF1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2875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27">
                <a:extLst>
                  <a:ext uri="{FF2B5EF4-FFF2-40B4-BE49-F238E27FC236}">
                    <a16:creationId xmlns="" xmlns:a16="http://schemas.microsoft.com/office/drawing/2014/main" id="{4CB2B61A-2917-4A86-88EA-64625BE28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2800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="" xmlns:a16="http://schemas.microsoft.com/office/drawing/2014/main" id="{2E56BA76-913A-41C1-A8DD-2B90AC1EF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614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31">
                <a:extLst>
                  <a:ext uri="{FF2B5EF4-FFF2-40B4-BE49-F238E27FC236}">
                    <a16:creationId xmlns="" xmlns:a16="http://schemas.microsoft.com/office/drawing/2014/main" id="{9C189A28-7823-4EA0-9853-C61710EFB2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9775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32">
                <a:extLst>
                  <a:ext uri="{FF2B5EF4-FFF2-40B4-BE49-F238E27FC236}">
                    <a16:creationId xmlns="" xmlns:a16="http://schemas.microsoft.com/office/drawing/2014/main" id="{3B28C9C8-5765-45B7-B90F-19AC8AD12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61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Line 33">
                <a:extLst>
                  <a:ext uri="{FF2B5EF4-FFF2-40B4-BE49-F238E27FC236}">
                    <a16:creationId xmlns="" xmlns:a16="http://schemas.microsoft.com/office/drawing/2014/main" id="{9D02A161-4634-4DB1-8DC0-F614C17F2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Line 34">
                <a:extLst>
                  <a:ext uri="{FF2B5EF4-FFF2-40B4-BE49-F238E27FC236}">
                    <a16:creationId xmlns="" xmlns:a16="http://schemas.microsoft.com/office/drawing/2014/main" id="{FA8751E1-0474-4162-AF93-93E4D247A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5400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Line 35">
                <a:extLst>
                  <a:ext uri="{FF2B5EF4-FFF2-40B4-BE49-F238E27FC236}">
                    <a16:creationId xmlns="" xmlns:a16="http://schemas.microsoft.com/office/drawing/2014/main" id="{05F2E571-988F-4DB3-BE73-4D9B8A8D5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6063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Line 36">
                <a:extLst>
                  <a:ext uri="{FF2B5EF4-FFF2-40B4-BE49-F238E27FC236}">
                    <a16:creationId xmlns="" xmlns:a16="http://schemas.microsoft.com/office/drawing/2014/main" id="{EBCF1FAC-442C-4292-BF5C-A4DC81F18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13738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Line 37">
                <a:extLst>
                  <a:ext uri="{FF2B5EF4-FFF2-40B4-BE49-F238E27FC236}">
                    <a16:creationId xmlns="" xmlns:a16="http://schemas.microsoft.com/office/drawing/2014/main" id="{6D23D3FE-4D5C-4E04-A8F9-810539926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9125" y="3802063"/>
                <a:ext cx="0" cy="6985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57">
                <a:extLst>
                  <a:ext uri="{FF2B5EF4-FFF2-40B4-BE49-F238E27FC236}">
                    <a16:creationId xmlns="" xmlns:a16="http://schemas.microsoft.com/office/drawing/2014/main" id="{5EC27C43-5BC7-4795-B4D0-FF342217E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9775" y="1973263"/>
                <a:ext cx="0" cy="18288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Line 61">
                <a:extLst>
                  <a:ext uri="{FF2B5EF4-FFF2-40B4-BE49-F238E27FC236}">
                    <a16:creationId xmlns="" xmlns:a16="http://schemas.microsoft.com/office/drawing/2014/main" id="{DBAA0CF5-80B4-48BE-8DEF-F0C205093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3367088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64">
                <a:extLst>
                  <a:ext uri="{FF2B5EF4-FFF2-40B4-BE49-F238E27FC236}">
                    <a16:creationId xmlns="" xmlns:a16="http://schemas.microsoft.com/office/drawing/2014/main" id="{9D48C4F8-97CF-4D19-B9AE-9B94A0E53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28200" y="3576638"/>
                <a:ext cx="263525" cy="0"/>
              </a:xfrm>
              <a:prstGeom prst="line">
                <a:avLst/>
              </a:pr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65">
                <a:extLst>
                  <a:ext uri="{FF2B5EF4-FFF2-40B4-BE49-F238E27FC236}">
                    <a16:creationId xmlns="" xmlns:a16="http://schemas.microsoft.com/office/drawing/2014/main" id="{1698CEC1-27E5-41FA-98F5-B525768E0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2119313"/>
                <a:ext cx="2686050" cy="1624012"/>
              </a:xfrm>
              <a:custGeom>
                <a:avLst/>
                <a:gdLst>
                  <a:gd name="T0" fmla="*/ 1692 w 1692"/>
                  <a:gd name="T1" fmla="*/ 0 h 1023"/>
                  <a:gd name="T2" fmla="*/ 1286 w 1692"/>
                  <a:gd name="T3" fmla="*/ 0 h 1023"/>
                  <a:gd name="T4" fmla="*/ 1286 w 1692"/>
                  <a:gd name="T5" fmla="*/ 9 h 1023"/>
                  <a:gd name="T6" fmla="*/ 1267 w 1692"/>
                  <a:gd name="T7" fmla="*/ 9 h 1023"/>
                  <a:gd name="T8" fmla="*/ 1267 w 1692"/>
                  <a:gd name="T9" fmla="*/ 20 h 1023"/>
                  <a:gd name="T10" fmla="*/ 869 w 1692"/>
                  <a:gd name="T11" fmla="*/ 20 h 1023"/>
                  <a:gd name="T12" fmla="*/ 869 w 1692"/>
                  <a:gd name="T13" fmla="*/ 28 h 1023"/>
                  <a:gd name="T14" fmla="*/ 847 w 1692"/>
                  <a:gd name="T15" fmla="*/ 28 h 1023"/>
                  <a:gd name="T16" fmla="*/ 847 w 1692"/>
                  <a:gd name="T17" fmla="*/ 61 h 1023"/>
                  <a:gd name="T18" fmla="*/ 818 w 1692"/>
                  <a:gd name="T19" fmla="*/ 61 h 1023"/>
                  <a:gd name="T20" fmla="*/ 818 w 1692"/>
                  <a:gd name="T21" fmla="*/ 72 h 1023"/>
                  <a:gd name="T22" fmla="*/ 580 w 1692"/>
                  <a:gd name="T23" fmla="*/ 72 h 1023"/>
                  <a:gd name="T24" fmla="*/ 580 w 1692"/>
                  <a:gd name="T25" fmla="*/ 92 h 1023"/>
                  <a:gd name="T26" fmla="*/ 565 w 1692"/>
                  <a:gd name="T27" fmla="*/ 92 h 1023"/>
                  <a:gd name="T28" fmla="*/ 565 w 1692"/>
                  <a:gd name="T29" fmla="*/ 131 h 1023"/>
                  <a:gd name="T30" fmla="*/ 546 w 1692"/>
                  <a:gd name="T31" fmla="*/ 131 h 1023"/>
                  <a:gd name="T32" fmla="*/ 546 w 1692"/>
                  <a:gd name="T33" fmla="*/ 145 h 1023"/>
                  <a:gd name="T34" fmla="*/ 432 w 1692"/>
                  <a:gd name="T35" fmla="*/ 145 h 1023"/>
                  <a:gd name="T36" fmla="*/ 432 w 1692"/>
                  <a:gd name="T37" fmla="*/ 178 h 1023"/>
                  <a:gd name="T38" fmla="*/ 420 w 1692"/>
                  <a:gd name="T39" fmla="*/ 178 h 1023"/>
                  <a:gd name="T40" fmla="*/ 420 w 1692"/>
                  <a:gd name="T41" fmla="*/ 273 h 1023"/>
                  <a:gd name="T42" fmla="*/ 409 w 1692"/>
                  <a:gd name="T43" fmla="*/ 273 h 1023"/>
                  <a:gd name="T44" fmla="*/ 409 w 1692"/>
                  <a:gd name="T45" fmla="*/ 297 h 1023"/>
                  <a:gd name="T46" fmla="*/ 388 w 1692"/>
                  <a:gd name="T47" fmla="*/ 297 h 1023"/>
                  <a:gd name="T48" fmla="*/ 388 w 1692"/>
                  <a:gd name="T49" fmla="*/ 308 h 1023"/>
                  <a:gd name="T50" fmla="*/ 321 w 1692"/>
                  <a:gd name="T51" fmla="*/ 308 h 1023"/>
                  <a:gd name="T52" fmla="*/ 321 w 1692"/>
                  <a:gd name="T53" fmla="*/ 317 h 1023"/>
                  <a:gd name="T54" fmla="*/ 303 w 1692"/>
                  <a:gd name="T55" fmla="*/ 317 h 1023"/>
                  <a:gd name="T56" fmla="*/ 303 w 1692"/>
                  <a:gd name="T57" fmla="*/ 331 h 1023"/>
                  <a:gd name="T58" fmla="*/ 284 w 1692"/>
                  <a:gd name="T59" fmla="*/ 331 h 1023"/>
                  <a:gd name="T60" fmla="*/ 284 w 1692"/>
                  <a:gd name="T61" fmla="*/ 515 h 1023"/>
                  <a:gd name="T62" fmla="*/ 278 w 1692"/>
                  <a:gd name="T63" fmla="*/ 515 h 1023"/>
                  <a:gd name="T64" fmla="*/ 278 w 1692"/>
                  <a:gd name="T65" fmla="*/ 562 h 1023"/>
                  <a:gd name="T66" fmla="*/ 271 w 1692"/>
                  <a:gd name="T67" fmla="*/ 562 h 1023"/>
                  <a:gd name="T68" fmla="*/ 271 w 1692"/>
                  <a:gd name="T69" fmla="*/ 593 h 1023"/>
                  <a:gd name="T70" fmla="*/ 246 w 1692"/>
                  <a:gd name="T71" fmla="*/ 593 h 1023"/>
                  <a:gd name="T72" fmla="*/ 246 w 1692"/>
                  <a:gd name="T73" fmla="*/ 607 h 1023"/>
                  <a:gd name="T74" fmla="*/ 164 w 1692"/>
                  <a:gd name="T75" fmla="*/ 607 h 1023"/>
                  <a:gd name="T76" fmla="*/ 164 w 1692"/>
                  <a:gd name="T77" fmla="*/ 625 h 1023"/>
                  <a:gd name="T78" fmla="*/ 150 w 1692"/>
                  <a:gd name="T79" fmla="*/ 625 h 1023"/>
                  <a:gd name="T80" fmla="*/ 150 w 1692"/>
                  <a:gd name="T81" fmla="*/ 647 h 1023"/>
                  <a:gd name="T82" fmla="*/ 140 w 1692"/>
                  <a:gd name="T83" fmla="*/ 647 h 1023"/>
                  <a:gd name="T84" fmla="*/ 140 w 1692"/>
                  <a:gd name="T85" fmla="*/ 976 h 1023"/>
                  <a:gd name="T86" fmla="*/ 131 w 1692"/>
                  <a:gd name="T87" fmla="*/ 976 h 1023"/>
                  <a:gd name="T88" fmla="*/ 131 w 1692"/>
                  <a:gd name="T89" fmla="*/ 1010 h 1023"/>
                  <a:gd name="T90" fmla="*/ 115 w 1692"/>
                  <a:gd name="T91" fmla="*/ 1010 h 1023"/>
                  <a:gd name="T92" fmla="*/ 115 w 1692"/>
                  <a:gd name="T93" fmla="*/ 1023 h 1023"/>
                  <a:gd name="T94" fmla="*/ 0 w 1692"/>
                  <a:gd name="T95" fmla="*/ 1023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92" h="1023">
                    <a:moveTo>
                      <a:pt x="1692" y="0"/>
                    </a:moveTo>
                    <a:lnTo>
                      <a:pt x="1286" y="0"/>
                    </a:lnTo>
                    <a:lnTo>
                      <a:pt x="1286" y="9"/>
                    </a:lnTo>
                    <a:lnTo>
                      <a:pt x="1267" y="9"/>
                    </a:lnTo>
                    <a:lnTo>
                      <a:pt x="1267" y="20"/>
                    </a:lnTo>
                    <a:lnTo>
                      <a:pt x="869" y="20"/>
                    </a:lnTo>
                    <a:lnTo>
                      <a:pt x="869" y="28"/>
                    </a:lnTo>
                    <a:lnTo>
                      <a:pt x="847" y="28"/>
                    </a:lnTo>
                    <a:lnTo>
                      <a:pt x="847" y="61"/>
                    </a:lnTo>
                    <a:lnTo>
                      <a:pt x="818" y="61"/>
                    </a:lnTo>
                    <a:lnTo>
                      <a:pt x="818" y="72"/>
                    </a:lnTo>
                    <a:lnTo>
                      <a:pt x="580" y="72"/>
                    </a:lnTo>
                    <a:lnTo>
                      <a:pt x="580" y="92"/>
                    </a:lnTo>
                    <a:lnTo>
                      <a:pt x="565" y="92"/>
                    </a:lnTo>
                    <a:lnTo>
                      <a:pt x="565" y="131"/>
                    </a:lnTo>
                    <a:lnTo>
                      <a:pt x="546" y="131"/>
                    </a:lnTo>
                    <a:lnTo>
                      <a:pt x="546" y="145"/>
                    </a:lnTo>
                    <a:lnTo>
                      <a:pt x="432" y="145"/>
                    </a:lnTo>
                    <a:lnTo>
                      <a:pt x="432" y="178"/>
                    </a:lnTo>
                    <a:lnTo>
                      <a:pt x="420" y="178"/>
                    </a:lnTo>
                    <a:lnTo>
                      <a:pt x="420" y="273"/>
                    </a:lnTo>
                    <a:lnTo>
                      <a:pt x="409" y="273"/>
                    </a:lnTo>
                    <a:lnTo>
                      <a:pt x="409" y="297"/>
                    </a:lnTo>
                    <a:lnTo>
                      <a:pt x="388" y="297"/>
                    </a:lnTo>
                    <a:lnTo>
                      <a:pt x="388" y="308"/>
                    </a:lnTo>
                    <a:lnTo>
                      <a:pt x="321" y="308"/>
                    </a:lnTo>
                    <a:lnTo>
                      <a:pt x="321" y="317"/>
                    </a:lnTo>
                    <a:lnTo>
                      <a:pt x="303" y="317"/>
                    </a:lnTo>
                    <a:lnTo>
                      <a:pt x="303" y="331"/>
                    </a:lnTo>
                    <a:lnTo>
                      <a:pt x="284" y="331"/>
                    </a:lnTo>
                    <a:lnTo>
                      <a:pt x="284" y="515"/>
                    </a:lnTo>
                    <a:lnTo>
                      <a:pt x="278" y="515"/>
                    </a:lnTo>
                    <a:lnTo>
                      <a:pt x="278" y="562"/>
                    </a:lnTo>
                    <a:lnTo>
                      <a:pt x="271" y="562"/>
                    </a:lnTo>
                    <a:lnTo>
                      <a:pt x="271" y="593"/>
                    </a:lnTo>
                    <a:lnTo>
                      <a:pt x="246" y="593"/>
                    </a:lnTo>
                    <a:lnTo>
                      <a:pt x="246" y="607"/>
                    </a:lnTo>
                    <a:lnTo>
                      <a:pt x="164" y="607"/>
                    </a:lnTo>
                    <a:lnTo>
                      <a:pt x="164" y="625"/>
                    </a:lnTo>
                    <a:lnTo>
                      <a:pt x="150" y="625"/>
                    </a:lnTo>
                    <a:lnTo>
                      <a:pt x="150" y="647"/>
                    </a:lnTo>
                    <a:lnTo>
                      <a:pt x="140" y="647"/>
                    </a:lnTo>
                    <a:lnTo>
                      <a:pt x="140" y="976"/>
                    </a:lnTo>
                    <a:lnTo>
                      <a:pt x="131" y="976"/>
                    </a:lnTo>
                    <a:lnTo>
                      <a:pt x="131" y="1010"/>
                    </a:lnTo>
                    <a:lnTo>
                      <a:pt x="115" y="1010"/>
                    </a:lnTo>
                    <a:lnTo>
                      <a:pt x="115" y="1023"/>
                    </a:lnTo>
                    <a:lnTo>
                      <a:pt x="0" y="1023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69">
                <a:extLst>
                  <a:ext uri="{FF2B5EF4-FFF2-40B4-BE49-F238E27FC236}">
                    <a16:creationId xmlns="" xmlns:a16="http://schemas.microsoft.com/office/drawing/2014/main" id="{84460934-654B-436E-841C-B9DE85F18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5175" y="2063750"/>
                <a:ext cx="896938" cy="46037"/>
              </a:xfrm>
              <a:custGeom>
                <a:avLst/>
                <a:gdLst>
                  <a:gd name="T0" fmla="*/ 565 w 565"/>
                  <a:gd name="T1" fmla="*/ 0 h 29"/>
                  <a:gd name="T2" fmla="*/ 457 w 565"/>
                  <a:gd name="T3" fmla="*/ 0 h 29"/>
                  <a:gd name="T4" fmla="*/ 457 w 565"/>
                  <a:gd name="T5" fmla="*/ 13 h 29"/>
                  <a:gd name="T6" fmla="*/ 0 w 565"/>
                  <a:gd name="T7" fmla="*/ 13 h 29"/>
                  <a:gd name="T8" fmla="*/ 0 w 56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5" h="29">
                    <a:moveTo>
                      <a:pt x="565" y="0"/>
                    </a:moveTo>
                    <a:lnTo>
                      <a:pt x="457" y="0"/>
                    </a:lnTo>
                    <a:lnTo>
                      <a:pt x="457" y="13"/>
                    </a:lnTo>
                    <a:lnTo>
                      <a:pt x="0" y="13"/>
                    </a:lnTo>
                    <a:lnTo>
                      <a:pt x="0" y="29"/>
                    </a:lnTo>
                  </a:path>
                </a:pathLst>
              </a:custGeom>
              <a:noFill/>
              <a:ln w="30163" cap="rnd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70">
                <a:extLst>
                  <a:ext uri="{FF2B5EF4-FFF2-40B4-BE49-F238E27FC236}">
                    <a16:creationId xmlns="" xmlns:a16="http://schemas.microsoft.com/office/drawing/2014/main" id="{9FA0D558-C8EC-4A5F-A22E-DE9F5E979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638" y="2212975"/>
                <a:ext cx="611188" cy="144462"/>
              </a:xfrm>
              <a:custGeom>
                <a:avLst/>
                <a:gdLst>
                  <a:gd name="T0" fmla="*/ 385 w 385"/>
                  <a:gd name="T1" fmla="*/ 0 h 91"/>
                  <a:gd name="T2" fmla="*/ 150 w 385"/>
                  <a:gd name="T3" fmla="*/ 0 h 91"/>
                  <a:gd name="T4" fmla="*/ 150 w 385"/>
                  <a:gd name="T5" fmla="*/ 16 h 91"/>
                  <a:gd name="T6" fmla="*/ 142 w 385"/>
                  <a:gd name="T7" fmla="*/ 16 h 91"/>
                  <a:gd name="T8" fmla="*/ 142 w 385"/>
                  <a:gd name="T9" fmla="*/ 69 h 91"/>
                  <a:gd name="T10" fmla="*/ 123 w 385"/>
                  <a:gd name="T11" fmla="*/ 69 h 91"/>
                  <a:gd name="T12" fmla="*/ 123 w 385"/>
                  <a:gd name="T13" fmla="*/ 78 h 91"/>
                  <a:gd name="T14" fmla="*/ 31 w 385"/>
                  <a:gd name="T15" fmla="*/ 78 h 91"/>
                  <a:gd name="T16" fmla="*/ 31 w 385"/>
                  <a:gd name="T17" fmla="*/ 91 h 91"/>
                  <a:gd name="T18" fmla="*/ 0 w 385"/>
                  <a:gd name="T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5" h="91">
                    <a:moveTo>
                      <a:pt x="385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42" y="16"/>
                    </a:lnTo>
                    <a:lnTo>
                      <a:pt x="142" y="69"/>
                    </a:lnTo>
                    <a:lnTo>
                      <a:pt x="123" y="69"/>
                    </a:lnTo>
                    <a:lnTo>
                      <a:pt x="123" y="78"/>
                    </a:lnTo>
                    <a:lnTo>
                      <a:pt x="31" y="78"/>
                    </a:lnTo>
                    <a:lnTo>
                      <a:pt x="31" y="91"/>
                    </a:lnTo>
                    <a:lnTo>
                      <a:pt x="0" y="91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71">
                <a:extLst>
                  <a:ext uri="{FF2B5EF4-FFF2-40B4-BE49-F238E27FC236}">
                    <a16:creationId xmlns="" xmlns:a16="http://schemas.microsoft.com/office/drawing/2014/main" id="{18E7025C-DD48-4E56-8526-2C2247F6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5" y="2357438"/>
                <a:ext cx="660400" cy="1385887"/>
              </a:xfrm>
              <a:custGeom>
                <a:avLst/>
                <a:gdLst>
                  <a:gd name="T0" fmla="*/ 416 w 416"/>
                  <a:gd name="T1" fmla="*/ 0 h 873"/>
                  <a:gd name="T2" fmla="*/ 416 w 416"/>
                  <a:gd name="T3" fmla="*/ 111 h 873"/>
                  <a:gd name="T4" fmla="*/ 396 w 416"/>
                  <a:gd name="T5" fmla="*/ 111 h 873"/>
                  <a:gd name="T6" fmla="*/ 396 w 416"/>
                  <a:gd name="T7" fmla="*/ 125 h 873"/>
                  <a:gd name="T8" fmla="*/ 345 w 416"/>
                  <a:gd name="T9" fmla="*/ 125 h 873"/>
                  <a:gd name="T10" fmla="*/ 345 w 416"/>
                  <a:gd name="T11" fmla="*/ 134 h 873"/>
                  <a:gd name="T12" fmla="*/ 295 w 416"/>
                  <a:gd name="T13" fmla="*/ 134 h 873"/>
                  <a:gd name="T14" fmla="*/ 295 w 416"/>
                  <a:gd name="T15" fmla="*/ 154 h 873"/>
                  <a:gd name="T16" fmla="*/ 276 w 416"/>
                  <a:gd name="T17" fmla="*/ 154 h 873"/>
                  <a:gd name="T18" fmla="*/ 276 w 416"/>
                  <a:gd name="T19" fmla="*/ 412 h 873"/>
                  <a:gd name="T20" fmla="*/ 253 w 416"/>
                  <a:gd name="T21" fmla="*/ 412 h 873"/>
                  <a:gd name="T22" fmla="*/ 253 w 416"/>
                  <a:gd name="T23" fmla="*/ 422 h 873"/>
                  <a:gd name="T24" fmla="*/ 228 w 416"/>
                  <a:gd name="T25" fmla="*/ 422 h 873"/>
                  <a:gd name="T26" fmla="*/ 228 w 416"/>
                  <a:gd name="T27" fmla="*/ 431 h 873"/>
                  <a:gd name="T28" fmla="*/ 164 w 416"/>
                  <a:gd name="T29" fmla="*/ 431 h 873"/>
                  <a:gd name="T30" fmla="*/ 164 w 416"/>
                  <a:gd name="T31" fmla="*/ 448 h 873"/>
                  <a:gd name="T32" fmla="*/ 150 w 416"/>
                  <a:gd name="T33" fmla="*/ 448 h 873"/>
                  <a:gd name="T34" fmla="*/ 150 w 416"/>
                  <a:gd name="T35" fmla="*/ 512 h 873"/>
                  <a:gd name="T36" fmla="*/ 140 w 416"/>
                  <a:gd name="T37" fmla="*/ 512 h 873"/>
                  <a:gd name="T38" fmla="*/ 140 w 416"/>
                  <a:gd name="T39" fmla="*/ 779 h 873"/>
                  <a:gd name="T40" fmla="*/ 132 w 416"/>
                  <a:gd name="T41" fmla="*/ 779 h 873"/>
                  <a:gd name="T42" fmla="*/ 132 w 416"/>
                  <a:gd name="T43" fmla="*/ 867 h 873"/>
                  <a:gd name="T44" fmla="*/ 100 w 416"/>
                  <a:gd name="T45" fmla="*/ 867 h 873"/>
                  <a:gd name="T46" fmla="*/ 100 w 416"/>
                  <a:gd name="T47" fmla="*/ 873 h 873"/>
                  <a:gd name="T48" fmla="*/ 0 w 416"/>
                  <a:gd name="T49" fmla="*/ 87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6" h="873">
                    <a:moveTo>
                      <a:pt x="416" y="0"/>
                    </a:moveTo>
                    <a:lnTo>
                      <a:pt x="416" y="111"/>
                    </a:lnTo>
                    <a:lnTo>
                      <a:pt x="396" y="111"/>
                    </a:lnTo>
                    <a:lnTo>
                      <a:pt x="396" y="125"/>
                    </a:lnTo>
                    <a:lnTo>
                      <a:pt x="345" y="125"/>
                    </a:lnTo>
                    <a:lnTo>
                      <a:pt x="345" y="134"/>
                    </a:lnTo>
                    <a:lnTo>
                      <a:pt x="295" y="134"/>
                    </a:lnTo>
                    <a:lnTo>
                      <a:pt x="295" y="154"/>
                    </a:lnTo>
                    <a:lnTo>
                      <a:pt x="276" y="154"/>
                    </a:lnTo>
                    <a:lnTo>
                      <a:pt x="276" y="412"/>
                    </a:lnTo>
                    <a:lnTo>
                      <a:pt x="253" y="412"/>
                    </a:lnTo>
                    <a:lnTo>
                      <a:pt x="253" y="422"/>
                    </a:lnTo>
                    <a:lnTo>
                      <a:pt x="228" y="422"/>
                    </a:lnTo>
                    <a:lnTo>
                      <a:pt x="228" y="431"/>
                    </a:lnTo>
                    <a:lnTo>
                      <a:pt x="164" y="431"/>
                    </a:lnTo>
                    <a:lnTo>
                      <a:pt x="164" y="448"/>
                    </a:lnTo>
                    <a:lnTo>
                      <a:pt x="150" y="448"/>
                    </a:lnTo>
                    <a:lnTo>
                      <a:pt x="150" y="512"/>
                    </a:lnTo>
                    <a:lnTo>
                      <a:pt x="140" y="512"/>
                    </a:lnTo>
                    <a:lnTo>
                      <a:pt x="140" y="779"/>
                    </a:lnTo>
                    <a:lnTo>
                      <a:pt x="132" y="779"/>
                    </a:lnTo>
                    <a:lnTo>
                      <a:pt x="132" y="867"/>
                    </a:lnTo>
                    <a:lnTo>
                      <a:pt x="100" y="867"/>
                    </a:lnTo>
                    <a:lnTo>
                      <a:pt x="100" y="873"/>
                    </a:lnTo>
                    <a:lnTo>
                      <a:pt x="0" y="873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75">
                <a:extLst>
                  <a:ext uri="{FF2B5EF4-FFF2-40B4-BE49-F238E27FC236}">
                    <a16:creationId xmlns="" xmlns:a16="http://schemas.microsoft.com/office/drawing/2014/main" id="{CC47ACC1-92D8-439B-8DD1-D04E4EEA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5000" y="2079625"/>
                <a:ext cx="2787650" cy="123825"/>
              </a:xfrm>
              <a:custGeom>
                <a:avLst/>
                <a:gdLst>
                  <a:gd name="T0" fmla="*/ 1756 w 1756"/>
                  <a:gd name="T1" fmla="*/ 0 h 78"/>
                  <a:gd name="T2" fmla="*/ 891 w 1756"/>
                  <a:gd name="T3" fmla="*/ 0 h 78"/>
                  <a:gd name="T4" fmla="*/ 891 w 1756"/>
                  <a:gd name="T5" fmla="*/ 12 h 78"/>
                  <a:gd name="T6" fmla="*/ 485 w 1756"/>
                  <a:gd name="T7" fmla="*/ 12 h 78"/>
                  <a:gd name="T8" fmla="*/ 485 w 1756"/>
                  <a:gd name="T9" fmla="*/ 20 h 78"/>
                  <a:gd name="T10" fmla="*/ 459 w 1756"/>
                  <a:gd name="T11" fmla="*/ 20 h 78"/>
                  <a:gd name="T12" fmla="*/ 459 w 1756"/>
                  <a:gd name="T13" fmla="*/ 44 h 78"/>
                  <a:gd name="T14" fmla="*/ 56 w 1756"/>
                  <a:gd name="T15" fmla="*/ 44 h 78"/>
                  <a:gd name="T16" fmla="*/ 56 w 1756"/>
                  <a:gd name="T17" fmla="*/ 59 h 78"/>
                  <a:gd name="T18" fmla="*/ 29 w 1756"/>
                  <a:gd name="T19" fmla="*/ 59 h 78"/>
                  <a:gd name="T20" fmla="*/ 29 w 1756"/>
                  <a:gd name="T21" fmla="*/ 72 h 78"/>
                  <a:gd name="T22" fmla="*/ 0 w 1756"/>
                  <a:gd name="T23" fmla="*/ 72 h 78"/>
                  <a:gd name="T24" fmla="*/ 0 w 1756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78">
                    <a:moveTo>
                      <a:pt x="1756" y="0"/>
                    </a:moveTo>
                    <a:lnTo>
                      <a:pt x="891" y="0"/>
                    </a:lnTo>
                    <a:lnTo>
                      <a:pt x="891" y="12"/>
                    </a:lnTo>
                    <a:lnTo>
                      <a:pt x="485" y="12"/>
                    </a:lnTo>
                    <a:lnTo>
                      <a:pt x="485" y="20"/>
                    </a:lnTo>
                    <a:lnTo>
                      <a:pt x="459" y="20"/>
                    </a:lnTo>
                    <a:lnTo>
                      <a:pt x="459" y="44"/>
                    </a:lnTo>
                    <a:lnTo>
                      <a:pt x="56" y="44"/>
                    </a:lnTo>
                    <a:lnTo>
                      <a:pt x="56" y="59"/>
                    </a:lnTo>
                    <a:lnTo>
                      <a:pt x="29" y="59"/>
                    </a:lnTo>
                    <a:lnTo>
                      <a:pt x="29" y="72"/>
                    </a:lnTo>
                    <a:lnTo>
                      <a:pt x="0" y="72"/>
                    </a:lnTo>
                    <a:lnTo>
                      <a:pt x="0" y="78"/>
                    </a:lnTo>
                  </a:path>
                </a:pathLst>
              </a:custGeom>
              <a:noFill/>
              <a:ln w="301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6" name="ZoneTexte 55">
              <a:extLst>
                <a:ext uri="{FF2B5EF4-FFF2-40B4-BE49-F238E27FC236}">
                  <a16:creationId xmlns="" xmlns:a16="http://schemas.microsoft.com/office/drawing/2014/main" id="{14908B22-2925-4000-A980-1C875A06D4B1}"/>
                </a:ext>
              </a:extLst>
            </p:cNvPr>
            <p:cNvSpPr txBox="1"/>
            <p:nvPr/>
          </p:nvSpPr>
          <p:spPr>
            <a:xfrm>
              <a:off x="6972179" y="339329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="" xmlns:a16="http://schemas.microsoft.com/office/drawing/2014/main" id="{E373C00E-DA50-4AA4-9F12-C6C2AE601E72}"/>
                </a:ext>
              </a:extLst>
            </p:cNvPr>
            <p:cNvSpPr txBox="1"/>
            <p:nvPr/>
          </p:nvSpPr>
          <p:spPr>
            <a:xfrm>
              <a:off x="7188132" y="339329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="" xmlns:a16="http://schemas.microsoft.com/office/drawing/2014/main" id="{D04587AF-F633-4036-995E-8D98DD42A1F0}"/>
                </a:ext>
              </a:extLst>
            </p:cNvPr>
            <p:cNvSpPr txBox="1"/>
            <p:nvPr/>
          </p:nvSpPr>
          <p:spPr>
            <a:xfrm>
              <a:off x="7405003" y="3393290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="" xmlns:a16="http://schemas.microsoft.com/office/drawing/2014/main" id="{7B3A28A5-66B4-46F1-B207-D1780B10C6DB}"/>
                </a:ext>
              </a:extLst>
            </p:cNvPr>
            <p:cNvSpPr txBox="1"/>
            <p:nvPr/>
          </p:nvSpPr>
          <p:spPr>
            <a:xfrm>
              <a:off x="7578986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="" xmlns:a16="http://schemas.microsoft.com/office/drawing/2014/main" id="{C4341B53-8A75-4031-841F-CF40D168558B}"/>
                </a:ext>
              </a:extLst>
            </p:cNvPr>
            <p:cNvSpPr txBox="1"/>
            <p:nvPr/>
          </p:nvSpPr>
          <p:spPr>
            <a:xfrm>
              <a:off x="7795216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="" xmlns:a16="http://schemas.microsoft.com/office/drawing/2014/main" id="{FF2A12E6-BD7D-4F19-ADF6-B11398FBF2A4}"/>
                </a:ext>
              </a:extLst>
            </p:cNvPr>
            <p:cNvSpPr txBox="1"/>
            <p:nvPr/>
          </p:nvSpPr>
          <p:spPr>
            <a:xfrm>
              <a:off x="8227941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="" xmlns:a16="http://schemas.microsoft.com/office/drawing/2014/main" id="{38E410EE-D4C2-493F-B081-DC1D0FA32F85}"/>
                </a:ext>
              </a:extLst>
            </p:cNvPr>
            <p:cNvSpPr txBox="1"/>
            <p:nvPr/>
          </p:nvSpPr>
          <p:spPr>
            <a:xfrm>
              <a:off x="8853502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="" xmlns:a16="http://schemas.microsoft.com/office/drawing/2014/main" id="{07120EEB-2E66-4158-9B2B-90E9C3C81AF7}"/>
                </a:ext>
              </a:extLst>
            </p:cNvPr>
            <p:cNvSpPr txBox="1"/>
            <p:nvPr/>
          </p:nvSpPr>
          <p:spPr>
            <a:xfrm>
              <a:off x="9503220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="" xmlns:a16="http://schemas.microsoft.com/office/drawing/2014/main" id="{AD73950B-73DB-4D09-BD4C-84A2CB69605D}"/>
                </a:ext>
              </a:extLst>
            </p:cNvPr>
            <p:cNvSpPr txBox="1"/>
            <p:nvPr/>
          </p:nvSpPr>
          <p:spPr>
            <a:xfrm>
              <a:off x="10141118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="" xmlns:a16="http://schemas.microsoft.com/office/drawing/2014/main" id="{209BB4EB-7145-41FB-B180-8A803B9DB508}"/>
                </a:ext>
              </a:extLst>
            </p:cNvPr>
            <p:cNvSpPr txBox="1"/>
            <p:nvPr/>
          </p:nvSpPr>
          <p:spPr>
            <a:xfrm>
              <a:off x="10791900" y="339329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="" xmlns:a16="http://schemas.microsoft.com/office/drawing/2014/main" id="{39E8C616-4B54-41AE-A257-2408E37F2A1E}"/>
                </a:ext>
              </a:extLst>
            </p:cNvPr>
            <p:cNvSpPr txBox="1"/>
            <p:nvPr/>
          </p:nvSpPr>
          <p:spPr>
            <a:xfrm>
              <a:off x="6827581" y="312725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="" xmlns:a16="http://schemas.microsoft.com/office/drawing/2014/main" id="{FEF01146-1895-476E-A291-749BEF60085E}"/>
                </a:ext>
              </a:extLst>
            </p:cNvPr>
            <p:cNvSpPr txBox="1"/>
            <p:nvPr/>
          </p:nvSpPr>
          <p:spPr>
            <a:xfrm>
              <a:off x="6699341" y="278642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0,2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="" xmlns:a16="http://schemas.microsoft.com/office/drawing/2014/main" id="{453AC6A7-95A9-4EBD-93D5-7E332513B6C6}"/>
                </a:ext>
              </a:extLst>
            </p:cNvPr>
            <p:cNvSpPr txBox="1"/>
            <p:nvPr/>
          </p:nvSpPr>
          <p:spPr>
            <a:xfrm>
              <a:off x="6699341" y="244559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0,4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19BD0646-1ADB-4F87-9E27-6B70CE38E2CD}"/>
                </a:ext>
              </a:extLst>
            </p:cNvPr>
            <p:cNvSpPr txBox="1"/>
            <p:nvPr/>
          </p:nvSpPr>
          <p:spPr>
            <a:xfrm>
              <a:off x="6699341" y="210476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0,6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="" xmlns:a16="http://schemas.microsoft.com/office/drawing/2014/main" id="{69978A91-BE16-43DB-8000-ABE4DBD10637}"/>
                </a:ext>
              </a:extLst>
            </p:cNvPr>
            <p:cNvSpPr txBox="1"/>
            <p:nvPr/>
          </p:nvSpPr>
          <p:spPr>
            <a:xfrm>
              <a:off x="6699341" y="176393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="" xmlns:a16="http://schemas.microsoft.com/office/drawing/2014/main" id="{92355E30-2954-49A5-BE2D-C618BBC4AA88}"/>
                </a:ext>
              </a:extLst>
            </p:cNvPr>
            <p:cNvSpPr txBox="1"/>
            <p:nvPr/>
          </p:nvSpPr>
          <p:spPr>
            <a:xfrm>
              <a:off x="6699341" y="142310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="" xmlns:a16="http://schemas.microsoft.com/office/drawing/2014/main" id="{A03FA225-AF4B-4520-972D-E11062157B73}"/>
                </a:ext>
              </a:extLst>
            </p:cNvPr>
            <p:cNvSpPr txBox="1"/>
            <p:nvPr/>
          </p:nvSpPr>
          <p:spPr>
            <a:xfrm>
              <a:off x="10015428" y="2742185"/>
              <a:ext cx="881478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+ 3TC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="" xmlns:a16="http://schemas.microsoft.com/office/drawing/2014/main" id="{9D04A402-E6FB-4FEF-B0FC-5222C4860816}"/>
                </a:ext>
              </a:extLst>
            </p:cNvPr>
            <p:cNvSpPr txBox="1"/>
            <p:nvPr/>
          </p:nvSpPr>
          <p:spPr>
            <a:xfrm>
              <a:off x="10015428" y="2979205"/>
              <a:ext cx="1198082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TDF/FTC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="" xmlns:a16="http://schemas.microsoft.com/office/drawing/2014/main" id="{BD052D53-79FA-40BD-81D4-4ADEB47EC3B6}"/>
                </a:ext>
              </a:extLst>
            </p:cNvPr>
            <p:cNvSpPr txBox="1"/>
            <p:nvPr/>
          </p:nvSpPr>
          <p:spPr>
            <a:xfrm>
              <a:off x="9734216" y="1871864"/>
              <a:ext cx="1479432" cy="65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Baseline HIV-1 RNA</a:t>
              </a:r>
              <a:br>
                <a:rPr lang="fr-FR" sz="1200" dirty="0"/>
              </a:br>
              <a:r>
                <a:rPr lang="fr-FR" sz="1200" u="sng" dirty="0"/>
                <a:t>&lt;</a:t>
              </a:r>
              <a:r>
                <a:rPr lang="fr-FR" sz="1200" dirty="0"/>
                <a:t> 100 000 c/ml</a:t>
              </a:r>
              <a:br>
                <a:rPr lang="fr-FR" sz="1200" dirty="0"/>
              </a:br>
              <a:endParaRPr lang="fr-FR" sz="1200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="" xmlns:a16="http://schemas.microsoft.com/office/drawing/2014/main" id="{715801E4-BE55-4BD5-8E30-4E653518E24B}"/>
                </a:ext>
              </a:extLst>
            </p:cNvPr>
            <p:cNvSpPr txBox="1"/>
            <p:nvPr/>
          </p:nvSpPr>
          <p:spPr>
            <a:xfrm>
              <a:off x="9436674" y="1183182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S48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="" xmlns:a16="http://schemas.microsoft.com/office/drawing/2014/main" id="{D8535BD5-6D68-421A-99E7-610CCB472CDC}"/>
                </a:ext>
              </a:extLst>
            </p:cNvPr>
            <p:cNvSpPr txBox="1"/>
            <p:nvPr/>
          </p:nvSpPr>
          <p:spPr>
            <a:xfrm>
              <a:off x="6972179" y="60768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="" xmlns:a16="http://schemas.microsoft.com/office/drawing/2014/main" id="{DDAC5D68-9739-44FD-A87B-FD289B465DB6}"/>
                </a:ext>
              </a:extLst>
            </p:cNvPr>
            <p:cNvSpPr txBox="1"/>
            <p:nvPr/>
          </p:nvSpPr>
          <p:spPr>
            <a:xfrm>
              <a:off x="7188132" y="60768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="" xmlns:a16="http://schemas.microsoft.com/office/drawing/2014/main" id="{BB82D249-6CFC-4AB6-BCD0-DCF4AE7FE442}"/>
                </a:ext>
              </a:extLst>
            </p:cNvPr>
            <p:cNvSpPr txBox="1"/>
            <p:nvPr/>
          </p:nvSpPr>
          <p:spPr>
            <a:xfrm>
              <a:off x="7405003" y="6076869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="" xmlns:a16="http://schemas.microsoft.com/office/drawing/2014/main" id="{716EFC46-91B3-4B87-945F-9D7C8FF84204}"/>
                </a:ext>
              </a:extLst>
            </p:cNvPr>
            <p:cNvSpPr txBox="1"/>
            <p:nvPr/>
          </p:nvSpPr>
          <p:spPr>
            <a:xfrm>
              <a:off x="7578986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="" xmlns:a16="http://schemas.microsoft.com/office/drawing/2014/main" id="{74B2F30E-C7A1-4EB9-B289-2E95526DE9FE}"/>
                </a:ext>
              </a:extLst>
            </p:cNvPr>
            <p:cNvSpPr txBox="1"/>
            <p:nvPr/>
          </p:nvSpPr>
          <p:spPr>
            <a:xfrm>
              <a:off x="7795216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="" xmlns:a16="http://schemas.microsoft.com/office/drawing/2014/main" id="{400475F6-52D0-4605-A943-1596EDD62862}"/>
                </a:ext>
              </a:extLst>
            </p:cNvPr>
            <p:cNvSpPr txBox="1"/>
            <p:nvPr/>
          </p:nvSpPr>
          <p:spPr>
            <a:xfrm>
              <a:off x="8227941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="" xmlns:a16="http://schemas.microsoft.com/office/drawing/2014/main" id="{2AD1FEFE-26DC-410A-B97F-86EDB1D3D1B3}"/>
                </a:ext>
              </a:extLst>
            </p:cNvPr>
            <p:cNvSpPr txBox="1"/>
            <p:nvPr/>
          </p:nvSpPr>
          <p:spPr>
            <a:xfrm>
              <a:off x="8853502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="" xmlns:a16="http://schemas.microsoft.com/office/drawing/2014/main" id="{CF769F35-E65A-4E47-9E5A-091C5EF8BFE4}"/>
                </a:ext>
              </a:extLst>
            </p:cNvPr>
            <p:cNvSpPr txBox="1"/>
            <p:nvPr/>
          </p:nvSpPr>
          <p:spPr>
            <a:xfrm>
              <a:off x="9503220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EBF26DD7-BCCD-4773-B7EA-44EA7D6504AA}"/>
                </a:ext>
              </a:extLst>
            </p:cNvPr>
            <p:cNvSpPr txBox="1"/>
            <p:nvPr/>
          </p:nvSpPr>
          <p:spPr>
            <a:xfrm>
              <a:off x="10141118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EF05CCDB-A3DA-4712-8901-DFE7EF5B87F7}"/>
                </a:ext>
              </a:extLst>
            </p:cNvPr>
            <p:cNvSpPr txBox="1"/>
            <p:nvPr/>
          </p:nvSpPr>
          <p:spPr>
            <a:xfrm>
              <a:off x="10791900" y="607686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F8E3A7FF-EA56-4DAE-BD8C-5B88AE7E180B}"/>
                </a:ext>
              </a:extLst>
            </p:cNvPr>
            <p:cNvSpPr txBox="1"/>
            <p:nvPr/>
          </p:nvSpPr>
          <p:spPr>
            <a:xfrm>
              <a:off x="6827581" y="5810831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="" xmlns:a16="http://schemas.microsoft.com/office/drawing/2014/main" id="{D1BB31F3-9E0B-4B7D-B800-9E1F2BB6A8B7}"/>
                </a:ext>
              </a:extLst>
            </p:cNvPr>
            <p:cNvSpPr txBox="1"/>
            <p:nvPr/>
          </p:nvSpPr>
          <p:spPr>
            <a:xfrm>
              <a:off x="6699341" y="547000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0,2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="" xmlns:a16="http://schemas.microsoft.com/office/drawing/2014/main" id="{9C7E11CD-CBC7-4559-9F0F-4CF28F02FD98}"/>
                </a:ext>
              </a:extLst>
            </p:cNvPr>
            <p:cNvSpPr txBox="1"/>
            <p:nvPr/>
          </p:nvSpPr>
          <p:spPr>
            <a:xfrm>
              <a:off x="6699341" y="512917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0,4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="" xmlns:a16="http://schemas.microsoft.com/office/drawing/2014/main" id="{3465E945-CC72-4E75-BF75-2824313DD094}"/>
                </a:ext>
              </a:extLst>
            </p:cNvPr>
            <p:cNvSpPr txBox="1"/>
            <p:nvPr/>
          </p:nvSpPr>
          <p:spPr>
            <a:xfrm>
              <a:off x="6699341" y="478834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0,6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="" xmlns:a16="http://schemas.microsoft.com/office/drawing/2014/main" id="{087924E1-0D38-4520-A95D-E2D242992BCE}"/>
                </a:ext>
              </a:extLst>
            </p:cNvPr>
            <p:cNvSpPr txBox="1"/>
            <p:nvPr/>
          </p:nvSpPr>
          <p:spPr>
            <a:xfrm>
              <a:off x="6699341" y="444751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0,8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="" xmlns:a16="http://schemas.microsoft.com/office/drawing/2014/main" id="{D44D071E-D0F6-4E48-B71B-3E5427817DF6}"/>
                </a:ext>
              </a:extLst>
            </p:cNvPr>
            <p:cNvSpPr txBox="1"/>
            <p:nvPr/>
          </p:nvSpPr>
          <p:spPr>
            <a:xfrm>
              <a:off x="6699341" y="410668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1,0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="" xmlns:a16="http://schemas.microsoft.com/office/drawing/2014/main" id="{F4F5FB8B-1A68-45B5-91BC-211EF8BC3133}"/>
                </a:ext>
              </a:extLst>
            </p:cNvPr>
            <p:cNvSpPr txBox="1"/>
            <p:nvPr/>
          </p:nvSpPr>
          <p:spPr>
            <a:xfrm>
              <a:off x="10015428" y="5425764"/>
              <a:ext cx="881478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+ 3TC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="" xmlns:a16="http://schemas.microsoft.com/office/drawing/2014/main" id="{BB4A5BE1-69C8-4A51-AAD8-BF49B9338E47}"/>
                </a:ext>
              </a:extLst>
            </p:cNvPr>
            <p:cNvSpPr txBox="1"/>
            <p:nvPr/>
          </p:nvSpPr>
          <p:spPr>
            <a:xfrm>
              <a:off x="10015428" y="5662784"/>
              <a:ext cx="1198082" cy="282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DTG + TDF/FTC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="" xmlns:a16="http://schemas.microsoft.com/office/drawing/2014/main" id="{C857169D-F08B-4163-9343-2F05E41CCA97}"/>
                </a:ext>
              </a:extLst>
            </p:cNvPr>
            <p:cNvSpPr txBox="1"/>
            <p:nvPr/>
          </p:nvSpPr>
          <p:spPr>
            <a:xfrm>
              <a:off x="9436674" y="3866761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S48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="" xmlns:a16="http://schemas.microsoft.com/office/drawing/2014/main" id="{B9745608-0DCC-4638-BC30-ED25E7C55346}"/>
                </a:ext>
              </a:extLst>
            </p:cNvPr>
            <p:cNvSpPr txBox="1"/>
            <p:nvPr/>
          </p:nvSpPr>
          <p:spPr>
            <a:xfrm>
              <a:off x="9734216" y="4733795"/>
              <a:ext cx="1479432" cy="470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Baseline HIV-1 RNA</a:t>
              </a:r>
              <a:br>
                <a:rPr lang="fr-FR" sz="1200" dirty="0"/>
              </a:br>
              <a:r>
                <a:rPr lang="fr-FR" sz="1200" dirty="0"/>
                <a:t>&gt; 100 000 c/ml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="" xmlns:a16="http://schemas.microsoft.com/office/drawing/2014/main" id="{1F5A49F1-912A-864B-A8CE-B07487CD57C0}"/>
                </a:ext>
              </a:extLst>
            </p:cNvPr>
            <p:cNvSpPr txBox="1"/>
            <p:nvPr/>
          </p:nvSpPr>
          <p:spPr>
            <a:xfrm>
              <a:off x="7827022" y="6321047"/>
              <a:ext cx="27050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Time to </a:t>
              </a:r>
              <a:r>
                <a:rPr lang="fr-FR" sz="1200" b="1" dirty="0" err="1"/>
                <a:t>target</a:t>
              </a:r>
              <a:r>
                <a:rPr lang="fr-FR" sz="1200" b="1" dirty="0"/>
                <a:t> not </a:t>
              </a:r>
              <a:r>
                <a:rPr lang="fr-FR" sz="1200" b="1" dirty="0" err="1"/>
                <a:t>detected</a:t>
              </a:r>
              <a:r>
                <a:rPr lang="fr-FR" sz="1200" b="1" dirty="0"/>
                <a:t>, </a:t>
              </a:r>
              <a:r>
                <a:rPr lang="fr-FR" sz="1200" b="1" dirty="0" err="1"/>
                <a:t>weeks</a:t>
              </a:r>
              <a:endParaRPr lang="fr-FR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2335198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546817" y="6506440"/>
            <a:ext cx="2651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Andreatta</a:t>
            </a:r>
            <a:r>
              <a:rPr lang="fr-FR" sz="1400" b="1" i="1" dirty="0">
                <a:solidFill>
                  <a:srgbClr val="0070C0"/>
                </a:solidFill>
              </a:rPr>
              <a:t> K. CROI 2019, Abs 552 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57365" y="2574550"/>
            <a:ext cx="5226404" cy="3755808"/>
            <a:chOff x="57365" y="2436490"/>
            <a:chExt cx="4756891" cy="3152597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8E710EB0-7773-491F-BA48-7471FBE7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00" y="2649538"/>
              <a:ext cx="4260056" cy="2647950"/>
            </a:xfrm>
            <a:custGeom>
              <a:avLst/>
              <a:gdLst>
                <a:gd name="T0" fmla="*/ 3578 w 3578"/>
                <a:gd name="T1" fmla="*/ 1668 h 1668"/>
                <a:gd name="T2" fmla="*/ 0 w 3578"/>
                <a:gd name="T3" fmla="*/ 1668 h 1668"/>
                <a:gd name="T4" fmla="*/ 0 w 3578"/>
                <a:gd name="T5" fmla="*/ 0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78" h="1668">
                  <a:moveTo>
                    <a:pt x="3578" y="1668"/>
                  </a:moveTo>
                  <a:lnTo>
                    <a:pt x="0" y="1668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2" name="Line 6">
              <a:extLst>
                <a:ext uri="{FF2B5EF4-FFF2-40B4-BE49-F238E27FC236}">
                  <a16:creationId xmlns="" xmlns:a16="http://schemas.microsoft.com/office/drawing/2014/main" id="{B7964CDF-85D6-41A8-95C2-CBF22CE43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3197225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3" name="Line 7">
              <a:extLst>
                <a:ext uri="{FF2B5EF4-FFF2-40B4-BE49-F238E27FC236}">
                  <a16:creationId xmlns="" xmlns:a16="http://schemas.microsoft.com/office/drawing/2014/main" id="{AFAFFEAB-4B25-49DB-BA3E-72411E58A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3721100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4" name="Line 8">
              <a:extLst>
                <a:ext uri="{FF2B5EF4-FFF2-40B4-BE49-F238E27FC236}">
                  <a16:creationId xmlns="" xmlns:a16="http://schemas.microsoft.com/office/drawing/2014/main" id="{9F7087CA-43CA-4CD5-AF4F-566A14726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4246563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5" name="Line 9">
              <a:extLst>
                <a:ext uri="{FF2B5EF4-FFF2-40B4-BE49-F238E27FC236}">
                  <a16:creationId xmlns="" xmlns:a16="http://schemas.microsoft.com/office/drawing/2014/main" id="{6B2B8A19-4FD8-416A-B1B4-009A83657C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4772025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6" name="Line 10">
              <a:extLst>
                <a:ext uri="{FF2B5EF4-FFF2-40B4-BE49-F238E27FC236}">
                  <a16:creationId xmlns="" xmlns:a16="http://schemas.microsoft.com/office/drawing/2014/main" id="{8EDE23E0-E47E-48D9-9EF0-9EF987F5D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5297488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7" name="Line 11">
              <a:extLst>
                <a:ext uri="{FF2B5EF4-FFF2-40B4-BE49-F238E27FC236}">
                  <a16:creationId xmlns="" xmlns:a16="http://schemas.microsoft.com/office/drawing/2014/main" id="{A07B905B-CC7D-4238-BEA0-DD1FBC09F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9190" y="2673350"/>
              <a:ext cx="75009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9086E780-7B1F-4FE6-9DDA-F8F85BDC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6" y="2703513"/>
              <a:ext cx="355997" cy="2593975"/>
            </a:xfrm>
            <a:custGeom>
              <a:avLst/>
              <a:gdLst>
                <a:gd name="T0" fmla="*/ 299 w 299"/>
                <a:gd name="T1" fmla="*/ 0 h 1634"/>
                <a:gd name="T2" fmla="*/ 0 w 299"/>
                <a:gd name="T3" fmla="*/ 0 h 1634"/>
                <a:gd name="T4" fmla="*/ 0 w 299"/>
                <a:gd name="T5" fmla="*/ 1634 h 1634"/>
                <a:gd name="T6" fmla="*/ 299 w 299"/>
                <a:gd name="T7" fmla="*/ 1634 h 1634"/>
                <a:gd name="T8" fmla="*/ 299 w 299"/>
                <a:gd name="T9" fmla="*/ 0 h 1634"/>
                <a:gd name="T10" fmla="*/ 299 w 299"/>
                <a:gd name="T11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634">
                  <a:moveTo>
                    <a:pt x="299" y="0"/>
                  </a:moveTo>
                  <a:lnTo>
                    <a:pt x="0" y="0"/>
                  </a:lnTo>
                  <a:lnTo>
                    <a:pt x="0" y="1634"/>
                  </a:lnTo>
                  <a:lnTo>
                    <a:pt x="299" y="163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EC33A5CD-39C3-44B9-A486-9A778853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571" y="2703513"/>
              <a:ext cx="355997" cy="2593975"/>
            </a:xfrm>
            <a:custGeom>
              <a:avLst/>
              <a:gdLst>
                <a:gd name="T0" fmla="*/ 299 w 299"/>
                <a:gd name="T1" fmla="*/ 0 h 1634"/>
                <a:gd name="T2" fmla="*/ 0 w 299"/>
                <a:gd name="T3" fmla="*/ 0 h 1634"/>
                <a:gd name="T4" fmla="*/ 0 w 299"/>
                <a:gd name="T5" fmla="*/ 1634 h 1634"/>
                <a:gd name="T6" fmla="*/ 299 w 299"/>
                <a:gd name="T7" fmla="*/ 1634 h 1634"/>
                <a:gd name="T8" fmla="*/ 299 w 299"/>
                <a:gd name="T9" fmla="*/ 0 h 1634"/>
                <a:gd name="T10" fmla="*/ 299 w 299"/>
                <a:gd name="T11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634">
                  <a:moveTo>
                    <a:pt x="299" y="0"/>
                  </a:moveTo>
                  <a:lnTo>
                    <a:pt x="0" y="0"/>
                  </a:lnTo>
                  <a:lnTo>
                    <a:pt x="0" y="1634"/>
                  </a:lnTo>
                  <a:lnTo>
                    <a:pt x="299" y="163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303AAB7C-19E4-4B9A-B9D7-D3434CC6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287" y="2725738"/>
              <a:ext cx="355997" cy="2571750"/>
            </a:xfrm>
            <a:custGeom>
              <a:avLst/>
              <a:gdLst>
                <a:gd name="T0" fmla="*/ 299 w 299"/>
                <a:gd name="T1" fmla="*/ 0 h 1620"/>
                <a:gd name="T2" fmla="*/ 0 w 299"/>
                <a:gd name="T3" fmla="*/ 0 h 1620"/>
                <a:gd name="T4" fmla="*/ 0 w 299"/>
                <a:gd name="T5" fmla="*/ 1620 h 1620"/>
                <a:gd name="T6" fmla="*/ 299 w 299"/>
                <a:gd name="T7" fmla="*/ 1620 h 1620"/>
                <a:gd name="T8" fmla="*/ 299 w 299"/>
                <a:gd name="T9" fmla="*/ 0 h 1620"/>
                <a:gd name="T10" fmla="*/ 299 w 299"/>
                <a:gd name="T11" fmla="*/ 0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620">
                  <a:moveTo>
                    <a:pt x="299" y="0"/>
                  </a:moveTo>
                  <a:lnTo>
                    <a:pt x="0" y="0"/>
                  </a:lnTo>
                  <a:lnTo>
                    <a:pt x="0" y="1620"/>
                  </a:lnTo>
                  <a:lnTo>
                    <a:pt x="299" y="162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EE6FEEDA-3C78-472D-93CB-BBF416967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003" y="2798763"/>
              <a:ext cx="355997" cy="2498725"/>
            </a:xfrm>
            <a:custGeom>
              <a:avLst/>
              <a:gdLst>
                <a:gd name="T0" fmla="*/ 299 w 299"/>
                <a:gd name="T1" fmla="*/ 0 h 1574"/>
                <a:gd name="T2" fmla="*/ 0 w 299"/>
                <a:gd name="T3" fmla="*/ 0 h 1574"/>
                <a:gd name="T4" fmla="*/ 0 w 299"/>
                <a:gd name="T5" fmla="*/ 1574 h 1574"/>
                <a:gd name="T6" fmla="*/ 299 w 299"/>
                <a:gd name="T7" fmla="*/ 1574 h 1574"/>
                <a:gd name="T8" fmla="*/ 299 w 299"/>
                <a:gd name="T9" fmla="*/ 0 h 1574"/>
                <a:gd name="T10" fmla="*/ 299 w 299"/>
                <a:gd name="T11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1574">
                  <a:moveTo>
                    <a:pt x="299" y="0"/>
                  </a:moveTo>
                  <a:lnTo>
                    <a:pt x="0" y="0"/>
                  </a:lnTo>
                  <a:lnTo>
                    <a:pt x="0" y="1574"/>
                  </a:lnTo>
                  <a:lnTo>
                    <a:pt x="299" y="1574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144EE768-D7C5-4086-A3D6-677A9C36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171" y="5254625"/>
              <a:ext cx="355997" cy="42863"/>
            </a:xfrm>
            <a:custGeom>
              <a:avLst/>
              <a:gdLst>
                <a:gd name="T0" fmla="*/ 0 w 299"/>
                <a:gd name="T1" fmla="*/ 0 h 27"/>
                <a:gd name="T2" fmla="*/ 0 w 299"/>
                <a:gd name="T3" fmla="*/ 27 h 27"/>
                <a:gd name="T4" fmla="*/ 299 w 299"/>
                <a:gd name="T5" fmla="*/ 27 h 27"/>
                <a:gd name="T6" fmla="*/ 299 w 299"/>
                <a:gd name="T7" fmla="*/ 0 h 27"/>
                <a:gd name="T8" fmla="*/ 0 w 299"/>
                <a:gd name="T9" fmla="*/ 0 h 27"/>
                <a:gd name="T10" fmla="*/ 0 w 29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27">
                  <a:moveTo>
                    <a:pt x="0" y="0"/>
                  </a:moveTo>
                  <a:lnTo>
                    <a:pt x="0" y="27"/>
                  </a:lnTo>
                  <a:lnTo>
                    <a:pt x="299" y="27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F2253101-A884-41AC-B3D1-04152784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887" y="5254625"/>
              <a:ext cx="355997" cy="42863"/>
            </a:xfrm>
            <a:custGeom>
              <a:avLst/>
              <a:gdLst>
                <a:gd name="T0" fmla="*/ 0 w 299"/>
                <a:gd name="T1" fmla="*/ 0 h 27"/>
                <a:gd name="T2" fmla="*/ 0 w 299"/>
                <a:gd name="T3" fmla="*/ 27 h 27"/>
                <a:gd name="T4" fmla="*/ 299 w 299"/>
                <a:gd name="T5" fmla="*/ 27 h 27"/>
                <a:gd name="T6" fmla="*/ 299 w 299"/>
                <a:gd name="T7" fmla="*/ 0 h 27"/>
                <a:gd name="T8" fmla="*/ 0 w 299"/>
                <a:gd name="T9" fmla="*/ 0 h 27"/>
                <a:gd name="T10" fmla="*/ 0 w 29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27">
                  <a:moveTo>
                    <a:pt x="0" y="0"/>
                  </a:moveTo>
                  <a:lnTo>
                    <a:pt x="0" y="27"/>
                  </a:lnTo>
                  <a:lnTo>
                    <a:pt x="299" y="27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0EEF7F90-CB5A-4CC5-B42C-B80F2FB60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603" y="5240338"/>
              <a:ext cx="355997" cy="57150"/>
            </a:xfrm>
            <a:custGeom>
              <a:avLst/>
              <a:gdLst>
                <a:gd name="T0" fmla="*/ 0 w 299"/>
                <a:gd name="T1" fmla="*/ 0 h 36"/>
                <a:gd name="T2" fmla="*/ 0 w 299"/>
                <a:gd name="T3" fmla="*/ 36 h 36"/>
                <a:gd name="T4" fmla="*/ 299 w 299"/>
                <a:gd name="T5" fmla="*/ 36 h 36"/>
                <a:gd name="T6" fmla="*/ 299 w 299"/>
                <a:gd name="T7" fmla="*/ 0 h 36"/>
                <a:gd name="T8" fmla="*/ 0 w 299"/>
                <a:gd name="T9" fmla="*/ 0 h 36"/>
                <a:gd name="T10" fmla="*/ 0 w 299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36">
                  <a:moveTo>
                    <a:pt x="0" y="0"/>
                  </a:moveTo>
                  <a:lnTo>
                    <a:pt x="0" y="36"/>
                  </a:lnTo>
                  <a:lnTo>
                    <a:pt x="299" y="36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2ADE1CC5-6A73-46EB-B4E6-75A907AD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509" y="5167313"/>
              <a:ext cx="355997" cy="130175"/>
            </a:xfrm>
            <a:custGeom>
              <a:avLst/>
              <a:gdLst>
                <a:gd name="T0" fmla="*/ 0 w 299"/>
                <a:gd name="T1" fmla="*/ 0 h 82"/>
                <a:gd name="T2" fmla="*/ 0 w 299"/>
                <a:gd name="T3" fmla="*/ 82 h 82"/>
                <a:gd name="T4" fmla="*/ 299 w 299"/>
                <a:gd name="T5" fmla="*/ 82 h 82"/>
                <a:gd name="T6" fmla="*/ 299 w 299"/>
                <a:gd name="T7" fmla="*/ 0 h 82"/>
                <a:gd name="T8" fmla="*/ 0 w 299"/>
                <a:gd name="T9" fmla="*/ 0 h 82"/>
                <a:gd name="T10" fmla="*/ 0 w 299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82">
                  <a:moveTo>
                    <a:pt x="0" y="0"/>
                  </a:moveTo>
                  <a:lnTo>
                    <a:pt x="0" y="82"/>
                  </a:lnTo>
                  <a:lnTo>
                    <a:pt x="299" y="82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="" xmlns:a16="http://schemas.microsoft.com/office/drawing/2014/main" id="{EB9B1C29-3E82-4383-9A54-F147A3B2435C}"/>
                </a:ext>
              </a:extLst>
            </p:cNvPr>
            <p:cNvSpPr txBox="1"/>
            <p:nvPr/>
          </p:nvSpPr>
          <p:spPr>
            <a:xfrm>
              <a:off x="239356" y="5174034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="" xmlns:a16="http://schemas.microsoft.com/office/drawing/2014/main" id="{2139F2B1-896F-4B87-8EB9-53BEE74EF40C}"/>
                </a:ext>
              </a:extLst>
            </p:cNvPr>
            <p:cNvSpPr txBox="1"/>
            <p:nvPr/>
          </p:nvSpPr>
          <p:spPr>
            <a:xfrm>
              <a:off x="148360" y="4649026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="" xmlns:a16="http://schemas.microsoft.com/office/drawing/2014/main" id="{78272C69-CCBE-4CC1-B514-B1E8000D7D40}"/>
                </a:ext>
              </a:extLst>
            </p:cNvPr>
            <p:cNvSpPr txBox="1"/>
            <p:nvPr/>
          </p:nvSpPr>
          <p:spPr>
            <a:xfrm>
              <a:off x="148360" y="4124019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="" xmlns:a16="http://schemas.microsoft.com/office/drawing/2014/main" id="{5775A196-ED4B-49A5-92BD-92C8A15BAEF8}"/>
                </a:ext>
              </a:extLst>
            </p:cNvPr>
            <p:cNvSpPr txBox="1"/>
            <p:nvPr/>
          </p:nvSpPr>
          <p:spPr>
            <a:xfrm>
              <a:off x="148360" y="3599012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="" xmlns:a16="http://schemas.microsoft.com/office/drawing/2014/main" id="{56333F7B-1872-40E8-9C9D-6AA170573A21}"/>
                </a:ext>
              </a:extLst>
            </p:cNvPr>
            <p:cNvSpPr txBox="1"/>
            <p:nvPr/>
          </p:nvSpPr>
          <p:spPr>
            <a:xfrm>
              <a:off x="148360" y="3074005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="" xmlns:a16="http://schemas.microsoft.com/office/drawing/2014/main" id="{BF87A314-4BEE-4AAA-8EB5-46225A9FE3AE}"/>
                </a:ext>
              </a:extLst>
            </p:cNvPr>
            <p:cNvSpPr txBox="1"/>
            <p:nvPr/>
          </p:nvSpPr>
          <p:spPr>
            <a:xfrm>
              <a:off x="57365" y="2548998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="" xmlns:a16="http://schemas.microsoft.com/office/drawing/2014/main" id="{2A0DA895-6446-4BB9-B699-0773BBDB6D68}"/>
                </a:ext>
              </a:extLst>
            </p:cNvPr>
            <p:cNvSpPr txBox="1"/>
            <p:nvPr/>
          </p:nvSpPr>
          <p:spPr>
            <a:xfrm>
              <a:off x="791853" y="5304907"/>
              <a:ext cx="1748172" cy="28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HIV-1 RNA &lt; 50 c/ml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="" xmlns:a16="http://schemas.microsoft.com/office/drawing/2014/main" id="{69763D9A-0826-4A22-9374-3D33DBE8A62A}"/>
                </a:ext>
              </a:extLst>
            </p:cNvPr>
            <p:cNvSpPr txBox="1"/>
            <p:nvPr/>
          </p:nvSpPr>
          <p:spPr>
            <a:xfrm>
              <a:off x="2932546" y="5304907"/>
              <a:ext cx="1748172" cy="284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HIV-1 RNA </a:t>
              </a:r>
              <a:r>
                <a:rPr lang="fr-FR" sz="1600" b="1" u="sng" dirty="0"/>
                <a:t>&gt;</a:t>
              </a:r>
              <a:r>
                <a:rPr lang="fr-FR" sz="1600" b="1" dirty="0"/>
                <a:t> 50 c/ml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="" xmlns:a16="http://schemas.microsoft.com/office/drawing/2014/main" id="{FFEA0D54-269E-4BAB-81D0-F595063FBB21}"/>
                </a:ext>
              </a:extLst>
            </p:cNvPr>
            <p:cNvSpPr txBox="1"/>
            <p:nvPr/>
          </p:nvSpPr>
          <p:spPr>
            <a:xfrm>
              <a:off x="841193" y="2436490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98 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="" xmlns:a16="http://schemas.microsoft.com/office/drawing/2014/main" id="{CC04F2AE-CC27-4133-AD26-A887B13081FE}"/>
                </a:ext>
              </a:extLst>
            </p:cNvPr>
            <p:cNvSpPr txBox="1"/>
            <p:nvPr/>
          </p:nvSpPr>
          <p:spPr>
            <a:xfrm>
              <a:off x="1238243" y="2436490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99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="" xmlns:a16="http://schemas.microsoft.com/office/drawing/2014/main" id="{B0513DDB-4711-4B69-83D2-0AAD030A0DBD}"/>
                </a:ext>
              </a:extLst>
            </p:cNvPr>
            <p:cNvSpPr txBox="1"/>
            <p:nvPr/>
          </p:nvSpPr>
          <p:spPr>
            <a:xfrm>
              <a:off x="1613306" y="2457293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97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="" xmlns:a16="http://schemas.microsoft.com/office/drawing/2014/main" id="{79ACF6F1-747E-4C5B-B3A2-5881E7BEB0C4}"/>
                </a:ext>
              </a:extLst>
            </p:cNvPr>
            <p:cNvSpPr txBox="1"/>
            <p:nvPr/>
          </p:nvSpPr>
          <p:spPr>
            <a:xfrm>
              <a:off x="2005021" y="2526773"/>
              <a:ext cx="366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95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C4EA6B36-37D5-41EC-BED2-CA0274783427}"/>
                </a:ext>
              </a:extLst>
            </p:cNvPr>
            <p:cNvSpPr txBox="1"/>
            <p:nvPr/>
          </p:nvSpPr>
          <p:spPr>
            <a:xfrm>
              <a:off x="3030069" y="498289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 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="" xmlns:a16="http://schemas.microsoft.com/office/drawing/2014/main" id="{ABCDDC1C-637B-4ED2-AFB1-BAD0B03EC3AB}"/>
                </a:ext>
              </a:extLst>
            </p:cNvPr>
            <p:cNvSpPr txBox="1"/>
            <p:nvPr/>
          </p:nvSpPr>
          <p:spPr>
            <a:xfrm>
              <a:off x="3401969" y="498289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="" xmlns:a16="http://schemas.microsoft.com/office/drawing/2014/main" id="{19B71B73-1B9D-47EF-BA55-CF78EEBA46F2}"/>
                </a:ext>
              </a:extLst>
            </p:cNvPr>
            <p:cNvSpPr txBox="1"/>
            <p:nvPr/>
          </p:nvSpPr>
          <p:spPr>
            <a:xfrm>
              <a:off x="3804800" y="4973749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="" xmlns:a16="http://schemas.microsoft.com/office/drawing/2014/main" id="{A1F524EE-17E9-44DC-A4A8-E035BE692428}"/>
                </a:ext>
              </a:extLst>
            </p:cNvPr>
            <p:cNvSpPr txBox="1"/>
            <p:nvPr/>
          </p:nvSpPr>
          <p:spPr>
            <a:xfrm>
              <a:off x="4207375" y="4895247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</a:t>
              </a: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2795859" y="2948838"/>
            <a:ext cx="2740622" cy="1234869"/>
            <a:chOff x="2698515" y="2449084"/>
            <a:chExt cx="2740622" cy="1462191"/>
          </a:xfrm>
        </p:grpSpPr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92A99B2F-98E0-42AC-AB31-8ECC71534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2565400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5CCDA684-CDA7-4D31-918B-B588EC2FC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2957513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4755379B-E2D4-48D5-8180-B698EA4E1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3349625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85DD8745-53BD-4A1F-A7B6-C3778367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515" y="3744913"/>
              <a:ext cx="83344" cy="111125"/>
            </a:xfrm>
            <a:custGeom>
              <a:avLst/>
              <a:gdLst>
                <a:gd name="T0" fmla="*/ 0 w 70"/>
                <a:gd name="T1" fmla="*/ 0 h 70"/>
                <a:gd name="T2" fmla="*/ 0 w 70"/>
                <a:gd name="T3" fmla="*/ 70 h 70"/>
                <a:gd name="T4" fmla="*/ 70 w 70"/>
                <a:gd name="T5" fmla="*/ 70 h 70"/>
                <a:gd name="T6" fmla="*/ 70 w 70"/>
                <a:gd name="T7" fmla="*/ 0 h 70"/>
                <a:gd name="T8" fmla="*/ 0 w 70"/>
                <a:gd name="T9" fmla="*/ 0 h 70"/>
                <a:gd name="T10" fmla="*/ 0 w 7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0">
                  <a:moveTo>
                    <a:pt x="0" y="0"/>
                  </a:moveTo>
                  <a:lnTo>
                    <a:pt x="0" y="70"/>
                  </a:lnTo>
                  <a:lnTo>
                    <a:pt x="70" y="70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="" xmlns:a16="http://schemas.microsoft.com/office/drawing/2014/main" id="{55696860-E1A2-473D-8401-1C69AD7CC6BC}"/>
                </a:ext>
              </a:extLst>
            </p:cNvPr>
            <p:cNvSpPr txBox="1"/>
            <p:nvPr/>
          </p:nvSpPr>
          <p:spPr>
            <a:xfrm>
              <a:off x="2753915" y="2449084"/>
              <a:ext cx="2052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Pooled B/F/TAF (N = 570)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E215E1CB-1E9D-4DAC-BE13-932DABD95452}"/>
                </a:ext>
              </a:extLst>
            </p:cNvPr>
            <p:cNvSpPr txBox="1"/>
            <p:nvPr/>
          </p:nvSpPr>
          <p:spPr>
            <a:xfrm>
              <a:off x="2753915" y="2803347"/>
              <a:ext cx="2532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No primary resistance (N = 286)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CB238613-6DE6-4B19-BDD3-9CB39FBCF51A}"/>
                </a:ext>
              </a:extLst>
            </p:cNvPr>
            <p:cNvSpPr txBox="1"/>
            <p:nvPr/>
          </p:nvSpPr>
          <p:spPr>
            <a:xfrm>
              <a:off x="2753915" y="3224331"/>
              <a:ext cx="26852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With primary resistance (N = 159)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="" xmlns:a16="http://schemas.microsoft.com/office/drawing/2014/main" id="{0F6635F5-C660-4C21-B044-B752757ACC51}"/>
                </a:ext>
              </a:extLst>
            </p:cNvPr>
            <p:cNvSpPr txBox="1"/>
            <p:nvPr/>
          </p:nvSpPr>
          <p:spPr>
            <a:xfrm>
              <a:off x="2753914" y="3603498"/>
              <a:ext cx="21581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Archived M184V/I (N = 44)</a:t>
              </a: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="" xmlns:a16="http://schemas.microsoft.com/office/drawing/2014/main" id="{19B6A907-3F3A-4BA5-8FD6-F531CBF460DB}"/>
              </a:ext>
            </a:extLst>
          </p:cNvPr>
          <p:cNvGrpSpPr/>
          <p:nvPr/>
        </p:nvGrpSpPr>
        <p:grpSpPr>
          <a:xfrm>
            <a:off x="6025530" y="1322719"/>
            <a:ext cx="2389291" cy="2085963"/>
            <a:chOff x="8469976" y="1333351"/>
            <a:chExt cx="3251200" cy="2128838"/>
          </a:xfrm>
        </p:grpSpPr>
        <p:sp>
          <p:nvSpPr>
            <p:cNvPr id="56" name="Freeform 28">
              <a:extLst>
                <a:ext uri="{FF2B5EF4-FFF2-40B4-BE49-F238E27FC236}">
                  <a16:creationId xmlns="" xmlns:a16="http://schemas.microsoft.com/office/drawing/2014/main" id="{FC3C7E83-EAAA-43E8-9BAD-7A1CB7953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1847701"/>
              <a:ext cx="3067050" cy="160338"/>
            </a:xfrm>
            <a:custGeom>
              <a:avLst/>
              <a:gdLst>
                <a:gd name="T0" fmla="*/ 0 w 1932"/>
                <a:gd name="T1" fmla="*/ 0 h 101"/>
                <a:gd name="T2" fmla="*/ 0 w 1932"/>
                <a:gd name="T3" fmla="*/ 101 h 101"/>
                <a:gd name="T4" fmla="*/ 1932 w 1932"/>
                <a:gd name="T5" fmla="*/ 101 h 101"/>
                <a:gd name="T6" fmla="*/ 1932 w 1932"/>
                <a:gd name="T7" fmla="*/ 0 h 101"/>
                <a:gd name="T8" fmla="*/ 0 w 1932"/>
                <a:gd name="T9" fmla="*/ 0 h 101"/>
                <a:gd name="T10" fmla="*/ 0 w 1932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2" h="101">
                  <a:moveTo>
                    <a:pt x="0" y="0"/>
                  </a:moveTo>
                  <a:lnTo>
                    <a:pt x="0" y="101"/>
                  </a:lnTo>
                  <a:lnTo>
                    <a:pt x="1932" y="101"/>
                  </a:lnTo>
                  <a:lnTo>
                    <a:pt x="193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0">
              <a:extLst>
                <a:ext uri="{FF2B5EF4-FFF2-40B4-BE49-F238E27FC236}">
                  <a16:creationId xmlns="" xmlns:a16="http://schemas.microsoft.com/office/drawing/2014/main" id="{866857CC-6D10-48A2-98E1-1040F47F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1536551"/>
              <a:ext cx="3067050" cy="1844675"/>
            </a:xfrm>
            <a:custGeom>
              <a:avLst/>
              <a:gdLst>
                <a:gd name="T0" fmla="*/ 1932 w 1932"/>
                <a:gd name="T1" fmla="*/ 0 h 1162"/>
                <a:gd name="T2" fmla="*/ 1932 w 1932"/>
                <a:gd name="T3" fmla="*/ 1162 h 1162"/>
                <a:gd name="T4" fmla="*/ 0 w 1932"/>
                <a:gd name="T5" fmla="*/ 1162 h 1162"/>
                <a:gd name="T6" fmla="*/ 0 w 1932"/>
                <a:gd name="T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2" h="1162">
                  <a:moveTo>
                    <a:pt x="1932" y="0"/>
                  </a:moveTo>
                  <a:lnTo>
                    <a:pt x="1932" y="1162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31">
              <a:extLst>
                <a:ext uri="{FF2B5EF4-FFF2-40B4-BE49-F238E27FC236}">
                  <a16:creationId xmlns="" xmlns:a16="http://schemas.microsoft.com/office/drawing/2014/main" id="{2BC4C5CD-14BE-4ECF-870B-CEDB2AC6E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012801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Line 32">
              <a:extLst>
                <a:ext uri="{FF2B5EF4-FFF2-40B4-BE49-F238E27FC236}">
                  <a16:creationId xmlns="" xmlns:a16="http://schemas.microsoft.com/office/drawing/2014/main" id="{907D8B45-8953-448B-95D4-0531A16CA9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15571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33">
              <a:extLst>
                <a:ext uri="{FF2B5EF4-FFF2-40B4-BE49-F238E27FC236}">
                  <a16:creationId xmlns="" xmlns:a16="http://schemas.microsoft.com/office/drawing/2014/main" id="{BEDC0D94-EE11-4822-8B60-78A1F6BBE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46841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Line 34">
              <a:extLst>
                <a:ext uri="{FF2B5EF4-FFF2-40B4-BE49-F238E27FC236}">
                  <a16:creationId xmlns="" xmlns:a16="http://schemas.microsoft.com/office/drawing/2014/main" id="{7F92507F-768C-4248-9280-219B09B61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32871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35">
              <a:extLst>
                <a:ext uri="{FF2B5EF4-FFF2-40B4-BE49-F238E27FC236}">
                  <a16:creationId xmlns="" xmlns:a16="http://schemas.microsoft.com/office/drawing/2014/main" id="{BD0C0860-40D2-4DE7-9C03-2B89D18F0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9240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36">
              <a:extLst>
                <a:ext uri="{FF2B5EF4-FFF2-40B4-BE49-F238E27FC236}">
                  <a16:creationId xmlns="" xmlns:a16="http://schemas.microsoft.com/office/drawing/2014/main" id="{8D06FFC3-3C75-42FF-9A4F-CD1AF9512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26065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37">
              <a:extLst>
                <a:ext uri="{FF2B5EF4-FFF2-40B4-BE49-F238E27FC236}">
                  <a16:creationId xmlns="" xmlns:a16="http://schemas.microsoft.com/office/drawing/2014/main" id="{F4312900-3DB6-4EBC-BF01-2EC6B5D75C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33812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45">
              <a:extLst>
                <a:ext uri="{FF2B5EF4-FFF2-40B4-BE49-F238E27FC236}">
                  <a16:creationId xmlns="" xmlns:a16="http://schemas.microsoft.com/office/drawing/2014/main" id="{09F84683-DA31-41BC-A2F0-2AFCF22BA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4326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46">
              <a:extLst>
                <a:ext uri="{FF2B5EF4-FFF2-40B4-BE49-F238E27FC236}">
                  <a16:creationId xmlns="" xmlns:a16="http://schemas.microsoft.com/office/drawing/2014/main" id="{EB915424-D118-4621-85DB-B2A569490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664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47">
              <a:extLst>
                <a:ext uri="{FF2B5EF4-FFF2-40B4-BE49-F238E27FC236}">
                  <a16:creationId xmlns="" xmlns:a16="http://schemas.microsoft.com/office/drawing/2014/main" id="{A7E32942-0D1E-4E8F-976D-867FF7A59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7539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48">
              <a:extLst>
                <a:ext uri="{FF2B5EF4-FFF2-40B4-BE49-F238E27FC236}">
                  <a16:creationId xmlns="" xmlns:a16="http://schemas.microsoft.com/office/drawing/2014/main" id="{06E8E63C-05B4-4E8B-A255-0FA433CCC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9789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49">
              <a:extLst>
                <a:ext uri="{FF2B5EF4-FFF2-40B4-BE49-F238E27FC236}">
                  <a16:creationId xmlns="" xmlns:a16="http://schemas.microsoft.com/office/drawing/2014/main" id="{C95444A9-F156-4F30-BCD8-9A3247655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2051" y="3381226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55">
              <a:extLst>
                <a:ext uri="{FF2B5EF4-FFF2-40B4-BE49-F238E27FC236}">
                  <a16:creationId xmlns="" xmlns:a16="http://schemas.microsoft.com/office/drawing/2014/main" id="{F10ABE48-6C24-40E6-B4F2-D187B83FF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21683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Line 56">
              <a:extLst>
                <a:ext uri="{FF2B5EF4-FFF2-40B4-BE49-F238E27FC236}">
                  <a16:creationId xmlns="" xmlns:a16="http://schemas.microsoft.com/office/drawing/2014/main" id="{8D2F6238-5047-4630-9937-CBD9B54F1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27636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Line 57">
              <a:extLst>
                <a:ext uri="{FF2B5EF4-FFF2-40B4-BE49-F238E27FC236}">
                  <a16:creationId xmlns="" xmlns:a16="http://schemas.microsoft.com/office/drawing/2014/main" id="{983504A2-A907-4678-8D58-640882FFE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31970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62">
              <a:extLst>
                <a:ext uri="{FF2B5EF4-FFF2-40B4-BE49-F238E27FC236}">
                  <a16:creationId xmlns="" xmlns:a16="http://schemas.microsoft.com/office/drawing/2014/main" id="{1ACD205E-7830-420B-92E8-D1AB4B88E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155242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63">
              <a:extLst>
                <a:ext uri="{FF2B5EF4-FFF2-40B4-BE49-F238E27FC236}">
                  <a16:creationId xmlns="" xmlns:a16="http://schemas.microsoft.com/office/drawing/2014/main" id="{EF05E1F7-A8E5-4C90-9F56-DD6F5398E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2606526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66">
              <a:extLst>
                <a:ext uri="{FF2B5EF4-FFF2-40B4-BE49-F238E27FC236}">
                  <a16:creationId xmlns="" xmlns:a16="http://schemas.microsoft.com/office/drawing/2014/main" id="{0DC7A711-955D-47F2-A430-414C7AC6D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2331889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67">
              <a:extLst>
                <a:ext uri="{FF2B5EF4-FFF2-40B4-BE49-F238E27FC236}">
                  <a16:creationId xmlns="" xmlns:a16="http://schemas.microsoft.com/office/drawing/2014/main" id="{76604126-FFF6-4E70-8A31-D4170F868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2142976"/>
              <a:ext cx="104775" cy="92075"/>
            </a:xfrm>
            <a:custGeom>
              <a:avLst/>
              <a:gdLst>
                <a:gd name="T0" fmla="*/ 66 w 66"/>
                <a:gd name="T1" fmla="*/ 0 h 58"/>
                <a:gd name="T2" fmla="*/ 0 w 66"/>
                <a:gd name="T3" fmla="*/ 0 h 58"/>
                <a:gd name="T4" fmla="*/ 0 w 66"/>
                <a:gd name="T5" fmla="*/ 58 h 58"/>
                <a:gd name="T6" fmla="*/ 66 w 66"/>
                <a:gd name="T7" fmla="*/ 58 h 58"/>
                <a:gd name="T8" fmla="*/ 66 w 66"/>
                <a:gd name="T9" fmla="*/ 0 h 58"/>
                <a:gd name="T10" fmla="*/ 66 w 66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8">
                  <a:moveTo>
                    <a:pt x="66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66" y="5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68">
              <a:extLst>
                <a:ext uri="{FF2B5EF4-FFF2-40B4-BE49-F238E27FC236}">
                  <a16:creationId xmlns="" xmlns:a16="http://schemas.microsoft.com/office/drawing/2014/main" id="{8F4BC7CC-1438-457C-8E3C-E8F0EB4DC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551" y="2038201"/>
              <a:ext cx="104775" cy="92075"/>
            </a:xfrm>
            <a:custGeom>
              <a:avLst/>
              <a:gdLst>
                <a:gd name="T0" fmla="*/ 66 w 66"/>
                <a:gd name="T1" fmla="*/ 0 h 58"/>
                <a:gd name="T2" fmla="*/ 0 w 66"/>
                <a:gd name="T3" fmla="*/ 0 h 58"/>
                <a:gd name="T4" fmla="*/ 0 w 66"/>
                <a:gd name="T5" fmla="*/ 58 h 58"/>
                <a:gd name="T6" fmla="*/ 66 w 66"/>
                <a:gd name="T7" fmla="*/ 58 h 58"/>
                <a:gd name="T8" fmla="*/ 66 w 66"/>
                <a:gd name="T9" fmla="*/ 0 h 58"/>
                <a:gd name="T10" fmla="*/ 66 w 66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8">
                  <a:moveTo>
                    <a:pt x="66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66" y="58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69">
              <a:extLst>
                <a:ext uri="{FF2B5EF4-FFF2-40B4-BE49-F238E27FC236}">
                  <a16:creationId xmlns="" xmlns:a16="http://schemas.microsoft.com/office/drawing/2014/main" id="{7E74C4D0-E3FE-424C-A423-24D8EE3D6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851" y="3219301"/>
              <a:ext cx="103188" cy="92075"/>
            </a:xfrm>
            <a:custGeom>
              <a:avLst/>
              <a:gdLst>
                <a:gd name="T0" fmla="*/ 65 w 65"/>
                <a:gd name="T1" fmla="*/ 0 h 58"/>
                <a:gd name="T2" fmla="*/ 0 w 65"/>
                <a:gd name="T3" fmla="*/ 0 h 58"/>
                <a:gd name="T4" fmla="*/ 0 w 65"/>
                <a:gd name="T5" fmla="*/ 58 h 58"/>
                <a:gd name="T6" fmla="*/ 65 w 65"/>
                <a:gd name="T7" fmla="*/ 58 h 58"/>
                <a:gd name="T8" fmla="*/ 65 w 65"/>
                <a:gd name="T9" fmla="*/ 0 h 58"/>
                <a:gd name="T10" fmla="*/ 65 w 65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8">
                  <a:moveTo>
                    <a:pt x="65" y="0"/>
                  </a:moveTo>
                  <a:lnTo>
                    <a:pt x="0" y="0"/>
                  </a:lnTo>
                  <a:lnTo>
                    <a:pt x="0" y="58"/>
                  </a:lnTo>
                  <a:lnTo>
                    <a:pt x="65" y="58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73">
              <a:extLst>
                <a:ext uri="{FF2B5EF4-FFF2-40B4-BE49-F238E27FC236}">
                  <a16:creationId xmlns="" xmlns:a16="http://schemas.microsoft.com/office/drawing/2014/main" id="{68A65A00-DC06-4108-9990-2FDC6D20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514" y="1803251"/>
              <a:ext cx="2944813" cy="1127125"/>
            </a:xfrm>
            <a:custGeom>
              <a:avLst/>
              <a:gdLst>
                <a:gd name="T0" fmla="*/ 1855 w 1855"/>
                <a:gd name="T1" fmla="*/ 588 h 710"/>
                <a:gd name="T2" fmla="*/ 918 w 1855"/>
                <a:gd name="T3" fmla="*/ 498 h 710"/>
                <a:gd name="T4" fmla="*/ 612 w 1855"/>
                <a:gd name="T5" fmla="*/ 82 h 710"/>
                <a:gd name="T6" fmla="*/ 455 w 1855"/>
                <a:gd name="T7" fmla="*/ 0 h 710"/>
                <a:gd name="T8" fmla="*/ 411 w 1855"/>
                <a:gd name="T9" fmla="*/ 355 h 710"/>
                <a:gd name="T10" fmla="*/ 293 w 1855"/>
                <a:gd name="T11" fmla="*/ 458 h 710"/>
                <a:gd name="T12" fmla="*/ 135 w 1855"/>
                <a:gd name="T13" fmla="*/ 710 h 710"/>
                <a:gd name="T14" fmla="*/ 0 w 1855"/>
                <a:gd name="T15" fmla="*/ 57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5" h="710">
                  <a:moveTo>
                    <a:pt x="1855" y="588"/>
                  </a:moveTo>
                  <a:lnTo>
                    <a:pt x="918" y="498"/>
                  </a:lnTo>
                  <a:lnTo>
                    <a:pt x="612" y="82"/>
                  </a:lnTo>
                  <a:lnTo>
                    <a:pt x="455" y="0"/>
                  </a:lnTo>
                  <a:lnTo>
                    <a:pt x="411" y="355"/>
                  </a:lnTo>
                  <a:lnTo>
                    <a:pt x="293" y="458"/>
                  </a:lnTo>
                  <a:lnTo>
                    <a:pt x="135" y="710"/>
                  </a:lnTo>
                  <a:lnTo>
                    <a:pt x="0" y="572"/>
                  </a:lnTo>
                </a:path>
              </a:pathLst>
            </a:custGeom>
            <a:noFill/>
            <a:ln w="3492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76">
              <a:extLst>
                <a:ext uri="{FF2B5EF4-FFF2-40B4-BE49-F238E27FC236}">
                  <a16:creationId xmlns="" xmlns:a16="http://schemas.microsoft.com/office/drawing/2014/main" id="{203DA762-F1ED-430E-BF6C-64286EA6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1333351"/>
              <a:ext cx="1023938" cy="174625"/>
            </a:xfrm>
            <a:custGeom>
              <a:avLst/>
              <a:gdLst>
                <a:gd name="T0" fmla="*/ 0 w 645"/>
                <a:gd name="T1" fmla="*/ 0 h 110"/>
                <a:gd name="T2" fmla="*/ 0 w 645"/>
                <a:gd name="T3" fmla="*/ 110 h 110"/>
                <a:gd name="T4" fmla="*/ 645 w 645"/>
                <a:gd name="T5" fmla="*/ 110 h 110"/>
                <a:gd name="T6" fmla="*/ 645 w 645"/>
                <a:gd name="T7" fmla="*/ 0 h 110"/>
                <a:gd name="T8" fmla="*/ 0 w 645"/>
                <a:gd name="T9" fmla="*/ 0 h 110"/>
                <a:gd name="T10" fmla="*/ 0 w 6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5" h="110">
                  <a:moveTo>
                    <a:pt x="0" y="0"/>
                  </a:moveTo>
                  <a:lnTo>
                    <a:pt x="0" y="110"/>
                  </a:lnTo>
                  <a:lnTo>
                    <a:pt x="645" y="110"/>
                  </a:lnTo>
                  <a:lnTo>
                    <a:pt x="64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77">
              <a:extLst>
                <a:ext uri="{FF2B5EF4-FFF2-40B4-BE49-F238E27FC236}">
                  <a16:creationId xmlns="" xmlns:a16="http://schemas.microsoft.com/office/drawing/2014/main" id="{E56721BB-956F-43A2-95E6-83FBD314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701" y="1333351"/>
              <a:ext cx="1976438" cy="174625"/>
            </a:xfrm>
            <a:custGeom>
              <a:avLst/>
              <a:gdLst>
                <a:gd name="T0" fmla="*/ 0 w 1245"/>
                <a:gd name="T1" fmla="*/ 0 h 110"/>
                <a:gd name="T2" fmla="*/ 0 w 1245"/>
                <a:gd name="T3" fmla="*/ 110 h 110"/>
                <a:gd name="T4" fmla="*/ 1245 w 1245"/>
                <a:gd name="T5" fmla="*/ 110 h 110"/>
                <a:gd name="T6" fmla="*/ 1245 w 1245"/>
                <a:gd name="T7" fmla="*/ 0 h 110"/>
                <a:gd name="T8" fmla="*/ 0 w 1245"/>
                <a:gd name="T9" fmla="*/ 0 h 110"/>
                <a:gd name="T10" fmla="*/ 0 w 1245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5" h="110">
                  <a:moveTo>
                    <a:pt x="0" y="0"/>
                  </a:moveTo>
                  <a:lnTo>
                    <a:pt x="0" y="110"/>
                  </a:lnTo>
                  <a:lnTo>
                    <a:pt x="1245" y="110"/>
                  </a:lnTo>
                  <a:lnTo>
                    <a:pt x="124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78">
              <a:extLst>
                <a:ext uri="{FF2B5EF4-FFF2-40B4-BE49-F238E27FC236}">
                  <a16:creationId xmlns="" xmlns:a16="http://schemas.microsoft.com/office/drawing/2014/main" id="{415805B6-529C-471E-A66D-F9C9C49B5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71701" y="1333351"/>
              <a:ext cx="0" cy="1746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79">
              <a:extLst>
                <a:ext uri="{FF2B5EF4-FFF2-40B4-BE49-F238E27FC236}">
                  <a16:creationId xmlns="" xmlns:a16="http://schemas.microsoft.com/office/drawing/2014/main" id="{801D51A0-9197-4163-80E4-4B69D29EB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701" y="1333351"/>
              <a:ext cx="1976438" cy="174625"/>
            </a:xfrm>
            <a:custGeom>
              <a:avLst/>
              <a:gdLst>
                <a:gd name="T0" fmla="*/ 0 w 1245"/>
                <a:gd name="T1" fmla="*/ 110 h 110"/>
                <a:gd name="T2" fmla="*/ 1245 w 1245"/>
                <a:gd name="T3" fmla="*/ 110 h 110"/>
                <a:gd name="T4" fmla="*/ 1245 w 1245"/>
                <a:gd name="T5" fmla="*/ 0 h 110"/>
                <a:gd name="T6" fmla="*/ 0 w 1245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5" h="110">
                  <a:moveTo>
                    <a:pt x="0" y="110"/>
                  </a:moveTo>
                  <a:lnTo>
                    <a:pt x="1245" y="110"/>
                  </a:lnTo>
                  <a:lnTo>
                    <a:pt x="1245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83">
              <a:extLst>
                <a:ext uri="{FF2B5EF4-FFF2-40B4-BE49-F238E27FC236}">
                  <a16:creationId xmlns="" xmlns:a16="http://schemas.microsoft.com/office/drawing/2014/main" id="{7A7BC33C-18F0-432C-AE24-08E78242C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1333351"/>
              <a:ext cx="1023938" cy="174625"/>
            </a:xfrm>
            <a:custGeom>
              <a:avLst/>
              <a:gdLst>
                <a:gd name="T0" fmla="*/ 645 w 645"/>
                <a:gd name="T1" fmla="*/ 0 h 110"/>
                <a:gd name="T2" fmla="*/ 0 w 645"/>
                <a:gd name="T3" fmla="*/ 0 h 110"/>
                <a:gd name="T4" fmla="*/ 0 w 645"/>
                <a:gd name="T5" fmla="*/ 110 h 110"/>
                <a:gd name="T6" fmla="*/ 645 w 645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5" h="110">
                  <a:moveTo>
                    <a:pt x="645" y="0"/>
                  </a:moveTo>
                  <a:lnTo>
                    <a:pt x="0" y="0"/>
                  </a:lnTo>
                  <a:lnTo>
                    <a:pt x="0" y="110"/>
                  </a:lnTo>
                  <a:lnTo>
                    <a:pt x="645" y="11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84">
              <a:extLst>
                <a:ext uri="{FF2B5EF4-FFF2-40B4-BE49-F238E27FC236}">
                  <a16:creationId xmlns="" xmlns:a16="http://schemas.microsoft.com/office/drawing/2014/main" id="{19FF648B-0357-4D97-82E5-13AED57F1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676" y="1887389"/>
              <a:ext cx="104775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85">
              <a:extLst>
                <a:ext uri="{FF2B5EF4-FFF2-40B4-BE49-F238E27FC236}">
                  <a16:creationId xmlns="" xmlns:a16="http://schemas.microsoft.com/office/drawing/2014/main" id="{C1CF2734-9358-41AC-8A5A-C0CFA206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1176" y="2320776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86">
              <a:extLst>
                <a:ext uri="{FF2B5EF4-FFF2-40B4-BE49-F238E27FC236}">
                  <a16:creationId xmlns="" xmlns:a16="http://schemas.microsoft.com/office/drawing/2014/main" id="{F32712E6-2A22-4BE6-9C8B-D9859D5C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2484289"/>
              <a:ext cx="104775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87">
              <a:extLst>
                <a:ext uri="{FF2B5EF4-FFF2-40B4-BE49-F238E27FC236}">
                  <a16:creationId xmlns="" xmlns:a16="http://schemas.microsoft.com/office/drawing/2014/main" id="{DEA0D262-F6C8-4DA4-8DE7-473319A0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439" y="2884339"/>
              <a:ext cx="103188" cy="90488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88">
              <a:extLst>
                <a:ext uri="{FF2B5EF4-FFF2-40B4-BE49-F238E27FC236}">
                  <a16:creationId xmlns="" xmlns:a16="http://schemas.microsoft.com/office/drawing/2014/main" id="{65A5002B-3754-4E68-A304-4DBDF977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7626" y="2547789"/>
              <a:ext cx="100013" cy="92075"/>
            </a:xfrm>
            <a:custGeom>
              <a:avLst/>
              <a:gdLst>
                <a:gd name="T0" fmla="*/ 5 w 35"/>
                <a:gd name="T1" fmla="*/ 5 h 36"/>
                <a:gd name="T2" fmla="*/ 0 w 35"/>
                <a:gd name="T3" fmla="*/ 18 h 36"/>
                <a:gd name="T4" fmla="*/ 5 w 35"/>
                <a:gd name="T5" fmla="*/ 30 h 36"/>
                <a:gd name="T6" fmla="*/ 17 w 35"/>
                <a:gd name="T7" fmla="*/ 36 h 36"/>
                <a:gd name="T8" fmla="*/ 30 w 35"/>
                <a:gd name="T9" fmla="*/ 30 h 36"/>
                <a:gd name="T10" fmla="*/ 35 w 35"/>
                <a:gd name="T11" fmla="*/ 18 h 36"/>
                <a:gd name="T12" fmla="*/ 30 w 35"/>
                <a:gd name="T13" fmla="*/ 5 h 36"/>
                <a:gd name="T14" fmla="*/ 17 w 35"/>
                <a:gd name="T15" fmla="*/ 0 h 36"/>
                <a:gd name="T16" fmla="*/ 5 w 35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0"/>
                  </a:cubicBezTo>
                  <a:cubicBezTo>
                    <a:pt x="8" y="34"/>
                    <a:pt x="12" y="36"/>
                    <a:pt x="17" y="36"/>
                  </a:cubicBezTo>
                  <a:cubicBezTo>
                    <a:pt x="22" y="36"/>
                    <a:pt x="27" y="34"/>
                    <a:pt x="30" y="30"/>
                  </a:cubicBezTo>
                  <a:cubicBezTo>
                    <a:pt x="34" y="27"/>
                    <a:pt x="35" y="23"/>
                    <a:pt x="35" y="18"/>
                  </a:cubicBezTo>
                  <a:cubicBezTo>
                    <a:pt x="35" y="13"/>
                    <a:pt x="34" y="9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12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89">
              <a:extLst>
                <a:ext uri="{FF2B5EF4-FFF2-40B4-BE49-F238E27FC236}">
                  <a16:creationId xmlns="" xmlns:a16="http://schemas.microsoft.com/office/drawing/2014/main" id="{42BF86E6-2BFF-449B-851F-DBCBBC02D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0576" y="2619226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0 w 36"/>
                <a:gd name="T9" fmla="*/ 30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0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90">
              <a:extLst>
                <a:ext uri="{FF2B5EF4-FFF2-40B4-BE49-F238E27FC236}">
                  <a16:creationId xmlns="" xmlns:a16="http://schemas.microsoft.com/office/drawing/2014/main" id="{F7F8D9D4-DB00-4D6C-8231-5454E7109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3526" y="2690664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0 h 36"/>
                <a:gd name="T6" fmla="*/ 18 w 36"/>
                <a:gd name="T7" fmla="*/ 36 h 36"/>
                <a:gd name="T8" fmla="*/ 31 w 36"/>
                <a:gd name="T9" fmla="*/ 30 h 36"/>
                <a:gd name="T10" fmla="*/ 36 w 36"/>
                <a:gd name="T11" fmla="*/ 18 h 36"/>
                <a:gd name="T12" fmla="*/ 31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0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0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91">
              <a:extLst>
                <a:ext uri="{FF2B5EF4-FFF2-40B4-BE49-F238E27FC236}">
                  <a16:creationId xmlns="" xmlns:a16="http://schemas.microsoft.com/office/drawing/2014/main" id="{C71E2F49-0FBE-46B2-B38E-9295BA964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851" y="1760389"/>
              <a:ext cx="103188" cy="92075"/>
            </a:xfrm>
            <a:custGeom>
              <a:avLst/>
              <a:gdLst>
                <a:gd name="T0" fmla="*/ 18 w 36"/>
                <a:gd name="T1" fmla="*/ 0 h 36"/>
                <a:gd name="T2" fmla="*/ 6 w 36"/>
                <a:gd name="T3" fmla="*/ 5 h 36"/>
                <a:gd name="T4" fmla="*/ 0 w 36"/>
                <a:gd name="T5" fmla="*/ 18 h 36"/>
                <a:gd name="T6" fmla="*/ 6 w 36"/>
                <a:gd name="T7" fmla="*/ 31 h 36"/>
                <a:gd name="T8" fmla="*/ 18 w 36"/>
                <a:gd name="T9" fmla="*/ 36 h 36"/>
                <a:gd name="T10" fmla="*/ 31 w 36"/>
                <a:gd name="T11" fmla="*/ 31 h 36"/>
                <a:gd name="T12" fmla="*/ 36 w 36"/>
                <a:gd name="T13" fmla="*/ 18 h 36"/>
                <a:gd name="T14" fmla="*/ 31 w 36"/>
                <a:gd name="T15" fmla="*/ 5 h 36"/>
                <a:gd name="T16" fmla="*/ 18 w 3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8" y="34"/>
                    <a:pt x="31" y="31"/>
                  </a:cubicBezTo>
                  <a:cubicBezTo>
                    <a:pt x="35" y="27"/>
                    <a:pt x="36" y="23"/>
                    <a:pt x="36" y="18"/>
                  </a:cubicBezTo>
                  <a:cubicBezTo>
                    <a:pt x="36" y="13"/>
                    <a:pt x="35" y="9"/>
                    <a:pt x="31" y="5"/>
                  </a:cubicBezTo>
                  <a:cubicBezTo>
                    <a:pt x="28" y="2"/>
                    <a:pt x="23" y="0"/>
                    <a:pt x="18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92">
              <a:extLst>
                <a:ext uri="{FF2B5EF4-FFF2-40B4-BE49-F238E27FC236}">
                  <a16:creationId xmlns="" xmlns:a16="http://schemas.microsoft.com/office/drawing/2014/main" id="{E4830346-459C-47B4-8FD7-3A2F93680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7126" y="2665264"/>
              <a:ext cx="104775" cy="90488"/>
            </a:xfrm>
            <a:custGeom>
              <a:avLst/>
              <a:gdLst>
                <a:gd name="T0" fmla="*/ 30 w 36"/>
                <a:gd name="T1" fmla="*/ 30 h 36"/>
                <a:gd name="T2" fmla="*/ 36 w 36"/>
                <a:gd name="T3" fmla="*/ 18 h 36"/>
                <a:gd name="T4" fmla="*/ 30 w 36"/>
                <a:gd name="T5" fmla="*/ 5 h 36"/>
                <a:gd name="T6" fmla="*/ 18 w 36"/>
                <a:gd name="T7" fmla="*/ 0 h 36"/>
                <a:gd name="T8" fmla="*/ 5 w 36"/>
                <a:gd name="T9" fmla="*/ 5 h 36"/>
                <a:gd name="T10" fmla="*/ 0 w 36"/>
                <a:gd name="T11" fmla="*/ 18 h 36"/>
                <a:gd name="T12" fmla="*/ 5 w 36"/>
                <a:gd name="T13" fmla="*/ 30 h 36"/>
                <a:gd name="T14" fmla="*/ 18 w 36"/>
                <a:gd name="T15" fmla="*/ 36 h 36"/>
                <a:gd name="T16" fmla="*/ 30 w 36"/>
                <a:gd name="T1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0" y="30"/>
                  </a:move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0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6" name="Groupe 125">
            <a:extLst>
              <a:ext uri="{FF2B5EF4-FFF2-40B4-BE49-F238E27FC236}">
                <a16:creationId xmlns="" xmlns:a16="http://schemas.microsoft.com/office/drawing/2014/main" id="{C9B61FF2-5089-4C00-B6D8-D61C485DA323}"/>
              </a:ext>
            </a:extLst>
          </p:cNvPr>
          <p:cNvGrpSpPr/>
          <p:nvPr/>
        </p:nvGrpSpPr>
        <p:grpSpPr>
          <a:xfrm>
            <a:off x="6025530" y="4129750"/>
            <a:ext cx="2389291" cy="2085963"/>
            <a:chOff x="8469976" y="4182914"/>
            <a:chExt cx="3251200" cy="2128838"/>
          </a:xfrm>
        </p:grpSpPr>
        <p:sp>
          <p:nvSpPr>
            <p:cNvPr id="55" name="Freeform 27">
              <a:extLst>
                <a:ext uri="{FF2B5EF4-FFF2-40B4-BE49-F238E27FC236}">
                  <a16:creationId xmlns="" xmlns:a16="http://schemas.microsoft.com/office/drawing/2014/main" id="{C3DE318F-4D60-4895-9850-3874BA45B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4697264"/>
              <a:ext cx="3067050" cy="160338"/>
            </a:xfrm>
            <a:custGeom>
              <a:avLst/>
              <a:gdLst>
                <a:gd name="T0" fmla="*/ 1932 w 1932"/>
                <a:gd name="T1" fmla="*/ 101 h 101"/>
                <a:gd name="T2" fmla="*/ 1932 w 1932"/>
                <a:gd name="T3" fmla="*/ 0 h 101"/>
                <a:gd name="T4" fmla="*/ 0 w 1932"/>
                <a:gd name="T5" fmla="*/ 0 h 101"/>
                <a:gd name="T6" fmla="*/ 0 w 1932"/>
                <a:gd name="T7" fmla="*/ 101 h 101"/>
                <a:gd name="T8" fmla="*/ 1932 w 1932"/>
                <a:gd name="T9" fmla="*/ 101 h 101"/>
                <a:gd name="T10" fmla="*/ 1932 w 1932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2" h="101">
                  <a:moveTo>
                    <a:pt x="1932" y="101"/>
                  </a:moveTo>
                  <a:lnTo>
                    <a:pt x="19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932" y="101"/>
                  </a:lnTo>
                  <a:lnTo>
                    <a:pt x="1932" y="101"/>
                  </a:lnTo>
                  <a:close/>
                </a:path>
              </a:pathLst>
            </a:custGeom>
            <a:solidFill>
              <a:srgbClr val="A4D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9">
              <a:extLst>
                <a:ext uri="{FF2B5EF4-FFF2-40B4-BE49-F238E27FC236}">
                  <a16:creationId xmlns="" xmlns:a16="http://schemas.microsoft.com/office/drawing/2014/main" id="{D82F5E64-8336-4422-A5BD-3F916D7B4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051" y="4386114"/>
              <a:ext cx="3067050" cy="1844675"/>
            </a:xfrm>
            <a:custGeom>
              <a:avLst/>
              <a:gdLst>
                <a:gd name="T0" fmla="*/ 1932 w 1932"/>
                <a:gd name="T1" fmla="*/ 0 h 1162"/>
                <a:gd name="T2" fmla="*/ 1932 w 1932"/>
                <a:gd name="T3" fmla="*/ 1162 h 1162"/>
                <a:gd name="T4" fmla="*/ 0 w 1932"/>
                <a:gd name="T5" fmla="*/ 1162 h 1162"/>
                <a:gd name="T6" fmla="*/ 0 w 1932"/>
                <a:gd name="T7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2" h="1162">
                  <a:moveTo>
                    <a:pt x="1932" y="0"/>
                  </a:moveTo>
                  <a:lnTo>
                    <a:pt x="1932" y="1162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38">
              <a:extLst>
                <a:ext uri="{FF2B5EF4-FFF2-40B4-BE49-F238E27FC236}">
                  <a16:creationId xmlns="" xmlns:a16="http://schemas.microsoft.com/office/drawing/2014/main" id="{ECC7D3AC-4BAE-4F45-BC09-666144649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4406751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39">
              <a:extLst>
                <a:ext uri="{FF2B5EF4-FFF2-40B4-BE49-F238E27FC236}">
                  <a16:creationId xmlns="" xmlns:a16="http://schemas.microsoft.com/office/drawing/2014/main" id="{60570C4E-F162-4DD6-AF84-3B2721487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486236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40">
              <a:extLst>
                <a:ext uri="{FF2B5EF4-FFF2-40B4-BE49-F238E27FC236}">
                  <a16:creationId xmlns="" xmlns:a16="http://schemas.microsoft.com/office/drawing/2014/main" id="{50360279-06D4-4A01-92DD-2D37528286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4560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41">
              <a:extLst>
                <a:ext uri="{FF2B5EF4-FFF2-40B4-BE49-F238E27FC236}">
                  <a16:creationId xmlns="" xmlns:a16="http://schemas.microsoft.com/office/drawing/2014/main" id="{5B574EC2-46D2-45CA-AC60-850319C48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1782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42">
              <a:extLst>
                <a:ext uri="{FF2B5EF4-FFF2-40B4-BE49-F238E27FC236}">
                  <a16:creationId xmlns="" xmlns:a16="http://schemas.microsoft.com/office/drawing/2014/main" id="{B7714F4F-A47F-4013-BDAD-8FFA1D2CA7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319564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43">
              <a:extLst>
                <a:ext uri="{FF2B5EF4-FFF2-40B4-BE49-F238E27FC236}">
                  <a16:creationId xmlns="" xmlns:a16="http://schemas.microsoft.com/office/drawing/2014/main" id="{2F0C5609-6B9A-4A8A-B732-3D112E28C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5775176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44">
              <a:extLst>
                <a:ext uri="{FF2B5EF4-FFF2-40B4-BE49-F238E27FC236}">
                  <a16:creationId xmlns="" xmlns:a16="http://schemas.microsoft.com/office/drawing/2014/main" id="{1734DE90-82C6-45CD-B605-C819598D7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9976" y="62307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50">
              <a:extLst>
                <a:ext uri="{FF2B5EF4-FFF2-40B4-BE49-F238E27FC236}">
                  <a16:creationId xmlns="" xmlns:a16="http://schemas.microsoft.com/office/drawing/2014/main" id="{8F9A3799-5474-4F13-80CA-6629C37CD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79789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51">
              <a:extLst>
                <a:ext uri="{FF2B5EF4-FFF2-40B4-BE49-F238E27FC236}">
                  <a16:creationId xmlns="" xmlns:a16="http://schemas.microsoft.com/office/drawing/2014/main" id="{41B6172B-B9C2-4887-9697-12D6B5DA4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33664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Line 52">
              <a:extLst>
                <a:ext uri="{FF2B5EF4-FFF2-40B4-BE49-F238E27FC236}">
                  <a16:creationId xmlns="" xmlns:a16="http://schemas.microsoft.com/office/drawing/2014/main" id="{85961C50-5059-4127-8C99-3C9BF6CAB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87539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53">
              <a:extLst>
                <a:ext uri="{FF2B5EF4-FFF2-40B4-BE49-F238E27FC236}">
                  <a16:creationId xmlns="" xmlns:a16="http://schemas.microsoft.com/office/drawing/2014/main" id="{5B3D2D3D-B092-4E5E-913F-AD2972820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2051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54">
              <a:extLst>
                <a:ext uri="{FF2B5EF4-FFF2-40B4-BE49-F238E27FC236}">
                  <a16:creationId xmlns="" xmlns:a16="http://schemas.microsoft.com/office/drawing/2014/main" id="{D62B8338-5720-4251-8B9A-BB77D3E97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4326" y="6230789"/>
              <a:ext cx="0" cy="8096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58">
              <a:extLst>
                <a:ext uri="{FF2B5EF4-FFF2-40B4-BE49-F238E27FC236}">
                  <a16:creationId xmlns="" xmlns:a16="http://schemas.microsoft.com/office/drawing/2014/main" id="{0FCC7E2A-B420-49C0-8EFE-0DCE903FFB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440198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Line 59">
              <a:extLst>
                <a:ext uri="{FF2B5EF4-FFF2-40B4-BE49-F238E27FC236}">
                  <a16:creationId xmlns="" xmlns:a16="http://schemas.microsoft.com/office/drawing/2014/main" id="{5C47EB40-4791-4AE8-A281-25599988B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501793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60">
              <a:extLst>
                <a:ext uri="{FF2B5EF4-FFF2-40B4-BE49-F238E27FC236}">
                  <a16:creationId xmlns="" xmlns:a16="http://schemas.microsoft.com/office/drawing/2014/main" id="{A3526041-564E-4BBE-B0F9-40A0E7E9A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604663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61">
              <a:extLst>
                <a:ext uri="{FF2B5EF4-FFF2-40B4-BE49-F238E27FC236}">
                  <a16:creationId xmlns="" xmlns:a16="http://schemas.microsoft.com/office/drawing/2014/main" id="{7D3BFB07-77CC-4ED2-A586-24AE6A2125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9101" y="5614839"/>
              <a:ext cx="920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64">
              <a:extLst>
                <a:ext uri="{FF2B5EF4-FFF2-40B4-BE49-F238E27FC236}">
                  <a16:creationId xmlns="" xmlns:a16="http://schemas.microsoft.com/office/drawing/2014/main" id="{87548632-FD73-442E-A38A-C78A28496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5456089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65">
              <a:extLst>
                <a:ext uri="{FF2B5EF4-FFF2-40B4-BE49-F238E27FC236}">
                  <a16:creationId xmlns="" xmlns:a16="http://schemas.microsoft.com/office/drawing/2014/main" id="{08A003E1-3307-4EAA-9B45-7CF363F5F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2051" y="5181451"/>
              <a:ext cx="306705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70">
              <a:extLst>
                <a:ext uri="{FF2B5EF4-FFF2-40B4-BE49-F238E27FC236}">
                  <a16:creationId xmlns="" xmlns:a16="http://schemas.microsoft.com/office/drawing/2014/main" id="{04D11C97-15E8-411C-A74A-EF9D047C3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4636939"/>
              <a:ext cx="104775" cy="90488"/>
            </a:xfrm>
            <a:custGeom>
              <a:avLst/>
              <a:gdLst>
                <a:gd name="T0" fmla="*/ 66 w 66"/>
                <a:gd name="T1" fmla="*/ 0 h 57"/>
                <a:gd name="T2" fmla="*/ 0 w 66"/>
                <a:gd name="T3" fmla="*/ 0 h 57"/>
                <a:gd name="T4" fmla="*/ 0 w 66"/>
                <a:gd name="T5" fmla="*/ 57 h 57"/>
                <a:gd name="T6" fmla="*/ 66 w 66"/>
                <a:gd name="T7" fmla="*/ 57 h 57"/>
                <a:gd name="T8" fmla="*/ 66 w 66"/>
                <a:gd name="T9" fmla="*/ 0 h 57"/>
                <a:gd name="T10" fmla="*/ 66 w 66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7">
                  <a:moveTo>
                    <a:pt x="66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66" y="57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71">
              <a:extLst>
                <a:ext uri="{FF2B5EF4-FFF2-40B4-BE49-F238E27FC236}">
                  <a16:creationId xmlns="" xmlns:a16="http://schemas.microsoft.com/office/drawing/2014/main" id="{158B33C5-E22A-4598-A5B8-962A9258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2551" y="4746476"/>
              <a:ext cx="104775" cy="90488"/>
            </a:xfrm>
            <a:custGeom>
              <a:avLst/>
              <a:gdLst>
                <a:gd name="T0" fmla="*/ 66 w 66"/>
                <a:gd name="T1" fmla="*/ 0 h 57"/>
                <a:gd name="T2" fmla="*/ 0 w 66"/>
                <a:gd name="T3" fmla="*/ 0 h 57"/>
                <a:gd name="T4" fmla="*/ 0 w 66"/>
                <a:gd name="T5" fmla="*/ 57 h 57"/>
                <a:gd name="T6" fmla="*/ 66 w 66"/>
                <a:gd name="T7" fmla="*/ 57 h 57"/>
                <a:gd name="T8" fmla="*/ 66 w 66"/>
                <a:gd name="T9" fmla="*/ 0 h 57"/>
                <a:gd name="T10" fmla="*/ 66 w 66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7">
                  <a:moveTo>
                    <a:pt x="66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66" y="57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72">
              <a:extLst>
                <a:ext uri="{FF2B5EF4-FFF2-40B4-BE49-F238E27FC236}">
                  <a16:creationId xmlns="" xmlns:a16="http://schemas.microsoft.com/office/drawing/2014/main" id="{5C5F4E89-8E4A-4388-A551-ABA5FF6B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8401" y="5405289"/>
              <a:ext cx="730250" cy="361950"/>
            </a:xfrm>
            <a:custGeom>
              <a:avLst/>
              <a:gdLst>
                <a:gd name="T0" fmla="*/ 460 w 460"/>
                <a:gd name="T1" fmla="*/ 72 h 228"/>
                <a:gd name="T2" fmla="*/ 300 w 460"/>
                <a:gd name="T3" fmla="*/ 0 h 228"/>
                <a:gd name="T4" fmla="*/ 144 w 460"/>
                <a:gd name="T5" fmla="*/ 228 h 228"/>
                <a:gd name="T6" fmla="*/ 0 w 460"/>
                <a:gd name="T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0" h="228">
                  <a:moveTo>
                    <a:pt x="460" y="72"/>
                  </a:moveTo>
                  <a:lnTo>
                    <a:pt x="300" y="0"/>
                  </a:lnTo>
                  <a:lnTo>
                    <a:pt x="144" y="228"/>
                  </a:lnTo>
                  <a:lnTo>
                    <a:pt x="0" y="228"/>
                  </a:lnTo>
                </a:path>
              </a:pathLst>
            </a:custGeom>
            <a:noFill/>
            <a:ln w="34925" cap="rnd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="" xmlns:a16="http://schemas.microsoft.com/office/drawing/2014/main" id="{080B332A-986F-4FB1-9578-371A06181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014" y="4182914"/>
              <a:ext cx="1203325" cy="160338"/>
            </a:xfrm>
            <a:custGeom>
              <a:avLst/>
              <a:gdLst>
                <a:gd name="T0" fmla="*/ 0 w 758"/>
                <a:gd name="T1" fmla="*/ 0 h 101"/>
                <a:gd name="T2" fmla="*/ 0 w 758"/>
                <a:gd name="T3" fmla="*/ 101 h 101"/>
                <a:gd name="T4" fmla="*/ 758 w 758"/>
                <a:gd name="T5" fmla="*/ 101 h 101"/>
                <a:gd name="T6" fmla="*/ 758 w 758"/>
                <a:gd name="T7" fmla="*/ 0 h 101"/>
                <a:gd name="T8" fmla="*/ 0 w 758"/>
                <a:gd name="T9" fmla="*/ 0 h 101"/>
                <a:gd name="T10" fmla="*/ 0 w 758"/>
                <a:gd name="T1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8" h="101">
                  <a:moveTo>
                    <a:pt x="0" y="0"/>
                  </a:moveTo>
                  <a:lnTo>
                    <a:pt x="0" y="101"/>
                  </a:lnTo>
                  <a:lnTo>
                    <a:pt x="758" y="101"/>
                  </a:lnTo>
                  <a:lnTo>
                    <a:pt x="75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75">
              <a:extLst>
                <a:ext uri="{FF2B5EF4-FFF2-40B4-BE49-F238E27FC236}">
                  <a16:creationId xmlns="" xmlns:a16="http://schemas.microsoft.com/office/drawing/2014/main" id="{6D25A8C8-A166-49DA-A109-08336EB1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4182914"/>
              <a:ext cx="476250" cy="160338"/>
            </a:xfrm>
            <a:custGeom>
              <a:avLst/>
              <a:gdLst>
                <a:gd name="T0" fmla="*/ 300 w 300"/>
                <a:gd name="T1" fmla="*/ 101 h 101"/>
                <a:gd name="T2" fmla="*/ 300 w 300"/>
                <a:gd name="T3" fmla="*/ 0 h 101"/>
                <a:gd name="T4" fmla="*/ 0 w 300"/>
                <a:gd name="T5" fmla="*/ 0 h 101"/>
                <a:gd name="T6" fmla="*/ 0 w 300"/>
                <a:gd name="T7" fmla="*/ 101 h 101"/>
                <a:gd name="T8" fmla="*/ 300 w 300"/>
                <a:gd name="T9" fmla="*/ 101 h 101"/>
                <a:gd name="T10" fmla="*/ 300 w 300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101">
                  <a:moveTo>
                    <a:pt x="300" y="101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300" y="101"/>
                  </a:lnTo>
                  <a:lnTo>
                    <a:pt x="300" y="101"/>
                  </a:lnTo>
                  <a:close/>
                </a:path>
              </a:pathLst>
            </a:custGeom>
            <a:solidFill>
              <a:srgbClr val="00C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80">
              <a:extLst>
                <a:ext uri="{FF2B5EF4-FFF2-40B4-BE49-F238E27FC236}">
                  <a16:creationId xmlns="" xmlns:a16="http://schemas.microsoft.com/office/drawing/2014/main" id="{5BDDACF9-43CE-43B7-AC6D-9B4F4ECD28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4014" y="4182914"/>
              <a:ext cx="0" cy="16033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81">
              <a:extLst>
                <a:ext uri="{FF2B5EF4-FFF2-40B4-BE49-F238E27FC236}">
                  <a16:creationId xmlns="" xmlns:a16="http://schemas.microsoft.com/office/drawing/2014/main" id="{1A99E18D-3751-4858-9CC3-73ECB42E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764" y="4182914"/>
              <a:ext cx="476250" cy="160338"/>
            </a:xfrm>
            <a:custGeom>
              <a:avLst/>
              <a:gdLst>
                <a:gd name="T0" fmla="*/ 300 w 300"/>
                <a:gd name="T1" fmla="*/ 0 h 101"/>
                <a:gd name="T2" fmla="*/ 0 w 300"/>
                <a:gd name="T3" fmla="*/ 0 h 101"/>
                <a:gd name="T4" fmla="*/ 0 w 300"/>
                <a:gd name="T5" fmla="*/ 101 h 101"/>
                <a:gd name="T6" fmla="*/ 300 w 300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101">
                  <a:moveTo>
                    <a:pt x="300" y="0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300" y="10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="" xmlns:a16="http://schemas.microsoft.com/office/drawing/2014/main" id="{49EC1821-6E21-41F2-A81A-3D6AC46C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014" y="4182914"/>
              <a:ext cx="1203325" cy="160338"/>
            </a:xfrm>
            <a:custGeom>
              <a:avLst/>
              <a:gdLst>
                <a:gd name="T0" fmla="*/ 0 w 758"/>
                <a:gd name="T1" fmla="*/ 101 h 101"/>
                <a:gd name="T2" fmla="*/ 758 w 758"/>
                <a:gd name="T3" fmla="*/ 101 h 101"/>
                <a:gd name="T4" fmla="*/ 758 w 758"/>
                <a:gd name="T5" fmla="*/ 0 h 101"/>
                <a:gd name="T6" fmla="*/ 0 w 758"/>
                <a:gd name="T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1">
                  <a:moveTo>
                    <a:pt x="0" y="101"/>
                  </a:moveTo>
                  <a:lnTo>
                    <a:pt x="758" y="101"/>
                  </a:lnTo>
                  <a:lnTo>
                    <a:pt x="758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93">
              <a:extLst>
                <a:ext uri="{FF2B5EF4-FFF2-40B4-BE49-F238E27FC236}">
                  <a16:creationId xmlns="" xmlns:a16="http://schemas.microsoft.com/office/drawing/2014/main" id="{3430F351-7782-4534-9C6B-EC03793E3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614" y="5721201"/>
              <a:ext cx="103188" cy="92075"/>
            </a:xfrm>
            <a:custGeom>
              <a:avLst/>
              <a:gdLst>
                <a:gd name="T0" fmla="*/ 5 w 36"/>
                <a:gd name="T1" fmla="*/ 5 h 36"/>
                <a:gd name="T2" fmla="*/ 0 w 36"/>
                <a:gd name="T3" fmla="*/ 18 h 36"/>
                <a:gd name="T4" fmla="*/ 5 w 36"/>
                <a:gd name="T5" fmla="*/ 31 h 36"/>
                <a:gd name="T6" fmla="*/ 18 w 36"/>
                <a:gd name="T7" fmla="*/ 36 h 36"/>
                <a:gd name="T8" fmla="*/ 30 w 36"/>
                <a:gd name="T9" fmla="*/ 31 h 36"/>
                <a:gd name="T10" fmla="*/ 36 w 36"/>
                <a:gd name="T11" fmla="*/ 18 h 36"/>
                <a:gd name="T12" fmla="*/ 30 w 36"/>
                <a:gd name="T13" fmla="*/ 5 h 36"/>
                <a:gd name="T14" fmla="*/ 18 w 36"/>
                <a:gd name="T15" fmla="*/ 0 h 36"/>
                <a:gd name="T16" fmla="*/ 5 w 36"/>
                <a:gd name="T17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5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7"/>
                    <a:pt x="5" y="31"/>
                  </a:cubicBezTo>
                  <a:cubicBezTo>
                    <a:pt x="8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1"/>
                  </a:cubicBez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94">
              <a:extLst>
                <a:ext uri="{FF2B5EF4-FFF2-40B4-BE49-F238E27FC236}">
                  <a16:creationId xmlns="" xmlns:a16="http://schemas.microsoft.com/office/drawing/2014/main" id="{4387DC62-AD4C-44DA-B0ED-FB20E44D5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264" y="5359251"/>
              <a:ext cx="104775" cy="92075"/>
            </a:xfrm>
            <a:custGeom>
              <a:avLst/>
              <a:gdLst>
                <a:gd name="T0" fmla="*/ 30 w 36"/>
                <a:gd name="T1" fmla="*/ 31 h 36"/>
                <a:gd name="T2" fmla="*/ 36 w 36"/>
                <a:gd name="T3" fmla="*/ 18 h 36"/>
                <a:gd name="T4" fmla="*/ 30 w 36"/>
                <a:gd name="T5" fmla="*/ 6 h 36"/>
                <a:gd name="T6" fmla="*/ 18 w 36"/>
                <a:gd name="T7" fmla="*/ 0 h 36"/>
                <a:gd name="T8" fmla="*/ 5 w 36"/>
                <a:gd name="T9" fmla="*/ 6 h 36"/>
                <a:gd name="T10" fmla="*/ 0 w 36"/>
                <a:gd name="T11" fmla="*/ 18 h 36"/>
                <a:gd name="T12" fmla="*/ 5 w 36"/>
                <a:gd name="T13" fmla="*/ 31 h 36"/>
                <a:gd name="T14" fmla="*/ 18 w 36"/>
                <a:gd name="T15" fmla="*/ 36 h 36"/>
                <a:gd name="T16" fmla="*/ 30 w 36"/>
                <a:gd name="T17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0" y="31"/>
                  </a:moveTo>
                  <a:cubicBezTo>
                    <a:pt x="34" y="28"/>
                    <a:pt x="36" y="23"/>
                    <a:pt x="36" y="18"/>
                  </a:cubicBezTo>
                  <a:cubicBezTo>
                    <a:pt x="36" y="13"/>
                    <a:pt x="34" y="9"/>
                    <a:pt x="30" y="6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6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1"/>
                  </a:cubicBezTo>
                  <a:cubicBezTo>
                    <a:pt x="8" y="35"/>
                    <a:pt x="13" y="36"/>
                    <a:pt x="18" y="36"/>
                  </a:cubicBezTo>
                  <a:cubicBezTo>
                    <a:pt x="23" y="36"/>
                    <a:pt x="27" y="35"/>
                    <a:pt x="30" y="3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95">
              <a:extLst>
                <a:ext uri="{FF2B5EF4-FFF2-40B4-BE49-F238E27FC236}">
                  <a16:creationId xmlns="" xmlns:a16="http://schemas.microsoft.com/office/drawing/2014/main" id="{DB79A484-C2B4-4D31-BDA8-8AB002C72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014" y="5721201"/>
              <a:ext cx="103188" cy="92075"/>
            </a:xfrm>
            <a:custGeom>
              <a:avLst/>
              <a:gdLst>
                <a:gd name="T0" fmla="*/ 30 w 36"/>
                <a:gd name="T1" fmla="*/ 31 h 36"/>
                <a:gd name="T2" fmla="*/ 36 w 36"/>
                <a:gd name="T3" fmla="*/ 18 h 36"/>
                <a:gd name="T4" fmla="*/ 30 w 36"/>
                <a:gd name="T5" fmla="*/ 5 h 36"/>
                <a:gd name="T6" fmla="*/ 18 w 36"/>
                <a:gd name="T7" fmla="*/ 0 h 36"/>
                <a:gd name="T8" fmla="*/ 5 w 36"/>
                <a:gd name="T9" fmla="*/ 5 h 36"/>
                <a:gd name="T10" fmla="*/ 0 w 36"/>
                <a:gd name="T11" fmla="*/ 18 h 36"/>
                <a:gd name="T12" fmla="*/ 5 w 36"/>
                <a:gd name="T13" fmla="*/ 31 h 36"/>
                <a:gd name="T14" fmla="*/ 18 w 36"/>
                <a:gd name="T15" fmla="*/ 36 h 36"/>
                <a:gd name="T16" fmla="*/ 30 w 36"/>
                <a:gd name="T17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30" y="31"/>
                  </a:moveTo>
                  <a:cubicBezTo>
                    <a:pt x="34" y="27"/>
                    <a:pt x="36" y="23"/>
                    <a:pt x="36" y="18"/>
                  </a:cubicBezTo>
                  <a:cubicBezTo>
                    <a:pt x="36" y="13"/>
                    <a:pt x="34" y="9"/>
                    <a:pt x="30" y="5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7"/>
                    <a:pt x="5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0" y="3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96">
              <a:extLst>
                <a:ext uri="{FF2B5EF4-FFF2-40B4-BE49-F238E27FC236}">
                  <a16:creationId xmlns="" xmlns:a16="http://schemas.microsoft.com/office/drawing/2014/main" id="{57EAC85A-CF57-4636-93CD-58E3470EF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851" y="5473551"/>
              <a:ext cx="103188" cy="92075"/>
            </a:xfrm>
            <a:custGeom>
              <a:avLst/>
              <a:gdLst>
                <a:gd name="T0" fmla="*/ 5 w 36"/>
                <a:gd name="T1" fmla="*/ 6 h 36"/>
                <a:gd name="T2" fmla="*/ 0 w 36"/>
                <a:gd name="T3" fmla="*/ 18 h 36"/>
                <a:gd name="T4" fmla="*/ 5 w 36"/>
                <a:gd name="T5" fmla="*/ 31 h 36"/>
                <a:gd name="T6" fmla="*/ 18 w 36"/>
                <a:gd name="T7" fmla="*/ 36 h 36"/>
                <a:gd name="T8" fmla="*/ 30 w 36"/>
                <a:gd name="T9" fmla="*/ 31 h 36"/>
                <a:gd name="T10" fmla="*/ 36 w 36"/>
                <a:gd name="T11" fmla="*/ 18 h 36"/>
                <a:gd name="T12" fmla="*/ 30 w 36"/>
                <a:gd name="T13" fmla="*/ 6 h 36"/>
                <a:gd name="T14" fmla="*/ 18 w 36"/>
                <a:gd name="T15" fmla="*/ 0 h 36"/>
                <a:gd name="T16" fmla="*/ 5 w 36"/>
                <a:gd name="T17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6">
                  <a:moveTo>
                    <a:pt x="5" y="6"/>
                  </a:move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1"/>
                  </a:cubicBezTo>
                  <a:cubicBezTo>
                    <a:pt x="8" y="35"/>
                    <a:pt x="13" y="36"/>
                    <a:pt x="18" y="36"/>
                  </a:cubicBezTo>
                  <a:cubicBezTo>
                    <a:pt x="23" y="36"/>
                    <a:pt x="27" y="35"/>
                    <a:pt x="30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3"/>
                    <a:pt x="34" y="9"/>
                    <a:pt x="30" y="6"/>
                  </a:cubicBezTo>
                  <a:cubicBezTo>
                    <a:pt x="27" y="2"/>
                    <a:pt x="23" y="0"/>
                    <a:pt x="18" y="0"/>
                  </a:cubicBezTo>
                  <a:cubicBezTo>
                    <a:pt x="13" y="0"/>
                    <a:pt x="8" y="2"/>
                    <a:pt x="5" y="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27" name="ZoneTexte 126">
            <a:extLst>
              <a:ext uri="{FF2B5EF4-FFF2-40B4-BE49-F238E27FC236}">
                <a16:creationId xmlns="" xmlns:a16="http://schemas.microsoft.com/office/drawing/2014/main" id="{CDC34F83-2417-49D0-B549-D2AE160A2223}"/>
              </a:ext>
            </a:extLst>
          </p:cNvPr>
          <p:cNvSpPr txBox="1"/>
          <p:nvPr/>
        </p:nvSpPr>
        <p:spPr>
          <a:xfrm>
            <a:off x="5807822" y="6013270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="" xmlns:a16="http://schemas.microsoft.com/office/drawing/2014/main" id="{74B8252B-E0F9-4AB5-9471-34214D0D0D61}"/>
              </a:ext>
            </a:extLst>
          </p:cNvPr>
          <p:cNvSpPr txBox="1"/>
          <p:nvPr/>
        </p:nvSpPr>
        <p:spPr>
          <a:xfrm>
            <a:off x="5742826" y="525828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50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="" xmlns:a16="http://schemas.microsoft.com/office/drawing/2014/main" id="{98D30146-6A4B-40DB-9B28-C6EC795D2F72}"/>
              </a:ext>
            </a:extLst>
          </p:cNvPr>
          <p:cNvSpPr txBox="1"/>
          <p:nvPr/>
        </p:nvSpPr>
        <p:spPr>
          <a:xfrm>
            <a:off x="5677829" y="5120202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="" xmlns:a16="http://schemas.microsoft.com/office/drawing/2014/main" id="{0C86FAAD-8BBC-4BEC-9084-2E393CC661C5}"/>
              </a:ext>
            </a:extLst>
          </p:cNvPr>
          <p:cNvSpPr txBox="1"/>
          <p:nvPr/>
        </p:nvSpPr>
        <p:spPr>
          <a:xfrm>
            <a:off x="5677829" y="4981425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200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="" xmlns:a16="http://schemas.microsoft.com/office/drawing/2014/main" id="{24C25FBD-CF15-47BA-910D-3DC1243267D8}"/>
              </a:ext>
            </a:extLst>
          </p:cNvPr>
          <p:cNvSpPr txBox="1"/>
          <p:nvPr/>
        </p:nvSpPr>
        <p:spPr>
          <a:xfrm>
            <a:off x="5583840" y="4684281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="" xmlns:a16="http://schemas.microsoft.com/office/drawing/2014/main" id="{5B352E1D-8F2E-43EE-AE68-57DD3263C53B}"/>
              </a:ext>
            </a:extLst>
          </p:cNvPr>
          <p:cNvSpPr txBox="1"/>
          <p:nvPr/>
        </p:nvSpPr>
        <p:spPr>
          <a:xfrm>
            <a:off x="5513746" y="4226002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10 000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="" xmlns:a16="http://schemas.microsoft.com/office/drawing/2014/main" id="{891F9BF6-63C4-4D53-A35D-FC69160DEEBD}"/>
              </a:ext>
            </a:extLst>
          </p:cNvPr>
          <p:cNvSpPr txBox="1"/>
          <p:nvPr/>
        </p:nvSpPr>
        <p:spPr>
          <a:xfrm>
            <a:off x="5742826" y="556686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="" xmlns:a16="http://schemas.microsoft.com/office/drawing/2014/main" id="{D0D1A431-5A52-48DD-A7C2-64EC00855910}"/>
              </a:ext>
            </a:extLst>
          </p:cNvPr>
          <p:cNvSpPr txBox="1"/>
          <p:nvPr/>
        </p:nvSpPr>
        <p:spPr>
          <a:xfrm>
            <a:off x="5968364" y="619444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="" xmlns:a16="http://schemas.microsoft.com/office/drawing/2014/main" id="{C2047057-1E2E-45CA-BDB8-074042B81774}"/>
              </a:ext>
            </a:extLst>
          </p:cNvPr>
          <p:cNvSpPr txBox="1"/>
          <p:nvPr/>
        </p:nvSpPr>
        <p:spPr>
          <a:xfrm>
            <a:off x="6470191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="" xmlns:a16="http://schemas.microsoft.com/office/drawing/2014/main" id="{9A75E919-C47E-4A19-8433-9213F009416E}"/>
              </a:ext>
            </a:extLst>
          </p:cNvPr>
          <p:cNvSpPr txBox="1"/>
          <p:nvPr/>
        </p:nvSpPr>
        <p:spPr>
          <a:xfrm>
            <a:off x="7015280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24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="" xmlns:a16="http://schemas.microsoft.com/office/drawing/2014/main" id="{570EC404-9DB6-42C1-9A03-84195048BEA8}"/>
              </a:ext>
            </a:extLst>
          </p:cNvPr>
          <p:cNvSpPr txBox="1"/>
          <p:nvPr/>
        </p:nvSpPr>
        <p:spPr>
          <a:xfrm>
            <a:off x="7565671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36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="" xmlns:a16="http://schemas.microsoft.com/office/drawing/2014/main" id="{83645CE4-2827-4986-9FC7-4032ACD380B3}"/>
              </a:ext>
            </a:extLst>
          </p:cNvPr>
          <p:cNvSpPr txBox="1"/>
          <p:nvPr/>
        </p:nvSpPr>
        <p:spPr>
          <a:xfrm>
            <a:off x="8111223" y="6194447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48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="" xmlns:a16="http://schemas.microsoft.com/office/drawing/2014/main" id="{92EA2E77-ED70-4916-8290-C40D34FE04CC}"/>
              </a:ext>
            </a:extLst>
          </p:cNvPr>
          <p:cNvSpPr txBox="1"/>
          <p:nvPr/>
        </p:nvSpPr>
        <p:spPr>
          <a:xfrm>
            <a:off x="6616500" y="6357828"/>
            <a:ext cx="1135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Visit</a:t>
            </a:r>
            <a:r>
              <a:rPr lang="fr-FR" sz="1000" b="1" dirty="0"/>
              <a:t> date (</a:t>
            </a:r>
            <a:r>
              <a:rPr lang="fr-FR" sz="1000" b="1" dirty="0" err="1"/>
              <a:t>weeks</a:t>
            </a:r>
            <a:r>
              <a:rPr lang="fr-FR" sz="1000" b="1" dirty="0"/>
              <a:t>)</a:t>
            </a: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="" xmlns:a16="http://schemas.microsoft.com/office/drawing/2014/main" id="{28F1465B-D1BA-470D-B378-97C591AE4BCB}"/>
              </a:ext>
            </a:extLst>
          </p:cNvPr>
          <p:cNvCxnSpPr/>
          <p:nvPr/>
        </p:nvCxnSpPr>
        <p:spPr bwMode="auto">
          <a:xfrm flipH="1" flipV="1">
            <a:off x="6133071" y="5749288"/>
            <a:ext cx="258961" cy="1428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2" name="Connecteur droit avec flèche 141">
            <a:extLst>
              <a:ext uri="{FF2B5EF4-FFF2-40B4-BE49-F238E27FC236}">
                <a16:creationId xmlns="" xmlns:a16="http://schemas.microsoft.com/office/drawing/2014/main" id="{0E33102D-5AEF-43D2-9E75-979C098F70FC}"/>
              </a:ext>
            </a:extLst>
          </p:cNvPr>
          <p:cNvCxnSpPr>
            <a:cxnSpLocks/>
          </p:cNvCxnSpPr>
          <p:nvPr/>
        </p:nvCxnSpPr>
        <p:spPr bwMode="auto">
          <a:xfrm flipH="1">
            <a:off x="6459116" y="4947957"/>
            <a:ext cx="175403" cy="3124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ZoneTexte 144">
            <a:extLst>
              <a:ext uri="{FF2B5EF4-FFF2-40B4-BE49-F238E27FC236}">
                <a16:creationId xmlns="" xmlns:a16="http://schemas.microsoft.com/office/drawing/2014/main" id="{4FCA2395-9797-4F2D-86A8-F446C1748A8E}"/>
              </a:ext>
            </a:extLst>
          </p:cNvPr>
          <p:cNvSpPr txBox="1"/>
          <p:nvPr/>
        </p:nvSpPr>
        <p:spPr>
          <a:xfrm>
            <a:off x="6354172" y="5621457"/>
            <a:ext cx="1462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Preexisting</a:t>
            </a:r>
            <a:r>
              <a:rPr lang="fr-FR" sz="1000" dirty="0"/>
              <a:t> substitutions</a:t>
            </a:r>
            <a:br>
              <a:rPr lang="fr-FR" sz="1000" dirty="0"/>
            </a:br>
            <a:r>
              <a:rPr lang="fr-FR" sz="1000" dirty="0"/>
              <a:t>RT : M184M/I/V</a:t>
            </a:r>
            <a:br>
              <a:rPr lang="fr-FR" sz="1000" dirty="0"/>
            </a:br>
            <a:r>
              <a:rPr lang="fr-FR" sz="1000" dirty="0"/>
              <a:t>IN : none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="" xmlns:a16="http://schemas.microsoft.com/office/drawing/2014/main" id="{84717A83-0653-41CD-9A15-F09015680F45}"/>
              </a:ext>
            </a:extLst>
          </p:cNvPr>
          <p:cNvSpPr txBox="1"/>
          <p:nvPr/>
        </p:nvSpPr>
        <p:spPr>
          <a:xfrm>
            <a:off x="6610743" y="4737845"/>
            <a:ext cx="1765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Last on-</a:t>
            </a:r>
            <a:r>
              <a:rPr lang="fr-FR" sz="1000" dirty="0" err="1"/>
              <a:t>treatment</a:t>
            </a:r>
            <a:r>
              <a:rPr lang="fr-FR" sz="1000" dirty="0"/>
              <a:t> HIV-1 RNA :</a:t>
            </a:r>
            <a:br>
              <a:rPr lang="fr-FR" sz="1000" dirty="0"/>
            </a:br>
            <a:r>
              <a:rPr lang="fr-FR" sz="1000" dirty="0"/>
              <a:t>61 c/ml (not </a:t>
            </a:r>
            <a:r>
              <a:rPr lang="fr-FR" sz="1000" dirty="0" err="1"/>
              <a:t>genotyped</a:t>
            </a:r>
            <a:r>
              <a:rPr lang="fr-FR" sz="1000" dirty="0"/>
              <a:t>)</a:t>
            </a:r>
          </a:p>
        </p:txBody>
      </p:sp>
      <p:sp>
        <p:nvSpPr>
          <p:cNvPr id="147" name="ZoneTexte 146">
            <a:extLst>
              <a:ext uri="{FF2B5EF4-FFF2-40B4-BE49-F238E27FC236}">
                <a16:creationId xmlns="" xmlns:a16="http://schemas.microsoft.com/office/drawing/2014/main" id="{45ECC26A-B564-4C69-B975-DF2551B183FC}"/>
              </a:ext>
            </a:extLst>
          </p:cNvPr>
          <p:cNvSpPr txBox="1"/>
          <p:nvPr/>
        </p:nvSpPr>
        <p:spPr>
          <a:xfrm rot="16200000">
            <a:off x="5073138" y="5111917"/>
            <a:ext cx="1096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HIV-1 RNA (c/ml)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="" xmlns:a16="http://schemas.microsoft.com/office/drawing/2014/main" id="{A3CDFC17-1B3D-4E52-AFFE-F224757222DB}"/>
              </a:ext>
            </a:extLst>
          </p:cNvPr>
          <p:cNvSpPr txBox="1"/>
          <p:nvPr/>
        </p:nvSpPr>
        <p:spPr>
          <a:xfrm>
            <a:off x="8380830" y="4226002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10 000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="" xmlns:a16="http://schemas.microsoft.com/office/drawing/2014/main" id="{0126A1F7-8465-4728-8DEB-7793D4498CD4}"/>
              </a:ext>
            </a:extLst>
          </p:cNvPr>
          <p:cNvSpPr txBox="1"/>
          <p:nvPr/>
        </p:nvSpPr>
        <p:spPr>
          <a:xfrm>
            <a:off x="8283731" y="4833139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="" xmlns:a16="http://schemas.microsoft.com/office/drawing/2014/main" id="{6D98A33C-50FC-4396-B512-ACED4B8C83A5}"/>
              </a:ext>
            </a:extLst>
          </p:cNvPr>
          <p:cNvSpPr txBox="1"/>
          <p:nvPr/>
        </p:nvSpPr>
        <p:spPr>
          <a:xfrm>
            <a:off x="8298372" y="5406237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="" xmlns:a16="http://schemas.microsoft.com/office/drawing/2014/main" id="{04C93240-48C9-4867-86F3-CDB82C91D695}"/>
              </a:ext>
            </a:extLst>
          </p:cNvPr>
          <p:cNvSpPr txBox="1"/>
          <p:nvPr/>
        </p:nvSpPr>
        <p:spPr>
          <a:xfrm>
            <a:off x="8380830" y="5832512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="" xmlns:a16="http://schemas.microsoft.com/office/drawing/2014/main" id="{C84CC1A9-75EF-43B8-BA5E-4CF79822C06A}"/>
              </a:ext>
            </a:extLst>
          </p:cNvPr>
          <p:cNvSpPr txBox="1"/>
          <p:nvPr/>
        </p:nvSpPr>
        <p:spPr>
          <a:xfrm rot="16200000">
            <a:off x="8296116" y="5111917"/>
            <a:ext cx="1101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BIC (</a:t>
            </a:r>
            <a:r>
              <a:rPr lang="fr-FR" sz="1000" b="1" dirty="0" err="1"/>
              <a:t>Ctau</a:t>
            </a:r>
            <a:r>
              <a:rPr lang="fr-FR" sz="1000" b="1" dirty="0"/>
              <a:t> (</a:t>
            </a:r>
            <a:r>
              <a:rPr lang="fr-FR" sz="1000" b="1" dirty="0" err="1"/>
              <a:t>ng</a:t>
            </a:r>
            <a:r>
              <a:rPr lang="fr-FR" sz="1000" b="1" dirty="0"/>
              <a:t>/ml)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="" xmlns:a16="http://schemas.microsoft.com/office/drawing/2014/main" id="{8E934734-8DA2-4CBB-8CA7-41C3B8D84CE6}"/>
              </a:ext>
            </a:extLst>
          </p:cNvPr>
          <p:cNvSpPr txBox="1"/>
          <p:nvPr/>
        </p:nvSpPr>
        <p:spPr>
          <a:xfrm>
            <a:off x="6002927" y="4108346"/>
            <a:ext cx="523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B/F/TAF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="" xmlns:a16="http://schemas.microsoft.com/office/drawing/2014/main" id="{A8D54778-21E2-4379-A1ED-029341FC3C66}"/>
              </a:ext>
            </a:extLst>
          </p:cNvPr>
          <p:cNvSpPr txBox="1"/>
          <p:nvPr/>
        </p:nvSpPr>
        <p:spPr>
          <a:xfrm>
            <a:off x="6192571" y="1301715"/>
            <a:ext cx="5233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B/F/TAF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="" xmlns:a16="http://schemas.microsoft.com/office/drawing/2014/main" id="{432D7DE8-13CF-44E7-A00E-E01C2762446E}"/>
              </a:ext>
            </a:extLst>
          </p:cNvPr>
          <p:cNvSpPr txBox="1"/>
          <p:nvPr/>
        </p:nvSpPr>
        <p:spPr>
          <a:xfrm>
            <a:off x="7146610" y="1301715"/>
            <a:ext cx="829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DRV/RTV + RPV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="" xmlns:a16="http://schemas.microsoft.com/office/drawing/2014/main" id="{6B965850-F428-4F19-AF77-C27CC0642C12}"/>
              </a:ext>
            </a:extLst>
          </p:cNvPr>
          <p:cNvSpPr txBox="1"/>
          <p:nvPr/>
        </p:nvSpPr>
        <p:spPr>
          <a:xfrm>
            <a:off x="6453080" y="4108346"/>
            <a:ext cx="8296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DRV/RTV + RPV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="" xmlns:a16="http://schemas.microsoft.com/office/drawing/2014/main" id="{49D67879-D512-49EA-BF5F-74F4AB290E62}"/>
              </a:ext>
            </a:extLst>
          </p:cNvPr>
          <p:cNvSpPr txBox="1"/>
          <p:nvPr/>
        </p:nvSpPr>
        <p:spPr>
          <a:xfrm>
            <a:off x="8276679" y="457720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IQR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="" xmlns:a16="http://schemas.microsoft.com/office/drawing/2014/main" id="{D23B1937-9365-4319-B999-B0B98B5ECC0C}"/>
              </a:ext>
            </a:extLst>
          </p:cNvPr>
          <p:cNvSpPr txBox="1"/>
          <p:nvPr/>
        </p:nvSpPr>
        <p:spPr>
          <a:xfrm>
            <a:off x="5807822" y="3197264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0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="" xmlns:a16="http://schemas.microsoft.com/office/drawing/2014/main" id="{6E5079C2-E90E-4C64-A5EF-497C82EAF379}"/>
              </a:ext>
            </a:extLst>
          </p:cNvPr>
          <p:cNvSpPr txBox="1"/>
          <p:nvPr/>
        </p:nvSpPr>
        <p:spPr>
          <a:xfrm>
            <a:off x="5742826" y="2442275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50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="" xmlns:a16="http://schemas.microsoft.com/office/drawing/2014/main" id="{559BE26F-6002-4267-9AB0-4FDD14755786}"/>
              </a:ext>
            </a:extLst>
          </p:cNvPr>
          <p:cNvSpPr txBox="1"/>
          <p:nvPr/>
        </p:nvSpPr>
        <p:spPr>
          <a:xfrm>
            <a:off x="5677829" y="2304196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="" xmlns:a16="http://schemas.microsoft.com/office/drawing/2014/main" id="{B6ACC86B-D082-4BBC-B12E-87FC3EC1E57E}"/>
              </a:ext>
            </a:extLst>
          </p:cNvPr>
          <p:cNvSpPr txBox="1"/>
          <p:nvPr/>
        </p:nvSpPr>
        <p:spPr>
          <a:xfrm>
            <a:off x="5677829" y="2165419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200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="" xmlns:a16="http://schemas.microsoft.com/office/drawing/2014/main" id="{A77D2871-8405-49C3-B4AB-1197E4A80979}"/>
              </a:ext>
            </a:extLst>
          </p:cNvPr>
          <p:cNvSpPr txBox="1"/>
          <p:nvPr/>
        </p:nvSpPr>
        <p:spPr>
          <a:xfrm>
            <a:off x="5583840" y="1868275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="" xmlns:a16="http://schemas.microsoft.com/office/drawing/2014/main" id="{389D92DC-FB04-4A7B-8F38-8E8794C60C75}"/>
              </a:ext>
            </a:extLst>
          </p:cNvPr>
          <p:cNvSpPr txBox="1"/>
          <p:nvPr/>
        </p:nvSpPr>
        <p:spPr>
          <a:xfrm>
            <a:off x="5513746" y="1409996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10 000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="" xmlns:a16="http://schemas.microsoft.com/office/drawing/2014/main" id="{5D30287C-0BB4-40B2-9839-7BA9E507A252}"/>
              </a:ext>
            </a:extLst>
          </p:cNvPr>
          <p:cNvSpPr txBox="1"/>
          <p:nvPr/>
        </p:nvSpPr>
        <p:spPr>
          <a:xfrm>
            <a:off x="5742826" y="2750859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="" xmlns:a16="http://schemas.microsoft.com/office/drawing/2014/main" id="{64C92453-BA04-4153-880A-AC484C1465E9}"/>
              </a:ext>
            </a:extLst>
          </p:cNvPr>
          <p:cNvSpPr txBox="1"/>
          <p:nvPr/>
        </p:nvSpPr>
        <p:spPr>
          <a:xfrm>
            <a:off x="5968364" y="337844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="" xmlns:a16="http://schemas.microsoft.com/office/drawing/2014/main" id="{23F819E8-CF90-4778-8A43-15E717B06158}"/>
              </a:ext>
            </a:extLst>
          </p:cNvPr>
          <p:cNvSpPr txBox="1"/>
          <p:nvPr/>
        </p:nvSpPr>
        <p:spPr>
          <a:xfrm>
            <a:off x="6470191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="" xmlns:a16="http://schemas.microsoft.com/office/drawing/2014/main" id="{5FEA2068-A1F9-45FF-B02C-E980A4249B0F}"/>
              </a:ext>
            </a:extLst>
          </p:cNvPr>
          <p:cNvSpPr txBox="1"/>
          <p:nvPr/>
        </p:nvSpPr>
        <p:spPr>
          <a:xfrm>
            <a:off x="7015280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24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="" xmlns:a16="http://schemas.microsoft.com/office/drawing/2014/main" id="{032FC696-BDB1-444F-A9EB-0489ABE1AF26}"/>
              </a:ext>
            </a:extLst>
          </p:cNvPr>
          <p:cNvSpPr txBox="1"/>
          <p:nvPr/>
        </p:nvSpPr>
        <p:spPr>
          <a:xfrm>
            <a:off x="7565671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36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="" xmlns:a16="http://schemas.microsoft.com/office/drawing/2014/main" id="{C63D5244-3983-42A9-8BBD-82D1B01B1C80}"/>
              </a:ext>
            </a:extLst>
          </p:cNvPr>
          <p:cNvSpPr txBox="1"/>
          <p:nvPr/>
        </p:nvSpPr>
        <p:spPr>
          <a:xfrm>
            <a:off x="8111223" y="3378441"/>
            <a:ext cx="314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48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="" xmlns:a16="http://schemas.microsoft.com/office/drawing/2014/main" id="{0E373FCC-1C8E-42F1-ACF5-AE7158568FAC}"/>
              </a:ext>
            </a:extLst>
          </p:cNvPr>
          <p:cNvSpPr txBox="1"/>
          <p:nvPr/>
        </p:nvSpPr>
        <p:spPr>
          <a:xfrm>
            <a:off x="6616500" y="3541822"/>
            <a:ext cx="1135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Visit</a:t>
            </a:r>
            <a:r>
              <a:rPr lang="fr-FR" sz="1000" b="1" dirty="0"/>
              <a:t> date (</a:t>
            </a:r>
            <a:r>
              <a:rPr lang="fr-FR" sz="1000" b="1" dirty="0" err="1"/>
              <a:t>weeks</a:t>
            </a:r>
            <a:r>
              <a:rPr lang="fr-FR" sz="1000" b="1" dirty="0"/>
              <a:t>)</a:t>
            </a:r>
          </a:p>
        </p:txBody>
      </p:sp>
      <p:cxnSp>
        <p:nvCxnSpPr>
          <p:cNvPr id="171" name="Connecteur droit avec flèche 170">
            <a:extLst>
              <a:ext uri="{FF2B5EF4-FFF2-40B4-BE49-F238E27FC236}">
                <a16:creationId xmlns="" xmlns:a16="http://schemas.microsoft.com/office/drawing/2014/main" id="{49BAC79A-F148-4999-A699-5578BD01D9B9}"/>
              </a:ext>
            </a:extLst>
          </p:cNvPr>
          <p:cNvCxnSpPr>
            <a:cxnSpLocks/>
            <a:stCxn id="173" idx="1"/>
          </p:cNvCxnSpPr>
          <p:nvPr/>
        </p:nvCxnSpPr>
        <p:spPr bwMode="auto">
          <a:xfrm flipH="1" flipV="1">
            <a:off x="6173714" y="2678375"/>
            <a:ext cx="347990" cy="212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2" name="Connecteur droit avec flèche 171">
            <a:extLst>
              <a:ext uri="{FF2B5EF4-FFF2-40B4-BE49-F238E27FC236}">
                <a16:creationId xmlns="" xmlns:a16="http://schemas.microsoft.com/office/drawing/2014/main" id="{4AC14FE6-D600-4120-A405-36760228980A}"/>
              </a:ext>
            </a:extLst>
          </p:cNvPr>
          <p:cNvCxnSpPr>
            <a:cxnSpLocks/>
            <a:stCxn id="174" idx="1"/>
          </p:cNvCxnSpPr>
          <p:nvPr/>
        </p:nvCxnSpPr>
        <p:spPr bwMode="auto">
          <a:xfrm flipH="1">
            <a:off x="6642941" y="1664097"/>
            <a:ext cx="182756" cy="56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3" name="ZoneTexte 172">
            <a:extLst>
              <a:ext uri="{FF2B5EF4-FFF2-40B4-BE49-F238E27FC236}">
                <a16:creationId xmlns="" xmlns:a16="http://schemas.microsoft.com/office/drawing/2014/main" id="{0DEEFE7C-5A1E-4C06-A7A2-A8677058C44A}"/>
              </a:ext>
            </a:extLst>
          </p:cNvPr>
          <p:cNvSpPr txBox="1"/>
          <p:nvPr/>
        </p:nvSpPr>
        <p:spPr>
          <a:xfrm>
            <a:off x="6521704" y="2613662"/>
            <a:ext cx="14628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Preexisting</a:t>
            </a:r>
            <a:r>
              <a:rPr lang="fr-FR" sz="1000" dirty="0"/>
              <a:t> substitutions</a:t>
            </a:r>
            <a:br>
              <a:rPr lang="fr-FR" sz="1000" dirty="0"/>
            </a:br>
            <a:r>
              <a:rPr lang="fr-FR" sz="1000" dirty="0"/>
              <a:t>RT : K70K/R, M184M/V</a:t>
            </a:r>
            <a:br>
              <a:rPr lang="fr-FR" sz="1000" dirty="0"/>
            </a:br>
            <a:r>
              <a:rPr lang="fr-FR" sz="1000" dirty="0"/>
              <a:t>IN : none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="" xmlns:a16="http://schemas.microsoft.com/office/drawing/2014/main" id="{61D9D37B-6736-41C0-96F5-410A6A7540D8}"/>
              </a:ext>
            </a:extLst>
          </p:cNvPr>
          <p:cNvSpPr txBox="1"/>
          <p:nvPr/>
        </p:nvSpPr>
        <p:spPr>
          <a:xfrm>
            <a:off x="6825697" y="1464042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RT : M184V</a:t>
            </a:r>
            <a:br>
              <a:rPr lang="fr-FR" sz="1000" dirty="0"/>
            </a:br>
            <a:r>
              <a:rPr lang="fr-FR" sz="1000" dirty="0"/>
              <a:t>IN : none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="" xmlns:a16="http://schemas.microsoft.com/office/drawing/2014/main" id="{603AC185-CD66-4ACE-B292-30CCE39714C6}"/>
              </a:ext>
            </a:extLst>
          </p:cNvPr>
          <p:cNvSpPr txBox="1"/>
          <p:nvPr/>
        </p:nvSpPr>
        <p:spPr>
          <a:xfrm rot="16200000">
            <a:off x="5073138" y="2295911"/>
            <a:ext cx="1096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HIV-1 RNA (c/ml)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="" xmlns:a16="http://schemas.microsoft.com/office/drawing/2014/main" id="{7EB72CE9-B1B3-41A0-9ABA-0FDEF442D294}"/>
              </a:ext>
            </a:extLst>
          </p:cNvPr>
          <p:cNvSpPr txBox="1"/>
          <p:nvPr/>
        </p:nvSpPr>
        <p:spPr>
          <a:xfrm>
            <a:off x="8380830" y="1409996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10 000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="" xmlns:a16="http://schemas.microsoft.com/office/drawing/2014/main" id="{1F6A167C-8531-4D4D-A627-9BFC1A02A597}"/>
              </a:ext>
            </a:extLst>
          </p:cNvPr>
          <p:cNvSpPr txBox="1"/>
          <p:nvPr/>
        </p:nvSpPr>
        <p:spPr>
          <a:xfrm>
            <a:off x="8283731" y="2017133"/>
            <a:ext cx="473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1 000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="" xmlns:a16="http://schemas.microsoft.com/office/drawing/2014/main" id="{73FB3AAC-0CD3-4341-9461-432DB65623F6}"/>
              </a:ext>
            </a:extLst>
          </p:cNvPr>
          <p:cNvSpPr txBox="1"/>
          <p:nvPr/>
        </p:nvSpPr>
        <p:spPr>
          <a:xfrm>
            <a:off x="8298372" y="2590231"/>
            <a:ext cx="379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100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="" xmlns:a16="http://schemas.microsoft.com/office/drawing/2014/main" id="{ADFD95A4-6E19-47F7-818A-B867B7F12720}"/>
              </a:ext>
            </a:extLst>
          </p:cNvPr>
          <p:cNvSpPr txBox="1"/>
          <p:nvPr/>
        </p:nvSpPr>
        <p:spPr>
          <a:xfrm>
            <a:off x="8380830" y="3016506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0</a:t>
            </a:r>
          </a:p>
        </p:txBody>
      </p:sp>
      <p:sp>
        <p:nvSpPr>
          <p:cNvPr id="180" name="ZoneTexte 179">
            <a:extLst>
              <a:ext uri="{FF2B5EF4-FFF2-40B4-BE49-F238E27FC236}">
                <a16:creationId xmlns="" xmlns:a16="http://schemas.microsoft.com/office/drawing/2014/main" id="{E56B47E7-5AA2-4573-BCAA-556DBAA03C90}"/>
              </a:ext>
            </a:extLst>
          </p:cNvPr>
          <p:cNvSpPr txBox="1"/>
          <p:nvPr/>
        </p:nvSpPr>
        <p:spPr>
          <a:xfrm rot="16200000">
            <a:off x="8256837" y="2295911"/>
            <a:ext cx="1101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/>
              <a:t>BIC (</a:t>
            </a:r>
            <a:r>
              <a:rPr lang="fr-FR" sz="1000" b="1" dirty="0" err="1"/>
              <a:t>Ctau</a:t>
            </a:r>
            <a:r>
              <a:rPr lang="fr-FR" sz="1000" b="1" dirty="0"/>
              <a:t> (</a:t>
            </a:r>
            <a:r>
              <a:rPr lang="fr-FR" sz="1000" b="1" dirty="0" err="1"/>
              <a:t>ng</a:t>
            </a:r>
            <a:r>
              <a:rPr lang="fr-FR" sz="1000" b="1" dirty="0"/>
              <a:t>/ml)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="" xmlns:a16="http://schemas.microsoft.com/office/drawing/2014/main" id="{EDE1A246-3FF0-4AD6-BB82-73AAE5FF87C1}"/>
              </a:ext>
            </a:extLst>
          </p:cNvPr>
          <p:cNvSpPr txBox="1"/>
          <p:nvPr/>
        </p:nvSpPr>
        <p:spPr>
          <a:xfrm>
            <a:off x="8276679" y="176120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IQR</a:t>
            </a:r>
          </a:p>
        </p:txBody>
      </p:sp>
      <p:sp>
        <p:nvSpPr>
          <p:cNvPr id="186" name="ZoneTexte 185">
            <a:extLst>
              <a:ext uri="{FF2B5EF4-FFF2-40B4-BE49-F238E27FC236}">
                <a16:creationId xmlns="" xmlns:a16="http://schemas.microsoft.com/office/drawing/2014/main" id="{1AE84B10-9317-4A7D-A1E8-16647742B27B}"/>
              </a:ext>
            </a:extLst>
          </p:cNvPr>
          <p:cNvSpPr txBox="1"/>
          <p:nvPr/>
        </p:nvSpPr>
        <p:spPr>
          <a:xfrm>
            <a:off x="6592393" y="3091683"/>
            <a:ext cx="402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BLQ</a:t>
            </a:r>
          </a:p>
        </p:txBody>
      </p:sp>
      <p:sp>
        <p:nvSpPr>
          <p:cNvPr id="181" name="Titre 1"/>
          <p:cNvSpPr txBox="1">
            <a:spLocks/>
          </p:cNvSpPr>
          <p:nvPr/>
        </p:nvSpPr>
        <p:spPr>
          <a:xfrm>
            <a:off x="443522" y="140953"/>
            <a:ext cx="8229600" cy="547838"/>
          </a:xfrm>
          <a:prstGeom prst="rect">
            <a:avLst/>
          </a:prstGeom>
        </p:spPr>
        <p:txBody>
          <a:bodyPr/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B/F/TAF efficacy in patients with archived pre-existing resistance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63211" y="1125460"/>
            <a:ext cx="5220629" cy="93676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2 </a:t>
            </a:r>
            <a:r>
              <a:rPr lang="en-US" sz="2000" dirty="0" err="1"/>
              <a:t>randomised</a:t>
            </a:r>
            <a:r>
              <a:rPr lang="en-US" sz="2000" dirty="0"/>
              <a:t> switch studies (1878 &amp; 1844)</a:t>
            </a:r>
          </a:p>
          <a:p>
            <a:r>
              <a:rPr lang="en-US" sz="2000" dirty="0"/>
              <a:t>Historical plasma genotypes + baseline HIV </a:t>
            </a:r>
            <a:r>
              <a:rPr lang="en-US" sz="2000" dirty="0" err="1"/>
              <a:t>proviral</a:t>
            </a:r>
            <a:r>
              <a:rPr lang="en-US" sz="2000" dirty="0"/>
              <a:t> DNA genotyping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426018" y="2546756"/>
            <a:ext cx="31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11922" y="819220"/>
            <a:ext cx="334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70C0"/>
                </a:solidFill>
              </a:rPr>
              <a:t>2 patients with archived M184V </a:t>
            </a:r>
          </a:p>
          <a:p>
            <a:pPr algn="ctr"/>
            <a:r>
              <a:rPr lang="en-US" sz="1400" b="1">
                <a:solidFill>
                  <a:srgbClr val="0070C0"/>
                </a:solidFill>
              </a:rPr>
              <a:t>and VF to B/F/TAF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7975" y="2177424"/>
            <a:ext cx="478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HIV-1 RNA </a:t>
            </a:r>
            <a:r>
              <a:rPr lang="fr-FR" b="1" dirty="0" err="1" smtClean="0">
                <a:solidFill>
                  <a:srgbClr val="0070C0"/>
                </a:solidFill>
              </a:rPr>
              <a:t>at</a:t>
            </a:r>
            <a:r>
              <a:rPr lang="fr-FR" b="1" dirty="0" smtClean="0">
                <a:solidFill>
                  <a:srgbClr val="0070C0"/>
                </a:solidFill>
              </a:rPr>
              <a:t> last </a:t>
            </a:r>
            <a:r>
              <a:rPr lang="fr-FR" b="1" dirty="0" err="1" smtClean="0">
                <a:solidFill>
                  <a:srgbClr val="0070C0"/>
                </a:solidFill>
              </a:rPr>
              <a:t>follow</a:t>
            </a:r>
            <a:r>
              <a:rPr lang="fr-FR" b="1" dirty="0" smtClean="0">
                <a:solidFill>
                  <a:srgbClr val="0070C0"/>
                </a:solidFill>
              </a:rPr>
              <a:t>-up (</a:t>
            </a:r>
            <a:r>
              <a:rPr lang="fr-FR" b="1" dirty="0" err="1" smtClean="0">
                <a:solidFill>
                  <a:srgbClr val="0070C0"/>
                </a:solidFill>
              </a:rPr>
              <a:t>median</a:t>
            </a:r>
            <a:r>
              <a:rPr lang="fr-FR" b="1" dirty="0" smtClean="0">
                <a:solidFill>
                  <a:srgbClr val="0070C0"/>
                </a:solidFill>
              </a:rPr>
              <a:t> 116 </a:t>
            </a:r>
            <a:r>
              <a:rPr lang="fr-FR" b="1" dirty="0" err="1" smtClean="0">
                <a:solidFill>
                  <a:srgbClr val="0070C0"/>
                </a:solidFill>
              </a:rPr>
              <a:t>weeks</a:t>
            </a:r>
            <a:r>
              <a:rPr lang="fr-FR" b="1" dirty="0" smtClean="0">
                <a:solidFill>
                  <a:srgbClr val="0070C0"/>
                </a:solidFill>
              </a:rPr>
              <a:t>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9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40958"/>
            <a:ext cx="8229600" cy="1143000"/>
          </a:xfrm>
        </p:spPr>
        <p:txBody>
          <a:bodyPr/>
          <a:lstStyle/>
          <a:p>
            <a:r>
              <a:rPr lang="fr-FR" dirty="0"/>
              <a:t>LA CAB + RPV IM as maintenance : 2 </a:t>
            </a:r>
            <a:r>
              <a:rPr lang="fr-FR" dirty="0" err="1"/>
              <a:t>studies</a:t>
            </a:r>
            <a:r>
              <a:rPr lang="fr-FR" dirty="0"/>
              <a:t> ATLAS and FLAIR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28015" y="1156551"/>
            <a:ext cx="4354337" cy="524306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ATLAS (N = 616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On 2 NRTI + PI or NNTI or INSTI &gt; 6 months and HIV-1 RNA &lt; 50 c/mL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Randomisation</a:t>
            </a:r>
            <a:r>
              <a:rPr lang="en-US" sz="2000" dirty="0" smtClean="0"/>
              <a:t> </a:t>
            </a:r>
            <a:r>
              <a:rPr lang="en-US" sz="2000" dirty="0"/>
              <a:t>1 :1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Continue current oral 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 weeks lead-in CAB + RPV oral, then </a:t>
            </a:r>
            <a:r>
              <a:rPr lang="en-US" dirty="0" smtClean="0"/>
              <a:t> LA </a:t>
            </a:r>
            <a:r>
              <a:rPr lang="en-US" dirty="0"/>
              <a:t>CAB + RPV IM every 4 ± 1 weeks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W48 outcome : HIV RNA ≥ 50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in LA arm (1.6%)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3 in oral ART (1%)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Non-inferiority demonstrated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Virologic failure with RNA &gt; 200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3 in LA group : emergence of RPV-R in 3 and of </a:t>
            </a:r>
            <a:r>
              <a:rPr lang="en-US" dirty="0" smtClean="0"/>
              <a:t>INSTI</a:t>
            </a:r>
            <a:r>
              <a:rPr lang="en-US" dirty="0"/>
              <a:t>-R in </a:t>
            </a:r>
            <a:r>
              <a:rPr lang="en-US" dirty="0" smtClean="0"/>
              <a:t>1 (2 subtypes A1 + 1 subtype AG)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4 in ART group : emergence of R in 3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Discontinuation for injection site pain in LA group = 4 (1%)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1156552"/>
            <a:ext cx="4387850" cy="510539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FLAIR (N = 629)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Treatment induction with ABC/3TC/DTG x 20 </a:t>
            </a:r>
            <a:r>
              <a:rPr lang="en-US" sz="2000" dirty="0" smtClean="0"/>
              <a:t>weeks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566 </a:t>
            </a:r>
            <a:r>
              <a:rPr lang="en-US" sz="2000" dirty="0" err="1"/>
              <a:t>Randomised</a:t>
            </a:r>
            <a:r>
              <a:rPr lang="en-US" sz="2000" dirty="0"/>
              <a:t> 1 :1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Continue current oral 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4 weeks lead-in CAB + RPV </a:t>
            </a:r>
            <a:r>
              <a:rPr lang="en-US" dirty="0" smtClean="0"/>
              <a:t>oral, then LA </a:t>
            </a:r>
            <a:r>
              <a:rPr lang="en-US" dirty="0"/>
              <a:t>CAB + RPV IM every month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W48 outcome : HIV RNA ≥ 50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6 in LA arm (2.1%)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7 in oral ART (2.5%)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Non-inferiority demonstrated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Virologic failure with RNA &gt; 200 c/ml</a:t>
            </a:r>
          </a:p>
          <a:p>
            <a:pPr lvl="1">
              <a:spcBef>
                <a:spcPts val="0"/>
              </a:spcBef>
            </a:pPr>
            <a:r>
              <a:rPr lang="en-US" dirty="0"/>
              <a:t>4 in LA group : emergence of RPV-R + </a:t>
            </a:r>
            <a:r>
              <a:rPr lang="en-US" dirty="0" smtClean="0"/>
              <a:t>INSTI-</a:t>
            </a:r>
            <a:r>
              <a:rPr lang="en-US" dirty="0"/>
              <a:t>R in </a:t>
            </a:r>
            <a:r>
              <a:rPr lang="en-US" dirty="0" smtClean="0"/>
              <a:t>3 (All 3 = HIV subtype A1) 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4 in oral ART group : no emergence of </a:t>
            </a:r>
            <a:r>
              <a:rPr lang="en-US" dirty="0" smtClean="0"/>
              <a:t>INSTI</a:t>
            </a:r>
            <a:r>
              <a:rPr lang="en-US" dirty="0"/>
              <a:t>-R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Discontinuation for injection site pain in LA group = 4 (1%)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960711" y="6489263"/>
            <a:ext cx="3207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>
                <a:solidFill>
                  <a:srgbClr val="0070C0"/>
                </a:solidFill>
              </a:rPr>
              <a:t>Swindells</a:t>
            </a:r>
            <a:r>
              <a:rPr lang="fr-FR" sz="1400" b="1" i="1" dirty="0">
                <a:solidFill>
                  <a:srgbClr val="0070C0"/>
                </a:solidFill>
              </a:rPr>
              <a:t> S, Abs 139, </a:t>
            </a:r>
            <a:r>
              <a:rPr lang="fr-FR" sz="1400" b="1" i="1" dirty="0" err="1">
                <a:solidFill>
                  <a:srgbClr val="0070C0"/>
                </a:solidFill>
              </a:rPr>
              <a:t>Orkin</a:t>
            </a:r>
            <a:r>
              <a:rPr lang="fr-FR" sz="1400" b="1" i="1" dirty="0">
                <a:solidFill>
                  <a:srgbClr val="0070C0"/>
                </a:solidFill>
              </a:rPr>
              <a:t> C. Abs. 140LB</a:t>
            </a:r>
          </a:p>
        </p:txBody>
      </p:sp>
    </p:spTree>
    <p:extLst>
      <p:ext uri="{BB962C8B-B14F-4D97-AF65-F5344CB8AC3E}">
        <p14:creationId xmlns:p14="http://schemas.microsoft.com/office/powerpoint/2010/main" val="238886703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5145</Words>
  <Application>Microsoft Macintosh PowerPoint</Application>
  <PresentationFormat>Présentation à l'écran (4:3)</PresentationFormat>
  <Paragraphs>1378</Paragraphs>
  <Slides>45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1_Thème Office</vt:lpstr>
      <vt:lpstr>Conference on Retroviruses  and Opportunistic Infections (CROI) 2019</vt:lpstr>
      <vt:lpstr>Présentation PowerPoint</vt:lpstr>
      <vt:lpstr>RAL vs EFV in pregnancy : RCT</vt:lpstr>
      <vt:lpstr>DolPHIN-2 : RCT of dolutegravir vs efavirenz-based therapy initiated in late pregnancy Background</vt:lpstr>
      <vt:lpstr>DoIPHIN-2 Primary Endpoint: VL &lt; 50 copies/mL (ITT)</vt:lpstr>
      <vt:lpstr>DoIPHIN-2</vt:lpstr>
      <vt:lpstr>Présentation PowerPoint</vt:lpstr>
      <vt:lpstr>Présentation PowerPoint</vt:lpstr>
      <vt:lpstr>LA CAB + RPV IM as maintenance : 2 studies ATLAS and FLAIR</vt:lpstr>
      <vt:lpstr>Présentation PowerPoint</vt:lpstr>
      <vt:lpstr>Reversibility of renal function after TDF-TAF switch ?</vt:lpstr>
      <vt:lpstr>TDF-TAF switch : lipids worsening</vt:lpstr>
      <vt:lpstr>JAK inhibitor to decrease residual chronic inflammation</vt:lpstr>
      <vt:lpstr>Change in weight before and after switch to INSTI ACTG Cohort</vt:lpstr>
      <vt:lpstr>Change in weight before and after switch to INSTI</vt:lpstr>
      <vt:lpstr>Weight gain after starting first line INSTI:  NA-ACCORD Cohorts</vt:lpstr>
      <vt:lpstr>Présentation PowerPoint</vt:lpstr>
      <vt:lpstr>Weight gain on ARV : risk factors (US Cohort)</vt:lpstr>
      <vt:lpstr>Présentation PowerPoint</vt:lpstr>
      <vt:lpstr>Weight gain after switch to INSTI in virologically suppressed patient : HIV Outpatient study </vt:lpstr>
      <vt:lpstr>BMI changes after PI or INSTI ART initiation</vt:lpstr>
      <vt:lpstr>No weight gain in HIV negative individuals  on CAB LA </vt:lpstr>
      <vt:lpstr>Neural tube defects  and exposure to INSTI at conception</vt:lpstr>
      <vt:lpstr>Présentation PowerPoint</vt:lpstr>
      <vt:lpstr>DISCOVER study: daily F/TAF vs F/TDF for PrEP</vt:lpstr>
      <vt:lpstr>Impact of PrEP on drug resistance  in Acute HIV Infection </vt:lpstr>
      <vt:lpstr>TAF/EVG vaginal insert for on-demand topical PrEP</vt:lpstr>
      <vt:lpstr>Cervical cancer: HPV vaccine as adjuvant to LEEP</vt:lpstr>
      <vt:lpstr>Présentation PowerPoint</vt:lpstr>
      <vt:lpstr>Présentation PowerPoint</vt:lpstr>
      <vt:lpstr>Présentation PowerPoint</vt:lpstr>
      <vt:lpstr>GS-9131</vt:lpstr>
      <vt:lpstr>GS-6207, novel HIV-1 capside inhibitor</vt:lpstr>
      <vt:lpstr>GSK2838232, novel maturation inhibitor</vt:lpstr>
      <vt:lpstr>PGT121, monoclonal antibody</vt:lpstr>
      <vt:lpstr>GS-9722</vt:lpstr>
      <vt:lpstr>Présentation PowerPoint</vt:lpstr>
      <vt:lpstr>Pembrolizumab, anti-PD1</vt:lpstr>
      <vt:lpstr>18 months HIV remission after homozygous CCR5 delta 32 allogenic HSCT </vt:lpstr>
      <vt:lpstr>Présentation PowerPoint</vt:lpstr>
      <vt:lpstr>HIV Cure Research : Summary</vt:lpstr>
      <vt:lpstr>Immunotherapy strategies </vt:lpstr>
      <vt:lpstr>BnAb Advances</vt:lpstr>
      <vt:lpstr>Présentation PowerPoint</vt:lpstr>
      <vt:lpstr>Next ARV-Trials.com webinars: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375</cp:revision>
  <dcterms:created xsi:type="dcterms:W3CDTF">2018-10-26T15:18:15Z</dcterms:created>
  <dcterms:modified xsi:type="dcterms:W3CDTF">2019-03-10T19:44:23Z</dcterms:modified>
</cp:coreProperties>
</file>